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486" r:id="rId2"/>
    <p:sldId id="258" r:id="rId3"/>
    <p:sldId id="480" r:id="rId4"/>
    <p:sldId id="490" r:id="rId5"/>
    <p:sldId id="492" r:id="rId6"/>
    <p:sldId id="555" r:id="rId7"/>
    <p:sldId id="556" r:id="rId8"/>
    <p:sldId id="557" r:id="rId9"/>
    <p:sldId id="558" r:id="rId10"/>
    <p:sldId id="559" r:id="rId11"/>
    <p:sldId id="560" r:id="rId12"/>
    <p:sldId id="561" r:id="rId13"/>
    <p:sldId id="562" r:id="rId14"/>
    <p:sldId id="564" r:id="rId15"/>
    <p:sldId id="563" r:id="rId16"/>
    <p:sldId id="565" r:id="rId17"/>
    <p:sldId id="566" r:id="rId18"/>
    <p:sldId id="567" r:id="rId19"/>
    <p:sldId id="568" r:id="rId20"/>
    <p:sldId id="569" r:id="rId21"/>
    <p:sldId id="570" r:id="rId22"/>
    <p:sldId id="571" r:id="rId23"/>
    <p:sldId id="572" r:id="rId24"/>
    <p:sldId id="573" r:id="rId25"/>
    <p:sldId id="574" r:id="rId26"/>
    <p:sldId id="575" r:id="rId27"/>
    <p:sldId id="576" r:id="rId28"/>
    <p:sldId id="577" r:id="rId29"/>
    <p:sldId id="579" r:id="rId30"/>
    <p:sldId id="580" r:id="rId31"/>
    <p:sldId id="582" r:id="rId32"/>
    <p:sldId id="583" r:id="rId33"/>
    <p:sldId id="584" r:id="rId34"/>
    <p:sldId id="611" r:id="rId35"/>
    <p:sldId id="588" r:id="rId36"/>
    <p:sldId id="590" r:id="rId37"/>
    <p:sldId id="587" r:id="rId38"/>
    <p:sldId id="591" r:id="rId39"/>
    <p:sldId id="592" r:id="rId40"/>
    <p:sldId id="593" r:id="rId41"/>
    <p:sldId id="594" r:id="rId42"/>
    <p:sldId id="595" r:id="rId43"/>
    <p:sldId id="597" r:id="rId44"/>
    <p:sldId id="598" r:id="rId45"/>
    <p:sldId id="610" r:id="rId46"/>
    <p:sldId id="599" r:id="rId47"/>
    <p:sldId id="601" r:id="rId48"/>
    <p:sldId id="604" r:id="rId49"/>
    <p:sldId id="605" r:id="rId50"/>
    <p:sldId id="606" r:id="rId51"/>
    <p:sldId id="608" r:id="rId52"/>
    <p:sldId id="609" r:id="rId53"/>
    <p:sldId id="603" r:id="rId54"/>
    <p:sldId id="502" r:id="rId55"/>
    <p:sldId id="503" r:id="rId56"/>
    <p:sldId id="504" r:id="rId57"/>
    <p:sldId id="505" r:id="rId58"/>
    <p:sldId id="506" r:id="rId59"/>
    <p:sldId id="507" r:id="rId60"/>
    <p:sldId id="508" r:id="rId61"/>
    <p:sldId id="509" r:id="rId62"/>
    <p:sldId id="510" r:id="rId63"/>
    <p:sldId id="511" r:id="rId64"/>
    <p:sldId id="512" r:id="rId65"/>
    <p:sldId id="513" r:id="rId66"/>
    <p:sldId id="514" r:id="rId67"/>
    <p:sldId id="515" r:id="rId68"/>
    <p:sldId id="516" r:id="rId69"/>
    <p:sldId id="613" r:id="rId70"/>
    <p:sldId id="612" r:id="rId71"/>
    <p:sldId id="614" r:id="rId72"/>
    <p:sldId id="615" r:id="rId73"/>
    <p:sldId id="616" r:id="rId74"/>
    <p:sldId id="617" r:id="rId75"/>
    <p:sldId id="618" r:id="rId76"/>
    <p:sldId id="619" r:id="rId77"/>
    <p:sldId id="620" r:id="rId78"/>
    <p:sldId id="621" r:id="rId79"/>
    <p:sldId id="622" r:id="rId80"/>
    <p:sldId id="623" r:id="rId81"/>
    <p:sldId id="624" r:id="rId82"/>
    <p:sldId id="625" r:id="rId83"/>
    <p:sldId id="554"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463291"/>
    <a:srgbClr val="45318F"/>
    <a:srgbClr val="FF725E"/>
    <a:srgbClr val="4A6A6F"/>
    <a:srgbClr val="284E57"/>
    <a:srgbClr val="284C56"/>
    <a:srgbClr val="E094D7"/>
    <a:srgbClr val="D168CD"/>
    <a:srgbClr val="ECB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320" autoAdjust="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2BDED-136F-412C-925E-CADAC99F4B03}"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69314-DB2A-4758-90E9-35D6A7954E46}" type="slidenum">
              <a:rPr lang="en-US" smtClean="0"/>
              <a:t>‹#›</a:t>
            </a:fld>
            <a:endParaRPr lang="en-US"/>
          </a:p>
        </p:txBody>
      </p:sp>
    </p:spTree>
    <p:extLst>
      <p:ext uri="{BB962C8B-B14F-4D97-AF65-F5344CB8AC3E}">
        <p14:creationId xmlns:p14="http://schemas.microsoft.com/office/powerpoint/2010/main" val="2424169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69314-DB2A-4758-90E9-35D6A7954E46}" type="slidenum">
              <a:rPr lang="en-US" smtClean="0"/>
              <a:t>3</a:t>
            </a:fld>
            <a:endParaRPr lang="en-US"/>
          </a:p>
        </p:txBody>
      </p:sp>
    </p:spTree>
    <p:extLst>
      <p:ext uri="{BB962C8B-B14F-4D97-AF65-F5344CB8AC3E}">
        <p14:creationId xmlns:p14="http://schemas.microsoft.com/office/powerpoint/2010/main" val="302664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tools you can use to get your point across effectively:</a:t>
            </a:r>
          </a:p>
          <a:p>
            <a:endParaRPr lang="en-US" dirty="0"/>
          </a:p>
        </p:txBody>
      </p:sp>
      <p:sp>
        <p:nvSpPr>
          <p:cNvPr id="4" name="Slide Number Placeholder 3"/>
          <p:cNvSpPr>
            <a:spLocks noGrp="1"/>
          </p:cNvSpPr>
          <p:nvPr>
            <p:ph type="sldNum" sz="quarter" idx="5"/>
          </p:nvPr>
        </p:nvSpPr>
        <p:spPr/>
        <p:txBody>
          <a:bodyPr/>
          <a:lstStyle/>
          <a:p>
            <a:fld id="{82569314-DB2A-4758-90E9-35D6A7954E46}" type="slidenum">
              <a:rPr lang="en-US" smtClean="0"/>
              <a:t>35</a:t>
            </a:fld>
            <a:endParaRPr lang="en-US"/>
          </a:p>
        </p:txBody>
      </p:sp>
    </p:spTree>
    <p:extLst>
      <p:ext uri="{BB962C8B-B14F-4D97-AF65-F5344CB8AC3E}">
        <p14:creationId xmlns:p14="http://schemas.microsoft.com/office/powerpoint/2010/main" val="3250451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E01-D4C8-4EB8-AF7A-AF16187617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4E638A-2C2E-401D-BF40-F45F2B1FD9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2750E4-A005-476D-8994-8D1AB1D2845A}"/>
              </a:ext>
            </a:extLst>
          </p:cNvPr>
          <p:cNvSpPr>
            <a:spLocks noGrp="1"/>
          </p:cNvSpPr>
          <p:nvPr>
            <p:ph type="dt" sz="half" idx="10"/>
          </p:nvPr>
        </p:nvSpPr>
        <p:spPr/>
        <p:txBody>
          <a:bodyPr/>
          <a:lstStyle/>
          <a:p>
            <a:fld id="{A9559FBA-1A77-4519-83E4-F9F2CE82C366}" type="datetimeFigureOut">
              <a:rPr lang="en-US" smtClean="0"/>
              <a:t>10/22/2024</a:t>
            </a:fld>
            <a:endParaRPr lang="en-US"/>
          </a:p>
        </p:txBody>
      </p:sp>
      <p:sp>
        <p:nvSpPr>
          <p:cNvPr id="5" name="Footer Placeholder 4">
            <a:extLst>
              <a:ext uri="{FF2B5EF4-FFF2-40B4-BE49-F238E27FC236}">
                <a16:creationId xmlns:a16="http://schemas.microsoft.com/office/drawing/2014/main" id="{843C0EE9-4828-428D-86BB-B02D16110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415BC-E42B-4A88-A554-52299B84D797}"/>
              </a:ext>
            </a:extLst>
          </p:cNvPr>
          <p:cNvSpPr>
            <a:spLocks noGrp="1"/>
          </p:cNvSpPr>
          <p:nvPr>
            <p:ph type="sldNum" sz="quarter" idx="12"/>
          </p:nvPr>
        </p:nvSpPr>
        <p:spPr/>
        <p:txBody>
          <a:bodyPr/>
          <a:lstStyle/>
          <a:p>
            <a:fld id="{8B16CAC3-D4D4-4544-A2AC-E0D04D1CC24D}" type="slidenum">
              <a:rPr lang="en-US" smtClean="0"/>
              <a:t>‹#›</a:t>
            </a:fld>
            <a:endParaRPr lang="en-US"/>
          </a:p>
        </p:txBody>
      </p:sp>
    </p:spTree>
    <p:extLst>
      <p:ext uri="{BB962C8B-B14F-4D97-AF65-F5344CB8AC3E}">
        <p14:creationId xmlns:p14="http://schemas.microsoft.com/office/powerpoint/2010/main" val="3012969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9EF1B-2337-4889-B4D8-7D96864C9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7FA071-9241-49FB-B6F5-FED1B5BA7E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8A472-EA8C-4F09-9B36-12B1F163F29C}"/>
              </a:ext>
            </a:extLst>
          </p:cNvPr>
          <p:cNvSpPr>
            <a:spLocks noGrp="1"/>
          </p:cNvSpPr>
          <p:nvPr>
            <p:ph type="dt" sz="half" idx="10"/>
          </p:nvPr>
        </p:nvSpPr>
        <p:spPr/>
        <p:txBody>
          <a:bodyPr/>
          <a:lstStyle/>
          <a:p>
            <a:fld id="{A9559FBA-1A77-4519-83E4-F9F2CE82C366}" type="datetimeFigureOut">
              <a:rPr lang="en-US" smtClean="0"/>
              <a:t>10/22/2024</a:t>
            </a:fld>
            <a:endParaRPr lang="en-US"/>
          </a:p>
        </p:txBody>
      </p:sp>
      <p:sp>
        <p:nvSpPr>
          <p:cNvPr id="5" name="Footer Placeholder 4">
            <a:extLst>
              <a:ext uri="{FF2B5EF4-FFF2-40B4-BE49-F238E27FC236}">
                <a16:creationId xmlns:a16="http://schemas.microsoft.com/office/drawing/2014/main" id="{D571EA96-2836-4FCC-BF2A-B00649CF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0E13BF-5CA7-4129-A635-C549C4A4DD96}"/>
              </a:ext>
            </a:extLst>
          </p:cNvPr>
          <p:cNvSpPr>
            <a:spLocks noGrp="1"/>
          </p:cNvSpPr>
          <p:nvPr>
            <p:ph type="sldNum" sz="quarter" idx="12"/>
          </p:nvPr>
        </p:nvSpPr>
        <p:spPr/>
        <p:txBody>
          <a:bodyPr/>
          <a:lstStyle/>
          <a:p>
            <a:fld id="{8B16CAC3-D4D4-4544-A2AC-E0D04D1CC24D}" type="slidenum">
              <a:rPr lang="en-US" smtClean="0"/>
              <a:t>‹#›</a:t>
            </a:fld>
            <a:endParaRPr lang="en-US"/>
          </a:p>
        </p:txBody>
      </p:sp>
    </p:spTree>
    <p:extLst>
      <p:ext uri="{BB962C8B-B14F-4D97-AF65-F5344CB8AC3E}">
        <p14:creationId xmlns:p14="http://schemas.microsoft.com/office/powerpoint/2010/main" val="2978005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0CF1D6-0CEC-4C9B-9796-342126312B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6FD9E1-F030-4320-B7D4-1EC02EA455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45C7A-D2CC-48DB-92D4-73A50092EE8C}"/>
              </a:ext>
            </a:extLst>
          </p:cNvPr>
          <p:cNvSpPr>
            <a:spLocks noGrp="1"/>
          </p:cNvSpPr>
          <p:nvPr>
            <p:ph type="dt" sz="half" idx="10"/>
          </p:nvPr>
        </p:nvSpPr>
        <p:spPr/>
        <p:txBody>
          <a:bodyPr/>
          <a:lstStyle/>
          <a:p>
            <a:fld id="{A9559FBA-1A77-4519-83E4-F9F2CE82C366}" type="datetimeFigureOut">
              <a:rPr lang="en-US" smtClean="0"/>
              <a:t>10/22/2024</a:t>
            </a:fld>
            <a:endParaRPr lang="en-US"/>
          </a:p>
        </p:txBody>
      </p:sp>
      <p:sp>
        <p:nvSpPr>
          <p:cNvPr id="5" name="Footer Placeholder 4">
            <a:extLst>
              <a:ext uri="{FF2B5EF4-FFF2-40B4-BE49-F238E27FC236}">
                <a16:creationId xmlns:a16="http://schemas.microsoft.com/office/drawing/2014/main" id="{7B740F9F-7C8F-454D-9011-96FD1949C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C5E7F3-8B72-4584-85BF-7F89DBAAAACB}"/>
              </a:ext>
            </a:extLst>
          </p:cNvPr>
          <p:cNvSpPr>
            <a:spLocks noGrp="1"/>
          </p:cNvSpPr>
          <p:nvPr>
            <p:ph type="sldNum" sz="quarter" idx="12"/>
          </p:nvPr>
        </p:nvSpPr>
        <p:spPr/>
        <p:txBody>
          <a:bodyPr/>
          <a:lstStyle/>
          <a:p>
            <a:fld id="{8B16CAC3-D4D4-4544-A2AC-E0D04D1CC24D}" type="slidenum">
              <a:rPr lang="en-US" smtClean="0"/>
              <a:t>‹#›</a:t>
            </a:fld>
            <a:endParaRPr lang="en-US"/>
          </a:p>
        </p:txBody>
      </p:sp>
    </p:spTree>
    <p:extLst>
      <p:ext uri="{BB962C8B-B14F-4D97-AF65-F5344CB8AC3E}">
        <p14:creationId xmlns:p14="http://schemas.microsoft.com/office/powerpoint/2010/main" val="1140148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60926-6943-4DEE-83D0-91023BEF2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934D35-8F52-4EB4-BB14-9CFA0BC12F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2B5E9-44B9-4625-AE54-4B2708C36BFB}"/>
              </a:ext>
            </a:extLst>
          </p:cNvPr>
          <p:cNvSpPr>
            <a:spLocks noGrp="1"/>
          </p:cNvSpPr>
          <p:nvPr>
            <p:ph type="dt" sz="half" idx="10"/>
          </p:nvPr>
        </p:nvSpPr>
        <p:spPr/>
        <p:txBody>
          <a:bodyPr/>
          <a:lstStyle/>
          <a:p>
            <a:fld id="{A9559FBA-1A77-4519-83E4-F9F2CE82C366}" type="datetimeFigureOut">
              <a:rPr lang="en-US" smtClean="0"/>
              <a:t>10/22/2024</a:t>
            </a:fld>
            <a:endParaRPr lang="en-US"/>
          </a:p>
        </p:txBody>
      </p:sp>
      <p:sp>
        <p:nvSpPr>
          <p:cNvPr id="5" name="Footer Placeholder 4">
            <a:extLst>
              <a:ext uri="{FF2B5EF4-FFF2-40B4-BE49-F238E27FC236}">
                <a16:creationId xmlns:a16="http://schemas.microsoft.com/office/drawing/2014/main" id="{4F65AB7A-0945-4C3E-B1FF-29DBB7FB3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6A4D8-A807-49F6-8F14-0343C638C65D}"/>
              </a:ext>
            </a:extLst>
          </p:cNvPr>
          <p:cNvSpPr>
            <a:spLocks noGrp="1"/>
          </p:cNvSpPr>
          <p:nvPr>
            <p:ph type="sldNum" sz="quarter" idx="12"/>
          </p:nvPr>
        </p:nvSpPr>
        <p:spPr/>
        <p:txBody>
          <a:bodyPr/>
          <a:lstStyle/>
          <a:p>
            <a:fld id="{8B16CAC3-D4D4-4544-A2AC-E0D04D1CC24D}" type="slidenum">
              <a:rPr lang="en-US" smtClean="0"/>
              <a:t>‹#›</a:t>
            </a:fld>
            <a:endParaRPr lang="en-US"/>
          </a:p>
        </p:txBody>
      </p:sp>
    </p:spTree>
    <p:extLst>
      <p:ext uri="{BB962C8B-B14F-4D97-AF65-F5344CB8AC3E}">
        <p14:creationId xmlns:p14="http://schemas.microsoft.com/office/powerpoint/2010/main" val="224816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8472-30AB-45D6-9E53-DED5FA7FA6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111B3F-AD9B-4F86-88BD-528D583E11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A0ACB9-7597-4C8B-AEFF-57636700E5CB}"/>
              </a:ext>
            </a:extLst>
          </p:cNvPr>
          <p:cNvSpPr>
            <a:spLocks noGrp="1"/>
          </p:cNvSpPr>
          <p:nvPr>
            <p:ph type="dt" sz="half" idx="10"/>
          </p:nvPr>
        </p:nvSpPr>
        <p:spPr/>
        <p:txBody>
          <a:bodyPr/>
          <a:lstStyle/>
          <a:p>
            <a:fld id="{A9559FBA-1A77-4519-83E4-F9F2CE82C366}" type="datetimeFigureOut">
              <a:rPr lang="en-US" smtClean="0"/>
              <a:t>10/22/2024</a:t>
            </a:fld>
            <a:endParaRPr lang="en-US"/>
          </a:p>
        </p:txBody>
      </p:sp>
      <p:sp>
        <p:nvSpPr>
          <p:cNvPr id="5" name="Footer Placeholder 4">
            <a:extLst>
              <a:ext uri="{FF2B5EF4-FFF2-40B4-BE49-F238E27FC236}">
                <a16:creationId xmlns:a16="http://schemas.microsoft.com/office/drawing/2014/main" id="{C2A3ADE3-0C45-4A47-996B-800093E61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E61FBF-F83C-4706-A063-1F66201DE530}"/>
              </a:ext>
            </a:extLst>
          </p:cNvPr>
          <p:cNvSpPr>
            <a:spLocks noGrp="1"/>
          </p:cNvSpPr>
          <p:nvPr>
            <p:ph type="sldNum" sz="quarter" idx="12"/>
          </p:nvPr>
        </p:nvSpPr>
        <p:spPr/>
        <p:txBody>
          <a:bodyPr/>
          <a:lstStyle/>
          <a:p>
            <a:fld id="{8B16CAC3-D4D4-4544-A2AC-E0D04D1CC24D}" type="slidenum">
              <a:rPr lang="en-US" smtClean="0"/>
              <a:t>‹#›</a:t>
            </a:fld>
            <a:endParaRPr lang="en-US"/>
          </a:p>
        </p:txBody>
      </p:sp>
    </p:spTree>
    <p:extLst>
      <p:ext uri="{BB962C8B-B14F-4D97-AF65-F5344CB8AC3E}">
        <p14:creationId xmlns:p14="http://schemas.microsoft.com/office/powerpoint/2010/main" val="162593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F6F2-F57E-41E9-A177-A6A7B08FB5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8C35C-C735-4EE4-8851-F640781FA6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BEAC76-9D07-4D12-A988-F5DE8B1C2E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DEEBEA-8FBB-4FEE-BA8E-12593EA6C61D}"/>
              </a:ext>
            </a:extLst>
          </p:cNvPr>
          <p:cNvSpPr>
            <a:spLocks noGrp="1"/>
          </p:cNvSpPr>
          <p:nvPr>
            <p:ph type="dt" sz="half" idx="10"/>
          </p:nvPr>
        </p:nvSpPr>
        <p:spPr/>
        <p:txBody>
          <a:bodyPr/>
          <a:lstStyle/>
          <a:p>
            <a:fld id="{A9559FBA-1A77-4519-83E4-F9F2CE82C366}" type="datetimeFigureOut">
              <a:rPr lang="en-US" smtClean="0"/>
              <a:t>10/22/2024</a:t>
            </a:fld>
            <a:endParaRPr lang="en-US"/>
          </a:p>
        </p:txBody>
      </p:sp>
      <p:sp>
        <p:nvSpPr>
          <p:cNvPr id="6" name="Footer Placeholder 5">
            <a:extLst>
              <a:ext uri="{FF2B5EF4-FFF2-40B4-BE49-F238E27FC236}">
                <a16:creationId xmlns:a16="http://schemas.microsoft.com/office/drawing/2014/main" id="{B01BB7D8-1DA0-4701-B576-74A3D2844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45674-F62A-4A53-94A8-F3FBD88B9CFD}"/>
              </a:ext>
            </a:extLst>
          </p:cNvPr>
          <p:cNvSpPr>
            <a:spLocks noGrp="1"/>
          </p:cNvSpPr>
          <p:nvPr>
            <p:ph type="sldNum" sz="quarter" idx="12"/>
          </p:nvPr>
        </p:nvSpPr>
        <p:spPr/>
        <p:txBody>
          <a:bodyPr/>
          <a:lstStyle/>
          <a:p>
            <a:fld id="{8B16CAC3-D4D4-4544-A2AC-E0D04D1CC24D}" type="slidenum">
              <a:rPr lang="en-US" smtClean="0"/>
              <a:t>‹#›</a:t>
            </a:fld>
            <a:endParaRPr lang="en-US"/>
          </a:p>
        </p:txBody>
      </p:sp>
    </p:spTree>
    <p:extLst>
      <p:ext uri="{BB962C8B-B14F-4D97-AF65-F5344CB8AC3E}">
        <p14:creationId xmlns:p14="http://schemas.microsoft.com/office/powerpoint/2010/main" val="134484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B58A-858A-404C-A142-D189DB5E5C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C8CBC-BC76-4A33-AFEE-DD5C72C7C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CF0D96-BF19-4C42-83B5-82E0C8C930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A4B3D0-0E54-4800-A06C-1C8894721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007BA6-CB88-4CC7-AD2D-4C40C72FD54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8D0B9-F9BC-4408-9FBF-6D05608A637E}"/>
              </a:ext>
            </a:extLst>
          </p:cNvPr>
          <p:cNvSpPr>
            <a:spLocks noGrp="1"/>
          </p:cNvSpPr>
          <p:nvPr>
            <p:ph type="dt" sz="half" idx="10"/>
          </p:nvPr>
        </p:nvSpPr>
        <p:spPr/>
        <p:txBody>
          <a:bodyPr/>
          <a:lstStyle/>
          <a:p>
            <a:fld id="{A9559FBA-1A77-4519-83E4-F9F2CE82C366}" type="datetimeFigureOut">
              <a:rPr lang="en-US" smtClean="0"/>
              <a:t>10/22/2024</a:t>
            </a:fld>
            <a:endParaRPr lang="en-US"/>
          </a:p>
        </p:txBody>
      </p:sp>
      <p:sp>
        <p:nvSpPr>
          <p:cNvPr id="8" name="Footer Placeholder 7">
            <a:extLst>
              <a:ext uri="{FF2B5EF4-FFF2-40B4-BE49-F238E27FC236}">
                <a16:creationId xmlns:a16="http://schemas.microsoft.com/office/drawing/2014/main" id="{497A3D14-3F3C-44CC-AC3D-7E7927565E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EDB986-F807-4C8C-9CC2-8539B0281A93}"/>
              </a:ext>
            </a:extLst>
          </p:cNvPr>
          <p:cNvSpPr>
            <a:spLocks noGrp="1"/>
          </p:cNvSpPr>
          <p:nvPr>
            <p:ph type="sldNum" sz="quarter" idx="12"/>
          </p:nvPr>
        </p:nvSpPr>
        <p:spPr/>
        <p:txBody>
          <a:bodyPr/>
          <a:lstStyle/>
          <a:p>
            <a:fld id="{8B16CAC3-D4D4-4544-A2AC-E0D04D1CC24D}" type="slidenum">
              <a:rPr lang="en-US" smtClean="0"/>
              <a:t>‹#›</a:t>
            </a:fld>
            <a:endParaRPr lang="en-US"/>
          </a:p>
        </p:txBody>
      </p:sp>
    </p:spTree>
    <p:extLst>
      <p:ext uri="{BB962C8B-B14F-4D97-AF65-F5344CB8AC3E}">
        <p14:creationId xmlns:p14="http://schemas.microsoft.com/office/powerpoint/2010/main" val="101256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52BC2-F217-4842-A2E3-120F8E5960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01D37F-DAC6-45BE-8AD4-BBBAF4696C2A}"/>
              </a:ext>
            </a:extLst>
          </p:cNvPr>
          <p:cNvSpPr>
            <a:spLocks noGrp="1"/>
          </p:cNvSpPr>
          <p:nvPr>
            <p:ph type="dt" sz="half" idx="10"/>
          </p:nvPr>
        </p:nvSpPr>
        <p:spPr/>
        <p:txBody>
          <a:bodyPr/>
          <a:lstStyle/>
          <a:p>
            <a:fld id="{A9559FBA-1A77-4519-83E4-F9F2CE82C366}" type="datetimeFigureOut">
              <a:rPr lang="en-US" smtClean="0"/>
              <a:t>10/22/2024</a:t>
            </a:fld>
            <a:endParaRPr lang="en-US"/>
          </a:p>
        </p:txBody>
      </p:sp>
      <p:sp>
        <p:nvSpPr>
          <p:cNvPr id="4" name="Footer Placeholder 3">
            <a:extLst>
              <a:ext uri="{FF2B5EF4-FFF2-40B4-BE49-F238E27FC236}">
                <a16:creationId xmlns:a16="http://schemas.microsoft.com/office/drawing/2014/main" id="{EA91D45D-17E0-4DB8-A4B7-83C0EA4F7A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90CCB7-0966-4D0D-9A37-E6F53139B1F8}"/>
              </a:ext>
            </a:extLst>
          </p:cNvPr>
          <p:cNvSpPr>
            <a:spLocks noGrp="1"/>
          </p:cNvSpPr>
          <p:nvPr>
            <p:ph type="sldNum" sz="quarter" idx="12"/>
          </p:nvPr>
        </p:nvSpPr>
        <p:spPr/>
        <p:txBody>
          <a:bodyPr/>
          <a:lstStyle/>
          <a:p>
            <a:fld id="{8B16CAC3-D4D4-4544-A2AC-E0D04D1CC24D}" type="slidenum">
              <a:rPr lang="en-US" smtClean="0"/>
              <a:t>‹#›</a:t>
            </a:fld>
            <a:endParaRPr lang="en-US"/>
          </a:p>
        </p:txBody>
      </p:sp>
    </p:spTree>
    <p:extLst>
      <p:ext uri="{BB962C8B-B14F-4D97-AF65-F5344CB8AC3E}">
        <p14:creationId xmlns:p14="http://schemas.microsoft.com/office/powerpoint/2010/main" val="1841112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C04E2-F7B3-499D-B535-AF08A2B8846E}"/>
              </a:ext>
            </a:extLst>
          </p:cNvPr>
          <p:cNvSpPr>
            <a:spLocks noGrp="1"/>
          </p:cNvSpPr>
          <p:nvPr>
            <p:ph type="dt" sz="half" idx="10"/>
          </p:nvPr>
        </p:nvSpPr>
        <p:spPr/>
        <p:txBody>
          <a:bodyPr/>
          <a:lstStyle/>
          <a:p>
            <a:fld id="{A9559FBA-1A77-4519-83E4-F9F2CE82C366}" type="datetimeFigureOut">
              <a:rPr lang="en-US" smtClean="0"/>
              <a:t>10/22/2024</a:t>
            </a:fld>
            <a:endParaRPr lang="en-US"/>
          </a:p>
        </p:txBody>
      </p:sp>
      <p:sp>
        <p:nvSpPr>
          <p:cNvPr id="3" name="Footer Placeholder 2">
            <a:extLst>
              <a:ext uri="{FF2B5EF4-FFF2-40B4-BE49-F238E27FC236}">
                <a16:creationId xmlns:a16="http://schemas.microsoft.com/office/drawing/2014/main" id="{2BA8CDAC-C44F-4CD8-A9F4-DB1A666C19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C90AEA-05E0-40C1-A74D-9FB549A6F31E}"/>
              </a:ext>
            </a:extLst>
          </p:cNvPr>
          <p:cNvSpPr>
            <a:spLocks noGrp="1"/>
          </p:cNvSpPr>
          <p:nvPr>
            <p:ph type="sldNum" sz="quarter" idx="12"/>
          </p:nvPr>
        </p:nvSpPr>
        <p:spPr/>
        <p:txBody>
          <a:bodyPr/>
          <a:lstStyle/>
          <a:p>
            <a:fld id="{8B16CAC3-D4D4-4544-A2AC-E0D04D1CC24D}" type="slidenum">
              <a:rPr lang="en-US" smtClean="0"/>
              <a:t>‹#›</a:t>
            </a:fld>
            <a:endParaRPr lang="en-US"/>
          </a:p>
        </p:txBody>
      </p:sp>
    </p:spTree>
    <p:extLst>
      <p:ext uri="{BB962C8B-B14F-4D97-AF65-F5344CB8AC3E}">
        <p14:creationId xmlns:p14="http://schemas.microsoft.com/office/powerpoint/2010/main" val="297150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CBBF3-38FC-428C-8E49-633CC8429D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86AA5D-6527-46ED-9AD8-731EF15A82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4EE114-4632-4FD3-8F70-70A3B4B4B8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5C8CDF-363B-4A37-94F6-0B7403CE845A}"/>
              </a:ext>
            </a:extLst>
          </p:cNvPr>
          <p:cNvSpPr>
            <a:spLocks noGrp="1"/>
          </p:cNvSpPr>
          <p:nvPr>
            <p:ph type="dt" sz="half" idx="10"/>
          </p:nvPr>
        </p:nvSpPr>
        <p:spPr/>
        <p:txBody>
          <a:bodyPr/>
          <a:lstStyle/>
          <a:p>
            <a:fld id="{A9559FBA-1A77-4519-83E4-F9F2CE82C366}" type="datetimeFigureOut">
              <a:rPr lang="en-US" smtClean="0"/>
              <a:t>10/22/2024</a:t>
            </a:fld>
            <a:endParaRPr lang="en-US"/>
          </a:p>
        </p:txBody>
      </p:sp>
      <p:sp>
        <p:nvSpPr>
          <p:cNvPr id="6" name="Footer Placeholder 5">
            <a:extLst>
              <a:ext uri="{FF2B5EF4-FFF2-40B4-BE49-F238E27FC236}">
                <a16:creationId xmlns:a16="http://schemas.microsoft.com/office/drawing/2014/main" id="{A0D1E330-6D66-4527-983C-B00AE16C7E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1BEE0C-92B0-4DC4-90A4-FA4EE7886EAB}"/>
              </a:ext>
            </a:extLst>
          </p:cNvPr>
          <p:cNvSpPr>
            <a:spLocks noGrp="1"/>
          </p:cNvSpPr>
          <p:nvPr>
            <p:ph type="sldNum" sz="quarter" idx="12"/>
          </p:nvPr>
        </p:nvSpPr>
        <p:spPr/>
        <p:txBody>
          <a:bodyPr/>
          <a:lstStyle/>
          <a:p>
            <a:fld id="{8B16CAC3-D4D4-4544-A2AC-E0D04D1CC24D}" type="slidenum">
              <a:rPr lang="en-US" smtClean="0"/>
              <a:t>‹#›</a:t>
            </a:fld>
            <a:endParaRPr lang="en-US"/>
          </a:p>
        </p:txBody>
      </p:sp>
    </p:spTree>
    <p:extLst>
      <p:ext uri="{BB962C8B-B14F-4D97-AF65-F5344CB8AC3E}">
        <p14:creationId xmlns:p14="http://schemas.microsoft.com/office/powerpoint/2010/main" val="283193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6284-38BC-4AED-AC94-B1C4E35D12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11E088-C8AA-4484-99E9-11F363754B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F0459E-B3A5-42A9-B750-D197D4C4E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A37F34-3C3A-448D-A31A-76F9C594ABF9}"/>
              </a:ext>
            </a:extLst>
          </p:cNvPr>
          <p:cNvSpPr>
            <a:spLocks noGrp="1"/>
          </p:cNvSpPr>
          <p:nvPr>
            <p:ph type="dt" sz="half" idx="10"/>
          </p:nvPr>
        </p:nvSpPr>
        <p:spPr/>
        <p:txBody>
          <a:bodyPr/>
          <a:lstStyle/>
          <a:p>
            <a:fld id="{A9559FBA-1A77-4519-83E4-F9F2CE82C366}" type="datetimeFigureOut">
              <a:rPr lang="en-US" smtClean="0"/>
              <a:t>10/22/2024</a:t>
            </a:fld>
            <a:endParaRPr lang="en-US"/>
          </a:p>
        </p:txBody>
      </p:sp>
      <p:sp>
        <p:nvSpPr>
          <p:cNvPr id="6" name="Footer Placeholder 5">
            <a:extLst>
              <a:ext uri="{FF2B5EF4-FFF2-40B4-BE49-F238E27FC236}">
                <a16:creationId xmlns:a16="http://schemas.microsoft.com/office/drawing/2014/main" id="{810B63CA-4C8D-4980-89AF-09CB93062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38BCA9-318A-43BF-A17E-3C4256993E3F}"/>
              </a:ext>
            </a:extLst>
          </p:cNvPr>
          <p:cNvSpPr>
            <a:spLocks noGrp="1"/>
          </p:cNvSpPr>
          <p:nvPr>
            <p:ph type="sldNum" sz="quarter" idx="12"/>
          </p:nvPr>
        </p:nvSpPr>
        <p:spPr/>
        <p:txBody>
          <a:bodyPr/>
          <a:lstStyle/>
          <a:p>
            <a:fld id="{8B16CAC3-D4D4-4544-A2AC-E0D04D1CC24D}" type="slidenum">
              <a:rPr lang="en-US" smtClean="0"/>
              <a:t>‹#›</a:t>
            </a:fld>
            <a:endParaRPr lang="en-US"/>
          </a:p>
        </p:txBody>
      </p:sp>
    </p:spTree>
    <p:extLst>
      <p:ext uri="{BB962C8B-B14F-4D97-AF65-F5344CB8AC3E}">
        <p14:creationId xmlns:p14="http://schemas.microsoft.com/office/powerpoint/2010/main" val="4263825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2B5C1D-A6DF-4E4A-A541-A0055CE3C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5C22F0-0C3A-4AFD-8297-43A83F785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1FB1FA-B7C1-4771-85B1-C31FF811DD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59FBA-1A77-4519-83E4-F9F2CE82C366}" type="datetimeFigureOut">
              <a:rPr lang="en-US" smtClean="0"/>
              <a:t>10/22/2024</a:t>
            </a:fld>
            <a:endParaRPr lang="en-US"/>
          </a:p>
        </p:txBody>
      </p:sp>
      <p:sp>
        <p:nvSpPr>
          <p:cNvPr id="5" name="Footer Placeholder 4">
            <a:extLst>
              <a:ext uri="{FF2B5EF4-FFF2-40B4-BE49-F238E27FC236}">
                <a16:creationId xmlns:a16="http://schemas.microsoft.com/office/drawing/2014/main" id="{706EB6A1-AE80-4755-9054-2C965C579B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5EBCE2-A896-45B7-9280-372134CF7E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6CAC3-D4D4-4544-A2AC-E0D04D1CC24D}" type="slidenum">
              <a:rPr lang="en-US" smtClean="0"/>
              <a:t>‹#›</a:t>
            </a:fld>
            <a:endParaRPr lang="en-US"/>
          </a:p>
        </p:txBody>
      </p:sp>
    </p:spTree>
    <p:extLst>
      <p:ext uri="{BB962C8B-B14F-4D97-AF65-F5344CB8AC3E}">
        <p14:creationId xmlns:p14="http://schemas.microsoft.com/office/powerpoint/2010/main" val="2681677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E830C8-26F5-497B-AE9A-E3D4D7B15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6692" y="1685924"/>
            <a:ext cx="4481633" cy="4481633"/>
          </a:xfrm>
          <a:prstGeom prst="rect">
            <a:avLst/>
          </a:prstGeom>
        </p:spPr>
      </p:pic>
      <p:pic>
        <p:nvPicPr>
          <p:cNvPr id="3" name="Picture 2">
            <a:extLst>
              <a:ext uri="{FF2B5EF4-FFF2-40B4-BE49-F238E27FC236}">
                <a16:creationId xmlns:a16="http://schemas.microsoft.com/office/drawing/2014/main" id="{DCC70828-22EB-46CE-8CFD-DCF517C14376}"/>
              </a:ext>
            </a:extLst>
          </p:cNvPr>
          <p:cNvPicPr>
            <a:picLocks noChangeAspect="1"/>
          </p:cNvPicPr>
          <p:nvPr/>
        </p:nvPicPr>
        <p:blipFill rotWithShape="1">
          <a:blip r:embed="rId3">
            <a:clrChange>
              <a:clrFrom>
                <a:srgbClr val="FFFFFF"/>
              </a:clrFrom>
              <a:clrTo>
                <a:srgbClr val="FFFFFF">
                  <a:alpha val="0"/>
                </a:srgbClr>
              </a:clrTo>
            </a:clrChange>
          </a:blip>
          <a:srcRect l="850" t="1300" r="850" b="1300"/>
          <a:stretch/>
        </p:blipFill>
        <p:spPr>
          <a:xfrm>
            <a:off x="0" y="0"/>
            <a:ext cx="12191999" cy="6858000"/>
          </a:xfrm>
          <a:prstGeom prst="rect">
            <a:avLst/>
          </a:prstGeom>
        </p:spPr>
      </p:pic>
      <p:sp>
        <p:nvSpPr>
          <p:cNvPr id="12" name="TextBox 11">
            <a:extLst>
              <a:ext uri="{FF2B5EF4-FFF2-40B4-BE49-F238E27FC236}">
                <a16:creationId xmlns:a16="http://schemas.microsoft.com/office/drawing/2014/main" id="{BA2C56A0-9D11-4A62-B6FC-7C3387E9E7D7}"/>
              </a:ext>
            </a:extLst>
          </p:cNvPr>
          <p:cNvSpPr txBox="1"/>
          <p:nvPr/>
        </p:nvSpPr>
        <p:spPr>
          <a:xfrm>
            <a:off x="7967084" y="90789"/>
            <a:ext cx="41212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A2F2310F-49A0-4147-AEE1-23A8C3D25C3D}"/>
              </a:ext>
            </a:extLst>
          </p:cNvPr>
          <p:cNvSpPr txBox="1"/>
          <p:nvPr/>
        </p:nvSpPr>
        <p:spPr>
          <a:xfrm>
            <a:off x="276274" y="3295770"/>
            <a:ext cx="6477886" cy="2123658"/>
          </a:xfrm>
          <a:prstGeom prst="rect">
            <a:avLst/>
          </a:prstGeom>
          <a:noFill/>
        </p:spPr>
        <p:txBody>
          <a:bodyPr wrap="square" rtlCol="0">
            <a:spAutoFit/>
          </a:bodyPr>
          <a:lstStyle/>
          <a:p>
            <a:pPr algn="ctr"/>
            <a:r>
              <a:rPr lang="en-US" sz="6600" b="1" dirty="0">
                <a:solidFill>
                  <a:schemeClr val="bg1"/>
                </a:solidFill>
                <a:cs typeface="Poppins SemiBold" panose="00000700000000000000" pitchFamily="2" charset="0"/>
              </a:rPr>
              <a:t>Public Speaking Course</a:t>
            </a:r>
          </a:p>
        </p:txBody>
      </p:sp>
    </p:spTree>
    <p:extLst>
      <p:ext uri="{BB962C8B-B14F-4D97-AF65-F5344CB8AC3E}">
        <p14:creationId xmlns:p14="http://schemas.microsoft.com/office/powerpoint/2010/main" val="1531380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B8C14F-0DF2-4A09-99A7-59A1864BB31D}"/>
              </a:ext>
            </a:extLst>
          </p:cNvPr>
          <p:cNvGrpSpPr/>
          <p:nvPr/>
        </p:nvGrpSpPr>
        <p:grpSpPr>
          <a:xfrm>
            <a:off x="479162" y="1582712"/>
            <a:ext cx="9939646" cy="3583776"/>
            <a:chOff x="479162" y="1582712"/>
            <a:chExt cx="9939646" cy="3583776"/>
          </a:xfrm>
        </p:grpSpPr>
        <p:sp>
          <p:nvSpPr>
            <p:cNvPr id="54" name="Google Shape;223;p18">
              <a:extLst>
                <a:ext uri="{FF2B5EF4-FFF2-40B4-BE49-F238E27FC236}">
                  <a16:creationId xmlns:a16="http://schemas.microsoft.com/office/drawing/2014/main" id="{6577C274-60B9-49AF-A112-D4BA0F0F3840}"/>
                </a:ext>
              </a:extLst>
            </p:cNvPr>
            <p:cNvSpPr txBox="1"/>
            <p:nvPr/>
          </p:nvSpPr>
          <p:spPr>
            <a:xfrm>
              <a:off x="3786187" y="2648862"/>
              <a:ext cx="6632621" cy="2517626"/>
            </a:xfrm>
            <a:prstGeom prst="rect">
              <a:avLst/>
            </a:prstGeom>
            <a:noFill/>
            <a:ln>
              <a:noFill/>
            </a:ln>
          </p:spPr>
          <p:txBody>
            <a:bodyPr spcFirstLastPara="1" wrap="square" lIns="91425" tIns="91425" rIns="91425" bIns="91425" anchor="ctr" anchorCtr="0">
              <a:noAutofit/>
            </a:bodyPr>
            <a:lstStyle/>
            <a:p>
              <a:pPr marL="171450" lvl="0" indent="-171450">
                <a:buFont typeface="Wingdings" panose="05000000000000000000" pitchFamily="2" charset="2"/>
                <a:buChar char="ü"/>
              </a:pPr>
              <a:r>
                <a:rPr lang="en-US" dirty="0">
                  <a:ea typeface="Roboto"/>
                  <a:cs typeface="Roboto"/>
                  <a:sym typeface="Roboto"/>
                </a:rPr>
                <a:t> Focusing on the message you want to convey can help shift your attention away from your fear and anxiety.</a:t>
              </a:r>
            </a:p>
            <a:p>
              <a:pPr marL="171450" lvl="0" indent="-171450">
                <a:buFont typeface="Wingdings" panose="05000000000000000000" pitchFamily="2" charset="2"/>
                <a:buChar char="ü"/>
              </a:pPr>
              <a:endParaRPr lang="en-US" dirty="0">
                <a:ea typeface="Roboto"/>
                <a:cs typeface="Roboto"/>
                <a:sym typeface="Roboto"/>
              </a:endParaRPr>
            </a:p>
            <a:p>
              <a:pPr marL="171450" lvl="0" indent="-171450">
                <a:buFont typeface="Wingdings" panose="05000000000000000000" pitchFamily="2" charset="2"/>
                <a:buChar char="ü"/>
              </a:pPr>
              <a:r>
                <a:rPr lang="en-US" dirty="0">
                  <a:ea typeface="Roboto"/>
                  <a:cs typeface="Roboto"/>
                  <a:sym typeface="Roboto"/>
                </a:rPr>
                <a:t> Think about why your message is important and how it can benefit your audience.</a:t>
              </a:r>
            </a:p>
            <a:p>
              <a:pPr marL="171450" lvl="0" indent="-171450">
                <a:buFont typeface="Wingdings" panose="05000000000000000000" pitchFamily="2" charset="2"/>
                <a:buChar char="ü"/>
              </a:pPr>
              <a:endParaRPr lang="en-US" dirty="0">
                <a:ea typeface="Roboto"/>
                <a:cs typeface="Roboto"/>
                <a:sym typeface="Roboto"/>
              </a:endParaRPr>
            </a:p>
            <a:p>
              <a:pPr marL="171450" lvl="0" indent="-171450">
                <a:buFont typeface="Wingdings" panose="05000000000000000000" pitchFamily="2" charset="2"/>
                <a:buChar char="ü"/>
              </a:pPr>
              <a:r>
                <a:rPr lang="en-US" dirty="0">
                  <a:ea typeface="Roboto"/>
                  <a:cs typeface="Roboto"/>
                  <a:sym typeface="Roboto"/>
                </a:rPr>
                <a:t> This can help you feel more passionate and enthusiastic about your message, which will come across in your delivery.</a:t>
              </a:r>
            </a:p>
          </p:txBody>
        </p:sp>
        <p:grpSp>
          <p:nvGrpSpPr>
            <p:cNvPr id="2" name="Group 1">
              <a:extLst>
                <a:ext uri="{FF2B5EF4-FFF2-40B4-BE49-F238E27FC236}">
                  <a16:creationId xmlns:a16="http://schemas.microsoft.com/office/drawing/2014/main" id="{14564269-8EF0-48F8-970B-7C7B53720CC4}"/>
                </a:ext>
              </a:extLst>
            </p:cNvPr>
            <p:cNvGrpSpPr/>
            <p:nvPr/>
          </p:nvGrpSpPr>
          <p:grpSpPr>
            <a:xfrm>
              <a:off x="479162" y="1582712"/>
              <a:ext cx="6758765" cy="3307026"/>
              <a:chOff x="479162" y="1582712"/>
              <a:chExt cx="6758765" cy="3307026"/>
            </a:xfrm>
          </p:grpSpPr>
          <p:sp>
            <p:nvSpPr>
              <p:cNvPr id="52" name="Google Shape;222;p18">
                <a:extLst>
                  <a:ext uri="{FF2B5EF4-FFF2-40B4-BE49-F238E27FC236}">
                    <a16:creationId xmlns:a16="http://schemas.microsoft.com/office/drawing/2014/main" id="{96955220-6FB7-4911-9AE7-083BEB1D7FF4}"/>
                  </a:ext>
                </a:extLst>
              </p:cNvPr>
              <p:cNvSpPr/>
              <p:nvPr/>
            </p:nvSpPr>
            <p:spPr>
              <a:xfrm>
                <a:off x="2269927" y="2043004"/>
                <a:ext cx="4968000" cy="471900"/>
              </a:xfrm>
              <a:prstGeom prst="roundRect">
                <a:avLst>
                  <a:gd name="adj" fmla="val 50000"/>
                </a:avLst>
              </a:prstGeom>
              <a:solidFill>
                <a:srgbClr val="44318D"/>
              </a:solidFill>
              <a:ln>
                <a:noFill/>
              </a:ln>
            </p:spPr>
            <p:txBody>
              <a:bodyPr spcFirstLastPara="1" wrap="square" lIns="91425" tIns="91425" rIns="548625" bIns="91425" anchor="ctr" anchorCtr="0">
                <a:noAutofit/>
              </a:bodyPr>
              <a:lstStyle/>
              <a:p>
                <a:pPr lvl="0" algn="r">
                  <a:buClr>
                    <a:schemeClr val="dk1"/>
                  </a:buClr>
                  <a:buSzPts val="1100"/>
                </a:pPr>
                <a:r>
                  <a:rPr lang="en-US" sz="1700" b="1" dirty="0">
                    <a:solidFill>
                      <a:srgbClr val="FFFFFF"/>
                    </a:solidFill>
                    <a:latin typeface="Fira Sans Extra Condensed Medium"/>
                    <a:ea typeface="Fira Sans Extra Condensed Medium"/>
                    <a:cs typeface="Fira Sans Extra Condensed Medium"/>
                    <a:sym typeface="Fira Sans Extra Condensed Medium"/>
                  </a:rPr>
                  <a:t>Focus on the Message</a:t>
                </a:r>
              </a:p>
            </p:txBody>
          </p:sp>
          <p:grpSp>
            <p:nvGrpSpPr>
              <p:cNvPr id="87" name="Google Shape;245;p18">
                <a:extLst>
                  <a:ext uri="{FF2B5EF4-FFF2-40B4-BE49-F238E27FC236}">
                    <a16:creationId xmlns:a16="http://schemas.microsoft.com/office/drawing/2014/main" id="{1D3CD9AF-EEB1-45BA-A686-AD683B695BE4}"/>
                  </a:ext>
                </a:extLst>
              </p:cNvPr>
              <p:cNvGrpSpPr/>
              <p:nvPr/>
            </p:nvGrpSpPr>
            <p:grpSpPr>
              <a:xfrm>
                <a:off x="479162" y="1582712"/>
                <a:ext cx="3307026" cy="3307026"/>
                <a:chOff x="3229375" y="1413975"/>
                <a:chExt cx="2685300" cy="2685300"/>
              </a:xfrm>
            </p:grpSpPr>
            <p:sp>
              <p:nvSpPr>
                <p:cNvPr id="90" name="Google Shape;246;p18">
                  <a:extLst>
                    <a:ext uri="{FF2B5EF4-FFF2-40B4-BE49-F238E27FC236}">
                      <a16:creationId xmlns:a16="http://schemas.microsoft.com/office/drawing/2014/main" id="{64619985-D270-4835-979D-5CAB9C839DC5}"/>
                    </a:ext>
                  </a:extLst>
                </p:cNvPr>
                <p:cNvSpPr/>
                <p:nvPr/>
              </p:nvSpPr>
              <p:spPr>
                <a:xfrm>
                  <a:off x="3229375" y="1413975"/>
                  <a:ext cx="2685300" cy="2685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7;p18">
                  <a:extLst>
                    <a:ext uri="{FF2B5EF4-FFF2-40B4-BE49-F238E27FC236}">
                      <a16:creationId xmlns:a16="http://schemas.microsoft.com/office/drawing/2014/main" id="{FCA2417F-6684-478D-9C67-32866079BADF}"/>
                    </a:ext>
                  </a:extLst>
                </p:cNvPr>
                <p:cNvSpPr/>
                <p:nvPr/>
              </p:nvSpPr>
              <p:spPr>
                <a:xfrm>
                  <a:off x="3479913" y="1664525"/>
                  <a:ext cx="2184300" cy="2184300"/>
                </a:xfrm>
                <a:prstGeom prst="ellipse">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8;p18">
                  <a:extLst>
                    <a:ext uri="{FF2B5EF4-FFF2-40B4-BE49-F238E27FC236}">
                      <a16:creationId xmlns:a16="http://schemas.microsoft.com/office/drawing/2014/main" id="{6F9F61AC-2FA2-4F12-8449-7E3F8B636037}"/>
                    </a:ext>
                  </a:extLst>
                </p:cNvPr>
                <p:cNvSpPr/>
                <p:nvPr/>
              </p:nvSpPr>
              <p:spPr>
                <a:xfrm>
                  <a:off x="3666663" y="1851275"/>
                  <a:ext cx="1810800" cy="1810800"/>
                </a:xfrm>
                <a:prstGeom prst="ellipse">
                  <a:avLst/>
                </a:prstGeom>
                <a:solidFill>
                  <a:srgbClr val="44318D"/>
                </a:solidFill>
                <a:ln>
                  <a:noFill/>
                </a:ln>
              </p:spPr>
              <p:txBody>
                <a:bodyPr spcFirstLastPara="1" wrap="square" lIns="91425" tIns="457200" rIns="91425" bIns="91425" anchor="ctr" anchorCtr="0">
                  <a:noAutofit/>
                </a:bodyPr>
                <a:lstStyle/>
                <a:p>
                  <a:pPr marL="0" lvl="0" indent="0" algn="ctr" rtl="0">
                    <a:spcBef>
                      <a:spcPts val="0"/>
                    </a:spcBef>
                    <a:spcAft>
                      <a:spcPts val="0"/>
                    </a:spcAft>
                    <a:buClr>
                      <a:schemeClr val="dk1"/>
                    </a:buClr>
                    <a:buSzPts val="1100"/>
                    <a:buFont typeface="Arial"/>
                    <a:buNone/>
                  </a:pPr>
                  <a:endParaRPr sz="1200" dirty="0">
                    <a:solidFill>
                      <a:srgbClr val="FFFFFF"/>
                    </a:solidFill>
                    <a:latin typeface="Roboto"/>
                    <a:ea typeface="Roboto"/>
                    <a:cs typeface="Roboto"/>
                    <a:sym typeface="Roboto"/>
                  </a:endParaRPr>
                </a:p>
              </p:txBody>
            </p:sp>
          </p:grpSp>
          <p:pic>
            <p:nvPicPr>
              <p:cNvPr id="7" name="Graphic 6" descr="Lightbulb and gear">
                <a:extLst>
                  <a:ext uri="{FF2B5EF4-FFF2-40B4-BE49-F238E27FC236}">
                    <a16:creationId xmlns:a16="http://schemas.microsoft.com/office/drawing/2014/main" id="{146C7944-3FCB-4CC8-AD2B-9C0157AA8A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7953" y="2533339"/>
                <a:ext cx="1405772" cy="1405772"/>
              </a:xfrm>
              <a:prstGeom prst="rect">
                <a:avLst/>
              </a:prstGeom>
            </p:spPr>
          </p:pic>
          <p:sp>
            <p:nvSpPr>
              <p:cNvPr id="14" name="Google Shape;224;p18">
                <a:extLst>
                  <a:ext uri="{FF2B5EF4-FFF2-40B4-BE49-F238E27FC236}">
                    <a16:creationId xmlns:a16="http://schemas.microsoft.com/office/drawing/2014/main" id="{C3E47BBD-75CD-4BA6-AF20-AD16565FEB3E}"/>
                  </a:ext>
                </a:extLst>
              </p:cNvPr>
              <p:cNvSpPr/>
              <p:nvPr/>
            </p:nvSpPr>
            <p:spPr>
              <a:xfrm>
                <a:off x="6697921" y="2088754"/>
                <a:ext cx="489352" cy="3804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3</a:t>
                </a:r>
                <a:endParaRPr b="1" dirty="0"/>
              </a:p>
            </p:txBody>
          </p:sp>
        </p:grpSp>
      </p:grpSp>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Facing the Fear of Public Speaking</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17" name="Picture 16">
            <a:extLst>
              <a:ext uri="{FF2B5EF4-FFF2-40B4-BE49-F238E27FC236}">
                <a16:creationId xmlns:a16="http://schemas.microsoft.com/office/drawing/2014/main" id="{4515EBBF-00F9-4D45-B9DE-675FB21B41B9}"/>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Tree>
    <p:extLst>
      <p:ext uri="{BB962C8B-B14F-4D97-AF65-F5344CB8AC3E}">
        <p14:creationId xmlns:p14="http://schemas.microsoft.com/office/powerpoint/2010/main" val="190272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27EA84-BD25-486A-9D9C-BACFD3F684D2}"/>
              </a:ext>
            </a:extLst>
          </p:cNvPr>
          <p:cNvGrpSpPr/>
          <p:nvPr/>
        </p:nvGrpSpPr>
        <p:grpSpPr>
          <a:xfrm>
            <a:off x="479162" y="1582712"/>
            <a:ext cx="10695143" cy="3767318"/>
            <a:chOff x="479162" y="1582712"/>
            <a:chExt cx="10695143" cy="3767318"/>
          </a:xfrm>
        </p:grpSpPr>
        <p:sp>
          <p:nvSpPr>
            <p:cNvPr id="54" name="Google Shape;223;p18">
              <a:extLst>
                <a:ext uri="{FF2B5EF4-FFF2-40B4-BE49-F238E27FC236}">
                  <a16:creationId xmlns:a16="http://schemas.microsoft.com/office/drawing/2014/main" id="{6577C274-60B9-49AF-A112-D4BA0F0F3840}"/>
                </a:ext>
              </a:extLst>
            </p:cNvPr>
            <p:cNvSpPr txBox="1"/>
            <p:nvPr/>
          </p:nvSpPr>
          <p:spPr>
            <a:xfrm>
              <a:off x="3786187" y="2648862"/>
              <a:ext cx="7388118" cy="2701168"/>
            </a:xfrm>
            <a:prstGeom prst="rect">
              <a:avLst/>
            </a:prstGeom>
            <a:noFill/>
            <a:ln>
              <a:noFill/>
            </a:ln>
          </p:spPr>
          <p:txBody>
            <a:bodyPr spcFirstLastPara="1" wrap="square" lIns="91425" tIns="91425" rIns="91425" bIns="91425" anchor="ctr" anchorCtr="0">
              <a:noAutofit/>
            </a:bodyPr>
            <a:lstStyle/>
            <a:p>
              <a:pPr marL="171450" lvl="0" indent="-171450">
                <a:buFont typeface="Wingdings" panose="05000000000000000000" pitchFamily="2" charset="2"/>
                <a:buChar char="ü"/>
              </a:pPr>
              <a:r>
                <a:rPr lang="en-US" dirty="0">
                  <a:ea typeface="Roboto"/>
                  <a:cs typeface="Roboto"/>
                  <a:sym typeface="Roboto"/>
                </a:rPr>
                <a:t> Deep breathing, meditation, and progressive muscle relaxation can all help you calm your nerves and reduce anxiety before speaking in public.</a:t>
              </a:r>
            </a:p>
            <a:p>
              <a:pPr marL="171450" lvl="0" indent="-171450">
                <a:buFont typeface="Wingdings" panose="05000000000000000000" pitchFamily="2" charset="2"/>
                <a:buChar char="ü"/>
              </a:pPr>
              <a:endParaRPr lang="en-US" dirty="0">
                <a:ea typeface="Roboto"/>
                <a:cs typeface="Roboto"/>
                <a:sym typeface="Roboto"/>
              </a:endParaRPr>
            </a:p>
            <a:p>
              <a:pPr marL="171450" lvl="0" indent="-171450">
                <a:buFont typeface="Wingdings" panose="05000000000000000000" pitchFamily="2" charset="2"/>
                <a:buChar char="ü"/>
              </a:pPr>
              <a:r>
                <a:rPr lang="en-US" dirty="0">
                  <a:ea typeface="Roboto"/>
                  <a:cs typeface="Roboto"/>
                  <a:sym typeface="Roboto"/>
                </a:rPr>
                <a:t> Deep breathing involves taking long, slow breaths, inhaling deeply through your nose and exhaling slowly through your mouth.</a:t>
              </a:r>
            </a:p>
            <a:p>
              <a:pPr marL="171450" lvl="0" indent="-171450">
                <a:buFont typeface="Wingdings" panose="05000000000000000000" pitchFamily="2" charset="2"/>
                <a:buChar char="ü"/>
              </a:pPr>
              <a:endParaRPr lang="en-US" dirty="0">
                <a:ea typeface="Roboto"/>
                <a:cs typeface="Roboto"/>
                <a:sym typeface="Roboto"/>
              </a:endParaRPr>
            </a:p>
            <a:p>
              <a:pPr marL="171450" lvl="0" indent="-171450">
                <a:buFont typeface="Wingdings" panose="05000000000000000000" pitchFamily="2" charset="2"/>
                <a:buChar char="ü"/>
              </a:pPr>
              <a:r>
                <a:rPr lang="en-US" dirty="0">
                  <a:ea typeface="Roboto"/>
                  <a:cs typeface="Roboto"/>
                  <a:sym typeface="Roboto"/>
                </a:rPr>
                <a:t> Meditation involves focusing your attention on your breath, while progressive muscle relaxation involves tensing and relaxing your muscles to release tension.</a:t>
              </a:r>
            </a:p>
          </p:txBody>
        </p:sp>
        <p:grpSp>
          <p:nvGrpSpPr>
            <p:cNvPr id="2" name="Group 1">
              <a:extLst>
                <a:ext uri="{FF2B5EF4-FFF2-40B4-BE49-F238E27FC236}">
                  <a16:creationId xmlns:a16="http://schemas.microsoft.com/office/drawing/2014/main" id="{2052EC7C-F6D5-4A06-AC73-49D54756187F}"/>
                </a:ext>
              </a:extLst>
            </p:cNvPr>
            <p:cNvGrpSpPr/>
            <p:nvPr/>
          </p:nvGrpSpPr>
          <p:grpSpPr>
            <a:xfrm>
              <a:off x="479162" y="1582712"/>
              <a:ext cx="6758765" cy="3307026"/>
              <a:chOff x="479162" y="1582712"/>
              <a:chExt cx="6758765" cy="3307026"/>
            </a:xfrm>
          </p:grpSpPr>
          <p:sp>
            <p:nvSpPr>
              <p:cNvPr id="52" name="Google Shape;222;p18">
                <a:extLst>
                  <a:ext uri="{FF2B5EF4-FFF2-40B4-BE49-F238E27FC236}">
                    <a16:creationId xmlns:a16="http://schemas.microsoft.com/office/drawing/2014/main" id="{96955220-6FB7-4911-9AE7-083BEB1D7FF4}"/>
                  </a:ext>
                </a:extLst>
              </p:cNvPr>
              <p:cNvSpPr/>
              <p:nvPr/>
            </p:nvSpPr>
            <p:spPr>
              <a:xfrm>
                <a:off x="2269927" y="2043004"/>
                <a:ext cx="4968000" cy="471900"/>
              </a:xfrm>
              <a:prstGeom prst="roundRect">
                <a:avLst>
                  <a:gd name="adj" fmla="val 50000"/>
                </a:avLst>
              </a:prstGeom>
              <a:solidFill>
                <a:srgbClr val="44318D"/>
              </a:solidFill>
              <a:ln>
                <a:noFill/>
              </a:ln>
            </p:spPr>
            <p:txBody>
              <a:bodyPr spcFirstLastPara="1" wrap="square" lIns="91425" tIns="91425" rIns="548625" bIns="91425" anchor="ctr" anchorCtr="0">
                <a:noAutofit/>
              </a:bodyPr>
              <a:lstStyle/>
              <a:p>
                <a:pPr lvl="0" algn="r">
                  <a:buClr>
                    <a:schemeClr val="dk1"/>
                  </a:buClr>
                  <a:buSzPts val="1100"/>
                </a:pPr>
                <a:r>
                  <a:rPr lang="en-US" sz="1700" b="1" dirty="0">
                    <a:solidFill>
                      <a:srgbClr val="FFFFFF"/>
                    </a:solidFill>
                    <a:latin typeface="Fira Sans Extra Condensed Medium"/>
                    <a:ea typeface="Fira Sans Extra Condensed Medium"/>
                    <a:cs typeface="Fira Sans Extra Condensed Medium"/>
                    <a:sym typeface="Fira Sans Extra Condensed Medium"/>
                  </a:rPr>
                  <a:t>Use Relaxation Techniques</a:t>
                </a:r>
              </a:p>
            </p:txBody>
          </p:sp>
          <p:grpSp>
            <p:nvGrpSpPr>
              <p:cNvPr id="87" name="Google Shape;245;p18">
                <a:extLst>
                  <a:ext uri="{FF2B5EF4-FFF2-40B4-BE49-F238E27FC236}">
                    <a16:creationId xmlns:a16="http://schemas.microsoft.com/office/drawing/2014/main" id="{1D3CD9AF-EEB1-45BA-A686-AD683B695BE4}"/>
                  </a:ext>
                </a:extLst>
              </p:cNvPr>
              <p:cNvGrpSpPr/>
              <p:nvPr/>
            </p:nvGrpSpPr>
            <p:grpSpPr>
              <a:xfrm>
                <a:off x="479162" y="1582712"/>
                <a:ext cx="3307026" cy="3307026"/>
                <a:chOff x="3229375" y="1413975"/>
                <a:chExt cx="2685300" cy="2685300"/>
              </a:xfrm>
            </p:grpSpPr>
            <p:sp>
              <p:nvSpPr>
                <p:cNvPr id="90" name="Google Shape;246;p18">
                  <a:extLst>
                    <a:ext uri="{FF2B5EF4-FFF2-40B4-BE49-F238E27FC236}">
                      <a16:creationId xmlns:a16="http://schemas.microsoft.com/office/drawing/2014/main" id="{64619985-D270-4835-979D-5CAB9C839DC5}"/>
                    </a:ext>
                  </a:extLst>
                </p:cNvPr>
                <p:cNvSpPr/>
                <p:nvPr/>
              </p:nvSpPr>
              <p:spPr>
                <a:xfrm>
                  <a:off x="3229375" y="1413975"/>
                  <a:ext cx="2685300" cy="2685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7;p18">
                  <a:extLst>
                    <a:ext uri="{FF2B5EF4-FFF2-40B4-BE49-F238E27FC236}">
                      <a16:creationId xmlns:a16="http://schemas.microsoft.com/office/drawing/2014/main" id="{FCA2417F-6684-478D-9C67-32866079BADF}"/>
                    </a:ext>
                  </a:extLst>
                </p:cNvPr>
                <p:cNvSpPr/>
                <p:nvPr/>
              </p:nvSpPr>
              <p:spPr>
                <a:xfrm>
                  <a:off x="3479913" y="1664525"/>
                  <a:ext cx="2184300" cy="2184300"/>
                </a:xfrm>
                <a:prstGeom prst="ellipse">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8;p18">
                  <a:extLst>
                    <a:ext uri="{FF2B5EF4-FFF2-40B4-BE49-F238E27FC236}">
                      <a16:creationId xmlns:a16="http://schemas.microsoft.com/office/drawing/2014/main" id="{6F9F61AC-2FA2-4F12-8449-7E3F8B636037}"/>
                    </a:ext>
                  </a:extLst>
                </p:cNvPr>
                <p:cNvSpPr/>
                <p:nvPr/>
              </p:nvSpPr>
              <p:spPr>
                <a:xfrm>
                  <a:off x="3666663" y="1851275"/>
                  <a:ext cx="1810800" cy="1810800"/>
                </a:xfrm>
                <a:prstGeom prst="ellipse">
                  <a:avLst/>
                </a:prstGeom>
                <a:solidFill>
                  <a:srgbClr val="44318D"/>
                </a:solidFill>
                <a:ln>
                  <a:noFill/>
                </a:ln>
              </p:spPr>
              <p:txBody>
                <a:bodyPr spcFirstLastPara="1" wrap="square" lIns="91425" tIns="457200" rIns="91425" bIns="91425" anchor="ctr" anchorCtr="0">
                  <a:noAutofit/>
                </a:bodyPr>
                <a:lstStyle/>
                <a:p>
                  <a:pPr marL="0" lvl="0" indent="0" algn="ctr" rtl="0">
                    <a:spcBef>
                      <a:spcPts val="0"/>
                    </a:spcBef>
                    <a:spcAft>
                      <a:spcPts val="0"/>
                    </a:spcAft>
                    <a:buClr>
                      <a:schemeClr val="dk1"/>
                    </a:buClr>
                    <a:buSzPts val="1100"/>
                    <a:buFont typeface="Arial"/>
                    <a:buNone/>
                  </a:pPr>
                  <a:endParaRPr sz="1200" dirty="0">
                    <a:solidFill>
                      <a:srgbClr val="FFFFFF"/>
                    </a:solidFill>
                    <a:latin typeface="Roboto"/>
                    <a:ea typeface="Roboto"/>
                    <a:cs typeface="Roboto"/>
                    <a:sym typeface="Roboto"/>
                  </a:endParaRPr>
                </a:p>
              </p:txBody>
            </p:sp>
          </p:grpSp>
          <p:pic>
            <p:nvPicPr>
              <p:cNvPr id="7" name="Graphic 6" descr="Lightbulb and gear">
                <a:extLst>
                  <a:ext uri="{FF2B5EF4-FFF2-40B4-BE49-F238E27FC236}">
                    <a16:creationId xmlns:a16="http://schemas.microsoft.com/office/drawing/2014/main" id="{146C7944-3FCB-4CC8-AD2B-9C0157AA8A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7953" y="2533339"/>
                <a:ext cx="1405772" cy="1405772"/>
              </a:xfrm>
              <a:prstGeom prst="rect">
                <a:avLst/>
              </a:prstGeom>
            </p:spPr>
          </p:pic>
          <p:sp>
            <p:nvSpPr>
              <p:cNvPr id="14" name="Google Shape;224;p18">
                <a:extLst>
                  <a:ext uri="{FF2B5EF4-FFF2-40B4-BE49-F238E27FC236}">
                    <a16:creationId xmlns:a16="http://schemas.microsoft.com/office/drawing/2014/main" id="{C49C69A5-129A-48E7-8695-57C6E1AF72A5}"/>
                  </a:ext>
                </a:extLst>
              </p:cNvPr>
              <p:cNvSpPr/>
              <p:nvPr/>
            </p:nvSpPr>
            <p:spPr>
              <a:xfrm>
                <a:off x="6697921" y="2088754"/>
                <a:ext cx="489352" cy="3804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4</a:t>
                </a:r>
                <a:endParaRPr b="1" dirty="0"/>
              </a:p>
            </p:txBody>
          </p:sp>
        </p:grpSp>
      </p:grpSp>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Facing the Fear of Public Speaking</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17" name="Picture 16">
            <a:extLst>
              <a:ext uri="{FF2B5EF4-FFF2-40B4-BE49-F238E27FC236}">
                <a16:creationId xmlns:a16="http://schemas.microsoft.com/office/drawing/2014/main" id="{107DE1A6-08A1-44AC-83B7-2A723FC0C3E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Tree>
    <p:extLst>
      <p:ext uri="{BB962C8B-B14F-4D97-AF65-F5344CB8AC3E}">
        <p14:creationId xmlns:p14="http://schemas.microsoft.com/office/powerpoint/2010/main" val="370975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ADE57E1-BD27-4BE2-8D99-0E4A0AD912DC}"/>
              </a:ext>
            </a:extLst>
          </p:cNvPr>
          <p:cNvGrpSpPr/>
          <p:nvPr/>
        </p:nvGrpSpPr>
        <p:grpSpPr>
          <a:xfrm>
            <a:off x="479162" y="1582712"/>
            <a:ext cx="10304885" cy="3307026"/>
            <a:chOff x="479162" y="1582712"/>
            <a:chExt cx="10304885" cy="3307026"/>
          </a:xfrm>
        </p:grpSpPr>
        <p:sp>
          <p:nvSpPr>
            <p:cNvPr id="54" name="Google Shape;223;p18">
              <a:extLst>
                <a:ext uri="{FF2B5EF4-FFF2-40B4-BE49-F238E27FC236}">
                  <a16:creationId xmlns:a16="http://schemas.microsoft.com/office/drawing/2014/main" id="{6577C274-60B9-49AF-A112-D4BA0F0F3840}"/>
                </a:ext>
              </a:extLst>
            </p:cNvPr>
            <p:cNvSpPr txBox="1"/>
            <p:nvPr/>
          </p:nvSpPr>
          <p:spPr>
            <a:xfrm>
              <a:off x="3786187" y="2648862"/>
              <a:ext cx="6997860" cy="2240876"/>
            </a:xfrm>
            <a:prstGeom prst="rect">
              <a:avLst/>
            </a:prstGeom>
            <a:noFill/>
            <a:ln>
              <a:noFill/>
            </a:ln>
          </p:spPr>
          <p:txBody>
            <a:bodyPr spcFirstLastPara="1" wrap="square" lIns="91425" tIns="91425" rIns="91425" bIns="91425" anchor="ctr" anchorCtr="0">
              <a:noAutofit/>
            </a:bodyPr>
            <a:lstStyle/>
            <a:p>
              <a:pPr marL="171450" lvl="0" indent="-171450">
                <a:buFont typeface="Wingdings" panose="05000000000000000000" pitchFamily="2" charset="2"/>
                <a:buChar char="ü"/>
              </a:pPr>
              <a:r>
                <a:rPr lang="en-US" dirty="0">
                  <a:ea typeface="Roboto"/>
                  <a:cs typeface="Roboto"/>
                  <a:sym typeface="Roboto"/>
                </a:rPr>
                <a:t> Starting with small speaking engagements can help build your confidence and reduce anxiety.</a:t>
              </a:r>
            </a:p>
            <a:p>
              <a:pPr marL="171450" lvl="0" indent="-171450">
                <a:buFont typeface="Wingdings" panose="05000000000000000000" pitchFamily="2" charset="2"/>
                <a:buChar char="ü"/>
              </a:pPr>
              <a:endParaRPr lang="en-US" dirty="0">
                <a:ea typeface="Roboto"/>
                <a:cs typeface="Roboto"/>
                <a:sym typeface="Roboto"/>
              </a:endParaRPr>
            </a:p>
            <a:p>
              <a:pPr marL="171450" lvl="0" indent="-171450">
                <a:buFont typeface="Wingdings" panose="05000000000000000000" pitchFamily="2" charset="2"/>
                <a:buChar char="ü"/>
              </a:pPr>
              <a:r>
                <a:rPr lang="en-US" dirty="0">
                  <a:ea typeface="Roboto"/>
                  <a:cs typeface="Roboto"/>
                  <a:sym typeface="Roboto"/>
                </a:rPr>
                <a:t> Consider joining a public speaking group or club to practice speaking in front of others.</a:t>
              </a:r>
            </a:p>
            <a:p>
              <a:pPr marL="171450" lvl="0" indent="-171450">
                <a:buFont typeface="Wingdings" panose="05000000000000000000" pitchFamily="2" charset="2"/>
                <a:buChar char="ü"/>
              </a:pPr>
              <a:endParaRPr lang="en-US" dirty="0">
                <a:ea typeface="Roboto"/>
                <a:cs typeface="Roboto"/>
                <a:sym typeface="Roboto"/>
              </a:endParaRPr>
            </a:p>
            <a:p>
              <a:pPr marL="171450" lvl="0" indent="-171450">
                <a:buFont typeface="Wingdings" panose="05000000000000000000" pitchFamily="2" charset="2"/>
                <a:buChar char="ü"/>
              </a:pPr>
              <a:r>
                <a:rPr lang="en-US" dirty="0">
                  <a:ea typeface="Roboto"/>
                  <a:cs typeface="Roboto"/>
                  <a:sym typeface="Roboto"/>
                </a:rPr>
                <a:t> You can also practice speaking in front of friends or family members. </a:t>
              </a:r>
            </a:p>
          </p:txBody>
        </p:sp>
        <p:grpSp>
          <p:nvGrpSpPr>
            <p:cNvPr id="2" name="Group 1">
              <a:extLst>
                <a:ext uri="{FF2B5EF4-FFF2-40B4-BE49-F238E27FC236}">
                  <a16:creationId xmlns:a16="http://schemas.microsoft.com/office/drawing/2014/main" id="{F63F710B-519B-4F1F-8E1B-36207DE93BB0}"/>
                </a:ext>
              </a:extLst>
            </p:cNvPr>
            <p:cNvGrpSpPr/>
            <p:nvPr/>
          </p:nvGrpSpPr>
          <p:grpSpPr>
            <a:xfrm>
              <a:off x="479162" y="1582712"/>
              <a:ext cx="6758765" cy="3307026"/>
              <a:chOff x="479162" y="1582712"/>
              <a:chExt cx="6758765" cy="3307026"/>
            </a:xfrm>
          </p:grpSpPr>
          <p:sp>
            <p:nvSpPr>
              <p:cNvPr id="52" name="Google Shape;222;p18">
                <a:extLst>
                  <a:ext uri="{FF2B5EF4-FFF2-40B4-BE49-F238E27FC236}">
                    <a16:creationId xmlns:a16="http://schemas.microsoft.com/office/drawing/2014/main" id="{96955220-6FB7-4911-9AE7-083BEB1D7FF4}"/>
                  </a:ext>
                </a:extLst>
              </p:cNvPr>
              <p:cNvSpPr/>
              <p:nvPr/>
            </p:nvSpPr>
            <p:spPr>
              <a:xfrm>
                <a:off x="2269927" y="2043004"/>
                <a:ext cx="4968000" cy="471900"/>
              </a:xfrm>
              <a:prstGeom prst="roundRect">
                <a:avLst>
                  <a:gd name="adj" fmla="val 50000"/>
                </a:avLst>
              </a:prstGeom>
              <a:solidFill>
                <a:srgbClr val="44318D"/>
              </a:solidFill>
              <a:ln>
                <a:noFill/>
              </a:ln>
            </p:spPr>
            <p:txBody>
              <a:bodyPr spcFirstLastPara="1" wrap="square" lIns="91425" tIns="91425" rIns="548625" bIns="91425" anchor="ctr" anchorCtr="0">
                <a:noAutofit/>
              </a:bodyPr>
              <a:lstStyle/>
              <a:p>
                <a:pPr lvl="0" algn="r">
                  <a:buClr>
                    <a:schemeClr val="dk1"/>
                  </a:buClr>
                  <a:buSzPts val="1100"/>
                </a:pPr>
                <a:r>
                  <a:rPr lang="en-US" sz="1700" b="1" dirty="0">
                    <a:solidFill>
                      <a:srgbClr val="FFFFFF"/>
                    </a:solidFill>
                    <a:latin typeface="Fira Sans Extra Condensed Medium"/>
                    <a:ea typeface="Fira Sans Extra Condensed Medium"/>
                    <a:cs typeface="Fira Sans Extra Condensed Medium"/>
                    <a:sym typeface="Fira Sans Extra Condensed Medium"/>
                  </a:rPr>
                  <a:t>Start Small</a:t>
                </a:r>
              </a:p>
            </p:txBody>
          </p:sp>
          <p:grpSp>
            <p:nvGrpSpPr>
              <p:cNvPr id="87" name="Google Shape;245;p18">
                <a:extLst>
                  <a:ext uri="{FF2B5EF4-FFF2-40B4-BE49-F238E27FC236}">
                    <a16:creationId xmlns:a16="http://schemas.microsoft.com/office/drawing/2014/main" id="{1D3CD9AF-EEB1-45BA-A686-AD683B695BE4}"/>
                  </a:ext>
                </a:extLst>
              </p:cNvPr>
              <p:cNvGrpSpPr/>
              <p:nvPr/>
            </p:nvGrpSpPr>
            <p:grpSpPr>
              <a:xfrm>
                <a:off x="479162" y="1582712"/>
                <a:ext cx="3307026" cy="3307026"/>
                <a:chOff x="3229375" y="1413975"/>
                <a:chExt cx="2685300" cy="2685300"/>
              </a:xfrm>
            </p:grpSpPr>
            <p:sp>
              <p:nvSpPr>
                <p:cNvPr id="90" name="Google Shape;246;p18">
                  <a:extLst>
                    <a:ext uri="{FF2B5EF4-FFF2-40B4-BE49-F238E27FC236}">
                      <a16:creationId xmlns:a16="http://schemas.microsoft.com/office/drawing/2014/main" id="{64619985-D270-4835-979D-5CAB9C839DC5}"/>
                    </a:ext>
                  </a:extLst>
                </p:cNvPr>
                <p:cNvSpPr/>
                <p:nvPr/>
              </p:nvSpPr>
              <p:spPr>
                <a:xfrm>
                  <a:off x="3229375" y="1413975"/>
                  <a:ext cx="2685300" cy="2685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7;p18">
                  <a:extLst>
                    <a:ext uri="{FF2B5EF4-FFF2-40B4-BE49-F238E27FC236}">
                      <a16:creationId xmlns:a16="http://schemas.microsoft.com/office/drawing/2014/main" id="{FCA2417F-6684-478D-9C67-32866079BADF}"/>
                    </a:ext>
                  </a:extLst>
                </p:cNvPr>
                <p:cNvSpPr/>
                <p:nvPr/>
              </p:nvSpPr>
              <p:spPr>
                <a:xfrm>
                  <a:off x="3479913" y="1664525"/>
                  <a:ext cx="2184300" cy="2184300"/>
                </a:xfrm>
                <a:prstGeom prst="ellipse">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8;p18">
                  <a:extLst>
                    <a:ext uri="{FF2B5EF4-FFF2-40B4-BE49-F238E27FC236}">
                      <a16:creationId xmlns:a16="http://schemas.microsoft.com/office/drawing/2014/main" id="{6F9F61AC-2FA2-4F12-8449-7E3F8B636037}"/>
                    </a:ext>
                  </a:extLst>
                </p:cNvPr>
                <p:cNvSpPr/>
                <p:nvPr/>
              </p:nvSpPr>
              <p:spPr>
                <a:xfrm>
                  <a:off x="3666663" y="1851275"/>
                  <a:ext cx="1810800" cy="1810800"/>
                </a:xfrm>
                <a:prstGeom prst="ellipse">
                  <a:avLst/>
                </a:prstGeom>
                <a:solidFill>
                  <a:srgbClr val="44318D"/>
                </a:solidFill>
                <a:ln>
                  <a:noFill/>
                </a:ln>
              </p:spPr>
              <p:txBody>
                <a:bodyPr spcFirstLastPara="1" wrap="square" lIns="91425" tIns="457200" rIns="91425" bIns="91425" anchor="ctr" anchorCtr="0">
                  <a:noAutofit/>
                </a:bodyPr>
                <a:lstStyle/>
                <a:p>
                  <a:pPr marL="0" lvl="0" indent="0" algn="ctr" rtl="0">
                    <a:spcBef>
                      <a:spcPts val="0"/>
                    </a:spcBef>
                    <a:spcAft>
                      <a:spcPts val="0"/>
                    </a:spcAft>
                    <a:buClr>
                      <a:schemeClr val="dk1"/>
                    </a:buClr>
                    <a:buSzPts val="1100"/>
                    <a:buFont typeface="Arial"/>
                    <a:buNone/>
                  </a:pPr>
                  <a:endParaRPr sz="1200" dirty="0">
                    <a:solidFill>
                      <a:srgbClr val="FFFFFF"/>
                    </a:solidFill>
                    <a:latin typeface="Roboto"/>
                    <a:ea typeface="Roboto"/>
                    <a:cs typeface="Roboto"/>
                    <a:sym typeface="Roboto"/>
                  </a:endParaRPr>
                </a:p>
              </p:txBody>
            </p:sp>
          </p:grpSp>
          <p:pic>
            <p:nvPicPr>
              <p:cNvPr id="7" name="Graphic 6" descr="Lightbulb and gear">
                <a:extLst>
                  <a:ext uri="{FF2B5EF4-FFF2-40B4-BE49-F238E27FC236}">
                    <a16:creationId xmlns:a16="http://schemas.microsoft.com/office/drawing/2014/main" id="{146C7944-3FCB-4CC8-AD2B-9C0157AA8A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7953" y="2533339"/>
                <a:ext cx="1405772" cy="1405772"/>
              </a:xfrm>
              <a:prstGeom prst="rect">
                <a:avLst/>
              </a:prstGeom>
            </p:spPr>
          </p:pic>
          <p:sp>
            <p:nvSpPr>
              <p:cNvPr id="14" name="Google Shape;224;p18">
                <a:extLst>
                  <a:ext uri="{FF2B5EF4-FFF2-40B4-BE49-F238E27FC236}">
                    <a16:creationId xmlns:a16="http://schemas.microsoft.com/office/drawing/2014/main" id="{90E95759-FA15-49F5-B3B8-53EC158AC734}"/>
                  </a:ext>
                </a:extLst>
              </p:cNvPr>
              <p:cNvSpPr/>
              <p:nvPr/>
            </p:nvSpPr>
            <p:spPr>
              <a:xfrm>
                <a:off x="6697921" y="2088754"/>
                <a:ext cx="489352" cy="3804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t>5</a:t>
                </a:r>
                <a:endParaRPr b="1" dirty="0"/>
              </a:p>
            </p:txBody>
          </p:sp>
        </p:grpSp>
      </p:grpSp>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Facing the Fear of Public Speaking</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17" name="Picture 16">
            <a:extLst>
              <a:ext uri="{FF2B5EF4-FFF2-40B4-BE49-F238E27FC236}">
                <a16:creationId xmlns:a16="http://schemas.microsoft.com/office/drawing/2014/main" id="{2F9A2665-C276-460E-A19D-84453BE5C5D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Tree>
    <p:extLst>
      <p:ext uri="{BB962C8B-B14F-4D97-AF65-F5344CB8AC3E}">
        <p14:creationId xmlns:p14="http://schemas.microsoft.com/office/powerpoint/2010/main" val="335987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The Who, What, and How of Speaking Successfully</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6395568" cy="4616648"/>
          </a:xfrm>
          <a:prstGeom prst="rect">
            <a:avLst/>
          </a:prstGeom>
          <a:noFill/>
        </p:spPr>
        <p:txBody>
          <a:bodyPr wrap="square" rtlCol="0">
            <a:spAutoFit/>
          </a:bodyPr>
          <a:lstStyle/>
          <a:p>
            <a:r>
              <a:rPr lang="en-US" sz="2000" b="1" dirty="0">
                <a:cs typeface="Poppins Light" panose="00000400000000000000" pitchFamily="2" charset="0"/>
              </a:rPr>
              <a:t>Who</a:t>
            </a:r>
            <a:endParaRPr lang="en-US" b="1" dirty="0">
              <a:cs typeface="Poppins Light" panose="00000400000000000000" pitchFamily="2" charset="0"/>
            </a:endParaRPr>
          </a:p>
          <a:p>
            <a:endParaRPr lang="en-US" sz="1000" b="1"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Understanding your audience is essential in delivering a successful speech.</a:t>
            </a:r>
          </a:p>
          <a:p>
            <a:pPr marL="285750" indent="-285750">
              <a:buFont typeface="Wingdings" panose="05000000000000000000" pitchFamily="2" charset="2"/>
              <a:buChar char="ü"/>
            </a:pPr>
            <a:endParaRPr lang="en-US" sz="1000"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It is important to know their background, demographics, interests, and knowledge level.</a:t>
            </a:r>
          </a:p>
          <a:p>
            <a:pPr marL="285750" indent="-285750">
              <a:buFont typeface="Wingdings" panose="05000000000000000000" pitchFamily="2" charset="2"/>
              <a:buChar char="ü"/>
            </a:pPr>
            <a:endParaRPr lang="en-US" sz="1000"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You can tailor your message to better resonate with your audience by using language, examples, and stories that are relevant and relatable to them.</a:t>
            </a:r>
          </a:p>
          <a:p>
            <a:pPr marL="285750" indent="-285750">
              <a:buFont typeface="Wingdings" panose="05000000000000000000" pitchFamily="2" charset="2"/>
              <a:buChar char="ü"/>
            </a:pPr>
            <a:endParaRPr lang="en-US" sz="1000" b="1"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You should also consider your audience's expectations and what they hope to gain from your speech.</a:t>
            </a:r>
          </a:p>
          <a:p>
            <a:pPr marL="285750" indent="-285750">
              <a:buFont typeface="Wingdings" panose="05000000000000000000" pitchFamily="2" charset="2"/>
              <a:buChar char="ü"/>
            </a:pPr>
            <a:endParaRPr lang="en-US" sz="1000"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Are they looking for information, inspiration, or entertainment? Tailoring your message to their needs and interests can help you engage with them more effectively.</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4" name="Picture 3">
            <a:extLst>
              <a:ext uri="{FF2B5EF4-FFF2-40B4-BE49-F238E27FC236}">
                <a16:creationId xmlns:a16="http://schemas.microsoft.com/office/drawing/2014/main" id="{ABCE5D38-9AC9-431C-895C-9BE18AE650F6}"/>
              </a:ext>
            </a:extLst>
          </p:cNvPr>
          <p:cNvPicPr>
            <a:picLocks noChangeAspect="1"/>
          </p:cNvPicPr>
          <p:nvPr/>
        </p:nvPicPr>
        <p:blipFill rotWithShape="1">
          <a:blip r:embed="rId3">
            <a:extLst>
              <a:ext uri="{28A0092B-C50C-407E-A947-70E740481C1C}">
                <a14:useLocalDpi xmlns:a14="http://schemas.microsoft.com/office/drawing/2010/main" val="0"/>
              </a:ext>
            </a:extLst>
          </a:blip>
          <a:srcRect l="4965" r="6719"/>
          <a:stretch/>
        </p:blipFill>
        <p:spPr>
          <a:xfrm>
            <a:off x="7087184" y="1886848"/>
            <a:ext cx="4671430" cy="3084304"/>
          </a:xfrm>
          <a:prstGeom prst="rect">
            <a:avLst/>
          </a:prstGeom>
        </p:spPr>
      </p:pic>
    </p:spTree>
    <p:extLst>
      <p:ext uri="{BB962C8B-B14F-4D97-AF65-F5344CB8AC3E}">
        <p14:creationId xmlns:p14="http://schemas.microsoft.com/office/powerpoint/2010/main" val="107473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The Who, What, and How of Speaking Successfully</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6628944" cy="4708981"/>
          </a:xfrm>
          <a:prstGeom prst="rect">
            <a:avLst/>
          </a:prstGeom>
          <a:noFill/>
        </p:spPr>
        <p:txBody>
          <a:bodyPr wrap="square" rtlCol="0">
            <a:spAutoFit/>
          </a:bodyPr>
          <a:lstStyle/>
          <a:p>
            <a:r>
              <a:rPr lang="en-US" sz="2000" b="1" dirty="0">
                <a:cs typeface="Poppins Light" panose="00000400000000000000" pitchFamily="2" charset="0"/>
              </a:rPr>
              <a:t>What</a:t>
            </a:r>
            <a:endParaRPr lang="en-US" b="1" dirty="0">
              <a:cs typeface="Poppins Light" panose="00000400000000000000" pitchFamily="2" charset="0"/>
            </a:endParaRPr>
          </a:p>
          <a:p>
            <a:endParaRPr lang="en-US" sz="1000" b="1"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Your speech should have a clear and concise message that is easy for your audience to understand and remember.</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You can achieve this by using simple language, and concrete examples, and avoiding technical jargon or complex language that may confuse your audience.</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Use a clear structure for your speech, with a strong opening that captures your audience's attention, a main body that supports your message, and a conclusion that </a:t>
            </a:r>
            <a:r>
              <a:rPr lang="en-US" dirty="0" err="1">
                <a:cs typeface="Poppins Light" panose="00000400000000000000" pitchFamily="2" charset="0"/>
              </a:rPr>
              <a:t>summarises</a:t>
            </a:r>
            <a:r>
              <a:rPr lang="en-US" dirty="0">
                <a:cs typeface="Poppins Light" panose="00000400000000000000" pitchFamily="2" charset="0"/>
              </a:rPr>
              <a:t> your main points and leaves a lasting impression.</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Use stories, anecdotes, and examples to illustrate your points and make your message more memorable and engaging.</a:t>
            </a:r>
          </a:p>
          <a:p>
            <a:pPr marL="285750" indent="-285750">
              <a:buFont typeface="Wingdings" panose="05000000000000000000" pitchFamily="2" charset="2"/>
              <a:buChar char="ü"/>
            </a:pPr>
            <a:endParaRPr lang="en-US" dirty="0">
              <a:cs typeface="Poppins Light" panose="00000400000000000000" pitchFamily="2" charset="0"/>
            </a:endParaRP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7" name="Group 6">
            <a:extLst>
              <a:ext uri="{FF2B5EF4-FFF2-40B4-BE49-F238E27FC236}">
                <a16:creationId xmlns:a16="http://schemas.microsoft.com/office/drawing/2014/main" id="{3D1040DF-D0C9-4CD4-B748-83E427EA84F8}"/>
              </a:ext>
            </a:extLst>
          </p:cNvPr>
          <p:cNvGrpSpPr/>
          <p:nvPr/>
        </p:nvGrpSpPr>
        <p:grpSpPr>
          <a:xfrm>
            <a:off x="7234251" y="1419381"/>
            <a:ext cx="4488771" cy="4488771"/>
            <a:chOff x="2758504" y="1184614"/>
            <a:chExt cx="4488771" cy="4488771"/>
          </a:xfrm>
        </p:grpSpPr>
        <p:grpSp>
          <p:nvGrpSpPr>
            <p:cNvPr id="4" name="Group 3">
              <a:extLst>
                <a:ext uri="{FF2B5EF4-FFF2-40B4-BE49-F238E27FC236}">
                  <a16:creationId xmlns:a16="http://schemas.microsoft.com/office/drawing/2014/main" id="{EDE6D1BC-203E-4AFD-A352-2B57ADB71E5A}"/>
                </a:ext>
              </a:extLst>
            </p:cNvPr>
            <p:cNvGrpSpPr/>
            <p:nvPr/>
          </p:nvGrpSpPr>
          <p:grpSpPr>
            <a:xfrm>
              <a:off x="2758504" y="1184614"/>
              <a:ext cx="4488771" cy="4488771"/>
              <a:chOff x="3114675" y="447675"/>
              <a:chExt cx="5962650" cy="5962650"/>
            </a:xfrm>
          </p:grpSpPr>
          <p:pic>
            <p:nvPicPr>
              <p:cNvPr id="1026" name="Picture 2" descr="Curiosity brain concept illustration">
                <a:extLst>
                  <a:ext uri="{FF2B5EF4-FFF2-40B4-BE49-F238E27FC236}">
                    <a16:creationId xmlns:a16="http://schemas.microsoft.com/office/drawing/2014/main" id="{7329BD76-0A14-43BB-A9B8-BABB0273C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447675"/>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6A99A93-DB35-438E-A0E7-FAC21D6AFEC6}"/>
                  </a:ext>
                </a:extLst>
              </p:cNvPr>
              <p:cNvSpPr/>
              <p:nvPr/>
            </p:nvSpPr>
            <p:spPr>
              <a:xfrm>
                <a:off x="3789083" y="1143441"/>
                <a:ext cx="959619" cy="6463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100" b="1" dirty="0">
                  <a:solidFill>
                    <a:srgbClr val="ECB3E6"/>
                  </a:solidFill>
                </a:endParaRPr>
              </a:p>
            </p:txBody>
          </p:sp>
          <p:sp>
            <p:nvSpPr>
              <p:cNvPr id="9" name="Oval 8">
                <a:extLst>
                  <a:ext uri="{FF2B5EF4-FFF2-40B4-BE49-F238E27FC236}">
                    <a16:creationId xmlns:a16="http://schemas.microsoft.com/office/drawing/2014/main" id="{196A0161-B10C-4E24-817A-99D3859B07DB}"/>
                  </a:ext>
                </a:extLst>
              </p:cNvPr>
              <p:cNvSpPr/>
              <p:nvPr/>
            </p:nvSpPr>
            <p:spPr>
              <a:xfrm>
                <a:off x="3582237" y="4087167"/>
                <a:ext cx="959618" cy="646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solidFill>
                    <a:srgbClr val="D268CE"/>
                  </a:solidFill>
                </a:endParaRPr>
              </a:p>
            </p:txBody>
          </p:sp>
          <p:sp>
            <p:nvSpPr>
              <p:cNvPr id="11" name="Oval 10">
                <a:extLst>
                  <a:ext uri="{FF2B5EF4-FFF2-40B4-BE49-F238E27FC236}">
                    <a16:creationId xmlns:a16="http://schemas.microsoft.com/office/drawing/2014/main" id="{D2DEECB5-7C61-42F8-8FF9-921474466631}"/>
                  </a:ext>
                </a:extLst>
              </p:cNvPr>
              <p:cNvSpPr/>
              <p:nvPr/>
            </p:nvSpPr>
            <p:spPr>
              <a:xfrm>
                <a:off x="7151270" y="4702491"/>
                <a:ext cx="1045882" cy="646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rgbClr val="D268CA"/>
                  </a:solidFill>
                </a:endParaRPr>
              </a:p>
            </p:txBody>
          </p:sp>
        </p:grpSp>
        <p:sp>
          <p:nvSpPr>
            <p:cNvPr id="6" name="TextBox 5">
              <a:extLst>
                <a:ext uri="{FF2B5EF4-FFF2-40B4-BE49-F238E27FC236}">
                  <a16:creationId xmlns:a16="http://schemas.microsoft.com/office/drawing/2014/main" id="{27218757-118F-4376-A60C-61769C4BD656}"/>
                </a:ext>
              </a:extLst>
            </p:cNvPr>
            <p:cNvSpPr txBox="1"/>
            <p:nvPr/>
          </p:nvSpPr>
          <p:spPr>
            <a:xfrm>
              <a:off x="3242144" y="1744493"/>
              <a:ext cx="848592" cy="369332"/>
            </a:xfrm>
            <a:prstGeom prst="rect">
              <a:avLst/>
            </a:prstGeom>
            <a:noFill/>
          </p:spPr>
          <p:txBody>
            <a:bodyPr wrap="square" rtlCol="0">
              <a:spAutoFit/>
            </a:bodyPr>
            <a:lstStyle/>
            <a:p>
              <a:r>
                <a:rPr lang="en-US" b="1" dirty="0">
                  <a:solidFill>
                    <a:srgbClr val="284C56"/>
                  </a:solidFill>
                </a:rPr>
                <a:t>What?</a:t>
              </a:r>
            </a:p>
          </p:txBody>
        </p:sp>
        <p:sp>
          <p:nvSpPr>
            <p:cNvPr id="13" name="TextBox 12">
              <a:extLst>
                <a:ext uri="{FF2B5EF4-FFF2-40B4-BE49-F238E27FC236}">
                  <a16:creationId xmlns:a16="http://schemas.microsoft.com/office/drawing/2014/main" id="{EC1039C3-93B1-45DE-87DC-98506F982787}"/>
                </a:ext>
              </a:extLst>
            </p:cNvPr>
            <p:cNvSpPr txBox="1"/>
            <p:nvPr/>
          </p:nvSpPr>
          <p:spPr>
            <a:xfrm>
              <a:off x="3047403" y="3983095"/>
              <a:ext cx="848592" cy="369332"/>
            </a:xfrm>
            <a:prstGeom prst="rect">
              <a:avLst/>
            </a:prstGeom>
            <a:noFill/>
          </p:spPr>
          <p:txBody>
            <a:bodyPr wrap="square" rtlCol="0">
              <a:spAutoFit/>
            </a:bodyPr>
            <a:lstStyle/>
            <a:p>
              <a:r>
                <a:rPr lang="en-US" b="1" dirty="0">
                  <a:solidFill>
                    <a:srgbClr val="284E57"/>
                  </a:solidFill>
                </a:rPr>
                <a:t>What?</a:t>
              </a:r>
            </a:p>
          </p:txBody>
        </p:sp>
        <p:sp>
          <p:nvSpPr>
            <p:cNvPr id="14" name="TextBox 13">
              <a:extLst>
                <a:ext uri="{FF2B5EF4-FFF2-40B4-BE49-F238E27FC236}">
                  <a16:creationId xmlns:a16="http://schemas.microsoft.com/office/drawing/2014/main" id="{F8F4BD7A-520A-4D86-B84D-3B005505B55C}"/>
                </a:ext>
              </a:extLst>
            </p:cNvPr>
            <p:cNvSpPr txBox="1"/>
            <p:nvPr/>
          </p:nvSpPr>
          <p:spPr>
            <a:xfrm>
              <a:off x="5797312" y="4400294"/>
              <a:ext cx="848592" cy="369332"/>
            </a:xfrm>
            <a:prstGeom prst="rect">
              <a:avLst/>
            </a:prstGeom>
            <a:noFill/>
          </p:spPr>
          <p:txBody>
            <a:bodyPr wrap="square" rtlCol="0">
              <a:spAutoFit/>
            </a:bodyPr>
            <a:lstStyle/>
            <a:p>
              <a:r>
                <a:rPr lang="en-US" b="1" dirty="0">
                  <a:solidFill>
                    <a:srgbClr val="4A6A6F"/>
                  </a:solidFill>
                </a:rPr>
                <a:t>What?</a:t>
              </a:r>
            </a:p>
          </p:txBody>
        </p:sp>
      </p:grpSp>
    </p:spTree>
    <p:extLst>
      <p:ext uri="{BB962C8B-B14F-4D97-AF65-F5344CB8AC3E}">
        <p14:creationId xmlns:p14="http://schemas.microsoft.com/office/powerpoint/2010/main" val="1764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800D9-9CCF-415A-BDF0-BB380CD0076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35803" y="2125364"/>
            <a:ext cx="3336803" cy="3336803"/>
          </a:xfrm>
          <a:prstGeom prst="rect">
            <a:avLst/>
          </a:prstGeom>
        </p:spPr>
      </p:pic>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a:solidFill>
                  <a:srgbClr val="000000"/>
                </a:solidFill>
                <a:cs typeface="Poppins SemiBold" panose="00000700000000000000" pitchFamily="2" charset="0"/>
              </a:rPr>
              <a:t>The Who, What, and How of Speaking Successfully</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3">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6" y="1335209"/>
            <a:ext cx="8381531" cy="4801314"/>
          </a:xfrm>
          <a:prstGeom prst="rect">
            <a:avLst/>
          </a:prstGeom>
          <a:noFill/>
        </p:spPr>
        <p:txBody>
          <a:bodyPr wrap="square" rtlCol="0">
            <a:spAutoFit/>
          </a:bodyPr>
          <a:lstStyle/>
          <a:p>
            <a:r>
              <a:rPr lang="en-GB" sz="2000" b="1">
                <a:cs typeface="Poppins Light" panose="00000400000000000000" pitchFamily="2" charset="0"/>
              </a:rPr>
              <a:t>How</a:t>
            </a:r>
          </a:p>
          <a:p>
            <a:endParaRPr lang="en-GB" sz="1000" b="1">
              <a:cs typeface="Poppins Light" panose="00000400000000000000" pitchFamily="2" charset="0"/>
            </a:endParaRPr>
          </a:p>
          <a:p>
            <a:pPr marL="285750" indent="-285750">
              <a:buFont typeface="Wingdings" panose="05000000000000000000" pitchFamily="2" charset="2"/>
              <a:buChar char="ü"/>
            </a:pPr>
            <a:r>
              <a:rPr lang="en-GB">
                <a:cs typeface="Poppins Light" panose="00000400000000000000" pitchFamily="2" charset="0"/>
              </a:rPr>
              <a:t>Your delivery is just as important as your message in engaging with your audience.</a:t>
            </a:r>
          </a:p>
          <a:p>
            <a:pPr marL="285750" indent="-285750">
              <a:buFont typeface="Wingdings" panose="05000000000000000000" pitchFamily="2" charset="2"/>
              <a:buChar char="ü"/>
            </a:pPr>
            <a:endParaRPr lang="en-GB" sz="1000">
              <a:cs typeface="Poppins Light" panose="00000400000000000000" pitchFamily="2" charset="0"/>
            </a:endParaRPr>
          </a:p>
          <a:p>
            <a:pPr marL="285750" indent="-285750">
              <a:buFont typeface="Wingdings" panose="05000000000000000000" pitchFamily="2" charset="2"/>
              <a:buChar char="ü"/>
            </a:pPr>
            <a:r>
              <a:rPr lang="en-GB">
                <a:cs typeface="Poppins Light" panose="00000400000000000000" pitchFamily="2" charset="0"/>
              </a:rPr>
              <a:t>Use confident and relaxed body language, make eye contact, and use appropriate gestures to emphasise key points.</a:t>
            </a:r>
          </a:p>
          <a:p>
            <a:pPr marL="285750" indent="-285750">
              <a:buFont typeface="Wingdings" panose="05000000000000000000" pitchFamily="2" charset="2"/>
              <a:buChar char="ü"/>
            </a:pPr>
            <a:endParaRPr lang="en-GB" sz="1000">
              <a:cs typeface="Poppins Light" panose="00000400000000000000" pitchFamily="2" charset="0"/>
            </a:endParaRPr>
          </a:p>
          <a:p>
            <a:pPr marL="285750" indent="-285750">
              <a:buFont typeface="Wingdings" panose="05000000000000000000" pitchFamily="2" charset="2"/>
              <a:buChar char="ü"/>
            </a:pPr>
            <a:r>
              <a:rPr lang="en-GB">
                <a:cs typeface="Poppins Light" panose="00000400000000000000" pitchFamily="2" charset="0"/>
              </a:rPr>
              <a:t>Vary your tone, pitch, and pace to create interest and add emphasis to your message.</a:t>
            </a:r>
          </a:p>
          <a:p>
            <a:pPr marL="285750" indent="-285750">
              <a:buFont typeface="Wingdings" panose="05000000000000000000" pitchFamily="2" charset="2"/>
              <a:buChar char="ü"/>
            </a:pPr>
            <a:endParaRPr lang="en-GB" sz="1000">
              <a:cs typeface="Poppins Light" panose="00000400000000000000" pitchFamily="2" charset="0"/>
            </a:endParaRPr>
          </a:p>
          <a:p>
            <a:pPr marL="285750" indent="-285750">
              <a:buFont typeface="Wingdings" panose="05000000000000000000" pitchFamily="2" charset="2"/>
              <a:buChar char="ü"/>
            </a:pPr>
            <a:r>
              <a:rPr lang="en-GB">
                <a:cs typeface="Poppins Light" panose="00000400000000000000" pitchFamily="2" charset="0"/>
              </a:rPr>
              <a:t>Pauses can also be used to create a sense of drama or to give your audience time to digest your message.</a:t>
            </a:r>
          </a:p>
          <a:p>
            <a:pPr marL="285750" indent="-285750">
              <a:buFont typeface="Wingdings" panose="05000000000000000000" pitchFamily="2" charset="2"/>
              <a:buChar char="ü"/>
            </a:pPr>
            <a:endParaRPr lang="en-GB" sz="1000">
              <a:cs typeface="Poppins Light" panose="00000400000000000000" pitchFamily="2" charset="0"/>
            </a:endParaRPr>
          </a:p>
          <a:p>
            <a:pPr marL="285750" indent="-285750">
              <a:buFont typeface="Wingdings" panose="05000000000000000000" pitchFamily="2" charset="2"/>
              <a:buChar char="ü"/>
            </a:pPr>
            <a:r>
              <a:rPr lang="en-GB">
                <a:cs typeface="Poppins Light" panose="00000400000000000000" pitchFamily="2" charset="0"/>
              </a:rPr>
              <a:t>Use visual aids, such as slides or props, to enhance your message and create interest.</a:t>
            </a:r>
          </a:p>
          <a:p>
            <a:pPr marL="285750" indent="-285750">
              <a:buFont typeface="Wingdings" panose="05000000000000000000" pitchFamily="2" charset="2"/>
              <a:buChar char="ü"/>
            </a:pPr>
            <a:endParaRPr lang="en-GB" sz="1000">
              <a:cs typeface="Poppins Light" panose="00000400000000000000" pitchFamily="2" charset="0"/>
            </a:endParaRPr>
          </a:p>
          <a:p>
            <a:pPr marL="285750" indent="-285750">
              <a:buFont typeface="Wingdings" panose="05000000000000000000" pitchFamily="2" charset="2"/>
              <a:buChar char="ü"/>
            </a:pPr>
            <a:r>
              <a:rPr lang="en-GB">
                <a:cs typeface="Poppins Light" panose="00000400000000000000" pitchFamily="2" charset="0"/>
              </a:rPr>
              <a:t>But be careful not to rely too heavily on them or to use distracting animations or transitions.</a:t>
            </a:r>
          </a:p>
          <a:p>
            <a:pPr marL="285750" indent="-285750">
              <a:buFont typeface="Wingdings" panose="05000000000000000000" pitchFamily="2" charset="2"/>
              <a:buChar char="ü"/>
            </a:pPr>
            <a:endParaRPr lang="en-GB" sz="1000">
              <a:cs typeface="Poppins Light" panose="00000400000000000000" pitchFamily="2" charset="0"/>
            </a:endParaRPr>
          </a:p>
          <a:p>
            <a:pPr marL="285750" indent="-285750">
              <a:buFont typeface="Wingdings" panose="05000000000000000000" pitchFamily="2" charset="2"/>
              <a:buChar char="ü"/>
            </a:pPr>
            <a:r>
              <a:rPr lang="en-GB">
                <a:cs typeface="Poppins Light" panose="00000400000000000000" pitchFamily="2" charset="0"/>
              </a:rPr>
              <a:t>Practice your speech beforehand to improve your delivery and timing, and to ensure that you stay within your allotted time.</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6" name="Speech Bubble: Rectangle 5">
            <a:extLst>
              <a:ext uri="{FF2B5EF4-FFF2-40B4-BE49-F238E27FC236}">
                <a16:creationId xmlns:a16="http://schemas.microsoft.com/office/drawing/2014/main" id="{D54ECFDC-CF7C-4D6A-B4EE-A1553BC9F4FA}"/>
              </a:ext>
            </a:extLst>
          </p:cNvPr>
          <p:cNvSpPr/>
          <p:nvPr/>
        </p:nvSpPr>
        <p:spPr>
          <a:xfrm>
            <a:off x="9619052" y="1859727"/>
            <a:ext cx="872485" cy="454563"/>
          </a:xfrm>
          <a:prstGeom prst="wedgeRectCallout">
            <a:avLst>
              <a:gd name="adj1" fmla="val -39293"/>
              <a:gd name="adj2" fmla="val 71644"/>
            </a:avLst>
          </a:prstGeom>
          <a:solidFill>
            <a:schemeClr val="bg1"/>
          </a:solidFill>
          <a:ln w="19050">
            <a:solidFill>
              <a:srgbClr val="FF7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FF725E"/>
                </a:solidFill>
              </a:rPr>
              <a:t>How?</a:t>
            </a:r>
          </a:p>
        </p:txBody>
      </p:sp>
    </p:spTree>
    <p:extLst>
      <p:ext uri="{BB962C8B-B14F-4D97-AF65-F5344CB8AC3E}">
        <p14:creationId xmlns:p14="http://schemas.microsoft.com/office/powerpoint/2010/main" val="2084225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4DAB3F-7F64-45BE-881B-D167D562FB90}"/>
              </a:ext>
            </a:extLst>
          </p:cNvPr>
          <p:cNvPicPr>
            <a:picLocks noChangeAspect="1"/>
          </p:cNvPicPr>
          <p:nvPr/>
        </p:nvPicPr>
        <p:blipFill rotWithShape="1">
          <a:blip r:embed="rId2"/>
          <a:srcRect l="896" t="1768" r="933" b="1668"/>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22AB2D6F-4DBA-468C-963F-B43436221718}"/>
              </a:ext>
            </a:extLst>
          </p:cNvPr>
          <p:cNvGrpSpPr/>
          <p:nvPr/>
        </p:nvGrpSpPr>
        <p:grpSpPr>
          <a:xfrm>
            <a:off x="423079" y="2598243"/>
            <a:ext cx="5443149" cy="2153957"/>
            <a:chOff x="423079" y="2425725"/>
            <a:chExt cx="5443149" cy="2153957"/>
          </a:xfrm>
        </p:grpSpPr>
        <p:sp>
          <p:nvSpPr>
            <p:cNvPr id="19" name="TextBox 18">
              <a:extLst>
                <a:ext uri="{FF2B5EF4-FFF2-40B4-BE49-F238E27FC236}">
                  <a16:creationId xmlns:a16="http://schemas.microsoft.com/office/drawing/2014/main" id="{5008198F-EE37-4FD5-8A53-6A7BB8717A73}"/>
                </a:ext>
              </a:extLst>
            </p:cNvPr>
            <p:cNvSpPr txBox="1"/>
            <p:nvPr/>
          </p:nvSpPr>
          <p:spPr>
            <a:xfrm>
              <a:off x="423079" y="3133132"/>
              <a:ext cx="5443149" cy="1446550"/>
            </a:xfrm>
            <a:prstGeom prst="rect">
              <a:avLst/>
            </a:prstGeom>
            <a:noFill/>
          </p:spPr>
          <p:txBody>
            <a:bodyPr wrap="square" rtlCol="0">
              <a:spAutoFit/>
            </a:bodyPr>
            <a:lstStyle/>
            <a:p>
              <a:r>
                <a:rPr lang="en-US" sz="4400" b="1" dirty="0">
                  <a:cs typeface="Poppins SemiBold" panose="00000700000000000000" pitchFamily="2" charset="0"/>
                </a:rPr>
                <a:t>Getting Your Point Across</a:t>
              </a:r>
            </a:p>
          </p:txBody>
        </p:sp>
        <p:sp>
          <p:nvSpPr>
            <p:cNvPr id="20" name="TextBox 19">
              <a:extLst>
                <a:ext uri="{FF2B5EF4-FFF2-40B4-BE49-F238E27FC236}">
                  <a16:creationId xmlns:a16="http://schemas.microsoft.com/office/drawing/2014/main" id="{16F28BFB-E355-4AE3-9840-0ED7205602C1}"/>
                </a:ext>
              </a:extLst>
            </p:cNvPr>
            <p:cNvSpPr txBox="1"/>
            <p:nvPr/>
          </p:nvSpPr>
          <p:spPr>
            <a:xfrm>
              <a:off x="423080" y="2425725"/>
              <a:ext cx="4148920" cy="646331"/>
            </a:xfrm>
            <a:prstGeom prst="rect">
              <a:avLst/>
            </a:prstGeom>
            <a:noFill/>
          </p:spPr>
          <p:txBody>
            <a:bodyPr wrap="square" rtlCol="0">
              <a:spAutoFit/>
            </a:bodyPr>
            <a:lstStyle/>
            <a:p>
              <a:r>
                <a:rPr lang="en-US" sz="3600" b="1" dirty="0">
                  <a:cs typeface="Poppins SemiBold" panose="00000700000000000000" pitchFamily="2" charset="0"/>
                </a:rPr>
                <a:t>Module 2: </a:t>
              </a:r>
            </a:p>
          </p:txBody>
        </p:sp>
      </p:grpSp>
      <p:sp>
        <p:nvSpPr>
          <p:cNvPr id="28" name="TextBox 27">
            <a:extLst>
              <a:ext uri="{FF2B5EF4-FFF2-40B4-BE49-F238E27FC236}">
                <a16:creationId xmlns:a16="http://schemas.microsoft.com/office/drawing/2014/main" id="{864DA017-2E90-41EB-855E-22458703A1E7}"/>
              </a:ext>
            </a:extLst>
          </p:cNvPr>
          <p:cNvSpPr txBox="1"/>
          <p:nvPr/>
        </p:nvSpPr>
        <p:spPr>
          <a:xfrm>
            <a:off x="7588538" y="275248"/>
            <a:ext cx="4121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dirty="0" err="1">
                <a:ln>
                  <a:noFill/>
                </a:ln>
                <a:solidFill>
                  <a:schemeClr val="bg1"/>
                </a:solidFill>
                <a:effectLst/>
                <a:uLnTx/>
                <a:uFillTx/>
                <a:latin typeface="Garamond" panose="02020404030301010803" pitchFamily="18" charset="0"/>
                <a:ea typeface="+mn-ea"/>
                <a:cs typeface="+mn-cs"/>
              </a:rPr>
              <a:t>the</a:t>
            </a:r>
            <a:r>
              <a:rPr kumimoji="0" lang="en-GB" sz="3600" b="0" i="0" u="none" strike="noStrike" kern="1200" cap="none" spc="0" normalizeH="0" baseline="0" dirty="0" err="1">
                <a:ln>
                  <a:noFill/>
                </a:ln>
                <a:solidFill>
                  <a:schemeClr val="bg1"/>
                </a:solidFill>
                <a:effectLst/>
                <a:uLnTx/>
                <a:uFillTx/>
                <a:latin typeface="Garamond" panose="02020404030301010803" pitchFamily="18" charset="0"/>
                <a:ea typeface="+mn-ea"/>
                <a:cs typeface="+mn-cs"/>
              </a:rPr>
              <a:t>knowledge</a:t>
            </a:r>
            <a:r>
              <a:rPr kumimoji="0" lang="en-GB" sz="3600" b="1" i="0" u="none" strike="noStrike" kern="1200" cap="none" spc="0" normalizeH="0" baseline="0" dirty="0" err="1">
                <a:ln>
                  <a:noFill/>
                </a:ln>
                <a:solidFill>
                  <a:schemeClr val="bg1"/>
                </a:solidFill>
                <a:effectLst/>
                <a:uLnTx/>
                <a:uFillTx/>
                <a:latin typeface="Garamond" panose="02020404030301010803" pitchFamily="18" charset="0"/>
                <a:ea typeface="+mn-ea"/>
                <a:cs typeface="+mn-cs"/>
              </a:rPr>
              <a:t>academy</a:t>
            </a:r>
            <a:endParaRPr kumimoji="0" lang="en-GB" sz="4000" b="1" i="0" u="none" strike="noStrike" kern="1200" cap="none" spc="0" normalizeH="0" baseline="0" dirty="0">
              <a:ln>
                <a:noFill/>
              </a:ln>
              <a:solidFill>
                <a:schemeClr val="bg1"/>
              </a:solidFill>
              <a:effectLst/>
              <a:uLnTx/>
              <a:uFillTx/>
              <a:latin typeface="Garamond" panose="02020404030301010803" pitchFamily="18" charset="0"/>
              <a:ea typeface="+mn-ea"/>
              <a:cs typeface="+mn-cs"/>
            </a:endParaRPr>
          </a:p>
        </p:txBody>
      </p:sp>
      <p:sp>
        <p:nvSpPr>
          <p:cNvPr id="23" name="TextBox 22">
            <a:extLst>
              <a:ext uri="{FF2B5EF4-FFF2-40B4-BE49-F238E27FC236}">
                <a16:creationId xmlns:a16="http://schemas.microsoft.com/office/drawing/2014/main" id="{55CADBA1-E60C-471B-94F6-13E58068357F}"/>
              </a:ext>
            </a:extLst>
          </p:cNvPr>
          <p:cNvSpPr txBox="1"/>
          <p:nvPr/>
        </p:nvSpPr>
        <p:spPr>
          <a:xfrm>
            <a:off x="6550925" y="2331321"/>
            <a:ext cx="5158854" cy="400110"/>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solidFill>
                  <a:schemeClr val="bg1"/>
                </a:solidFill>
                <a:cs typeface="Poppins Light" panose="00000400000000000000" pitchFamily="2" charset="0"/>
              </a:rPr>
              <a:t>Presenting Clear Messages</a:t>
            </a:r>
            <a:endParaRPr lang="en-US" sz="1600" b="1" dirty="0">
              <a:solidFill>
                <a:schemeClr val="bg1"/>
              </a:solidFill>
              <a:cs typeface="Poppins Light" panose="00000400000000000000" pitchFamily="2" charset="0"/>
            </a:endParaRPr>
          </a:p>
        </p:txBody>
      </p:sp>
      <p:sp>
        <p:nvSpPr>
          <p:cNvPr id="24" name="TextBox 23">
            <a:extLst>
              <a:ext uri="{FF2B5EF4-FFF2-40B4-BE49-F238E27FC236}">
                <a16:creationId xmlns:a16="http://schemas.microsoft.com/office/drawing/2014/main" id="{0734F5C1-368D-4B74-9E54-0EB617E8FF3F}"/>
              </a:ext>
            </a:extLst>
          </p:cNvPr>
          <p:cNvSpPr txBox="1"/>
          <p:nvPr/>
        </p:nvSpPr>
        <p:spPr>
          <a:xfrm>
            <a:off x="6550925" y="2929737"/>
            <a:ext cx="5158854" cy="400110"/>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solidFill>
                  <a:schemeClr val="bg1"/>
                </a:solidFill>
                <a:cs typeface="Poppins Light" panose="00000400000000000000" pitchFamily="2" charset="0"/>
              </a:rPr>
              <a:t>Gaining Confidence in What You Say</a:t>
            </a:r>
            <a:endParaRPr lang="en-US" b="1" dirty="0">
              <a:solidFill>
                <a:schemeClr val="bg1"/>
              </a:solidFill>
              <a:cs typeface="Poppins Light" panose="00000400000000000000" pitchFamily="2" charset="0"/>
            </a:endParaRPr>
          </a:p>
        </p:txBody>
      </p:sp>
      <p:sp>
        <p:nvSpPr>
          <p:cNvPr id="25" name="TextBox 24">
            <a:extLst>
              <a:ext uri="{FF2B5EF4-FFF2-40B4-BE49-F238E27FC236}">
                <a16:creationId xmlns:a16="http://schemas.microsoft.com/office/drawing/2014/main" id="{AEE7E47B-94F8-44CC-8306-DCDD9022A969}"/>
              </a:ext>
            </a:extLst>
          </p:cNvPr>
          <p:cNvSpPr txBox="1"/>
          <p:nvPr/>
        </p:nvSpPr>
        <p:spPr>
          <a:xfrm>
            <a:off x="6550925" y="3528154"/>
            <a:ext cx="5158854" cy="400110"/>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solidFill>
                  <a:schemeClr val="bg1"/>
                </a:solidFill>
                <a:cs typeface="Poppins Light" panose="00000400000000000000" pitchFamily="2" charset="0"/>
              </a:rPr>
              <a:t>Controlling Your Pace and Timing</a:t>
            </a:r>
            <a:endParaRPr lang="en-US" b="1" dirty="0">
              <a:solidFill>
                <a:schemeClr val="bg1"/>
              </a:solidFill>
              <a:cs typeface="Poppins Light" panose="00000400000000000000" pitchFamily="2" charset="0"/>
            </a:endParaRPr>
          </a:p>
        </p:txBody>
      </p:sp>
      <p:sp>
        <p:nvSpPr>
          <p:cNvPr id="10" name="TextBox 9">
            <a:extLst>
              <a:ext uri="{FF2B5EF4-FFF2-40B4-BE49-F238E27FC236}">
                <a16:creationId xmlns:a16="http://schemas.microsoft.com/office/drawing/2014/main" id="{47633400-AF2A-4186-9169-58790C979900}"/>
              </a:ext>
            </a:extLst>
          </p:cNvPr>
          <p:cNvSpPr txBox="1"/>
          <p:nvPr/>
        </p:nvSpPr>
        <p:spPr>
          <a:xfrm>
            <a:off x="6550925" y="4126569"/>
            <a:ext cx="5158854" cy="400110"/>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solidFill>
                  <a:schemeClr val="bg1"/>
                </a:solidFill>
                <a:cs typeface="Poppins Light" panose="00000400000000000000" pitchFamily="2" charset="0"/>
              </a:rPr>
              <a:t>Tools, You Know You Can Use</a:t>
            </a:r>
            <a:endParaRPr lang="en-US" b="1" dirty="0">
              <a:solidFill>
                <a:schemeClr val="bg1"/>
              </a:solidFill>
              <a:cs typeface="Poppins Light" panose="00000400000000000000" pitchFamily="2" charset="0"/>
            </a:endParaRPr>
          </a:p>
        </p:txBody>
      </p:sp>
    </p:spTree>
    <p:extLst>
      <p:ext uri="{BB962C8B-B14F-4D97-AF65-F5344CB8AC3E}">
        <p14:creationId xmlns:p14="http://schemas.microsoft.com/office/powerpoint/2010/main" val="265667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Presenting Clear Messages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8105556" cy="1323439"/>
          </a:xfrm>
          <a:prstGeom prst="rect">
            <a:avLst/>
          </a:prstGeom>
          <a:noFill/>
        </p:spPr>
        <p:txBody>
          <a:bodyPr wrap="square" rtlCol="0">
            <a:spAutoFit/>
          </a:bodyPr>
          <a:lstStyle/>
          <a:p>
            <a:r>
              <a:rPr lang="en-US" sz="2000" dirty="0">
                <a:cs typeface="Poppins Light" panose="00000400000000000000" pitchFamily="2" charset="0"/>
              </a:rPr>
              <a:t>Getting your point across effectively is an important skill in many aspects of life, including personal relationships, business, and public speaking.</a:t>
            </a:r>
          </a:p>
          <a:p>
            <a:endParaRPr lang="en-US" sz="2000" dirty="0">
              <a:cs typeface="Poppins Light" panose="00000400000000000000" pitchFamily="2" charset="0"/>
            </a:endParaRPr>
          </a:p>
          <a:p>
            <a:r>
              <a:rPr lang="en-US" sz="2000" b="1" dirty="0">
                <a:cs typeface="Poppins Light" panose="00000400000000000000" pitchFamily="2" charset="0"/>
              </a:rPr>
              <a:t>The following are some tips for presenting clear messages:</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84" name="Group 83">
            <a:extLst>
              <a:ext uri="{FF2B5EF4-FFF2-40B4-BE49-F238E27FC236}">
                <a16:creationId xmlns:a16="http://schemas.microsoft.com/office/drawing/2014/main" id="{B61269BB-4F60-4CD3-8017-227A86BAAFC7}"/>
              </a:ext>
            </a:extLst>
          </p:cNvPr>
          <p:cNvGrpSpPr/>
          <p:nvPr/>
        </p:nvGrpSpPr>
        <p:grpSpPr>
          <a:xfrm>
            <a:off x="811902" y="2884556"/>
            <a:ext cx="1300480" cy="1828115"/>
            <a:chOff x="811902" y="2884556"/>
            <a:chExt cx="1300480" cy="1828115"/>
          </a:xfrm>
        </p:grpSpPr>
        <p:grpSp>
          <p:nvGrpSpPr>
            <p:cNvPr id="3" name="Group 2">
              <a:extLst>
                <a:ext uri="{FF2B5EF4-FFF2-40B4-BE49-F238E27FC236}">
                  <a16:creationId xmlns:a16="http://schemas.microsoft.com/office/drawing/2014/main" id="{A4ADB9E2-60F6-4353-A460-21AFA54D4197}"/>
                </a:ext>
              </a:extLst>
            </p:cNvPr>
            <p:cNvGrpSpPr/>
            <p:nvPr/>
          </p:nvGrpSpPr>
          <p:grpSpPr>
            <a:xfrm>
              <a:off x="811902" y="3488094"/>
              <a:ext cx="1300480" cy="1224577"/>
              <a:chOff x="796404" y="2945653"/>
              <a:chExt cx="1300480" cy="1224577"/>
            </a:xfrm>
          </p:grpSpPr>
          <p:sp>
            <p:nvSpPr>
              <p:cNvPr id="21" name="Freeform 71">
                <a:extLst>
                  <a:ext uri="{FF2B5EF4-FFF2-40B4-BE49-F238E27FC236}">
                    <a16:creationId xmlns:a16="http://schemas.microsoft.com/office/drawing/2014/main" id="{073684D6-DC4F-497F-8F88-70E4703F2D48}"/>
                  </a:ext>
                </a:extLst>
              </p:cNvPr>
              <p:cNvSpPr>
                <a:spLocks noChangeArrowheads="1"/>
              </p:cNvSpPr>
              <p:nvPr/>
            </p:nvSpPr>
            <p:spPr bwMode="auto">
              <a:xfrm>
                <a:off x="796404" y="2945653"/>
                <a:ext cx="1300480" cy="1224577"/>
              </a:xfrm>
              <a:custGeom>
                <a:avLst/>
                <a:gdLst>
                  <a:gd name="T0" fmla="*/ 2685 w 3732"/>
                  <a:gd name="T1" fmla="*/ 3019 h 3730"/>
                  <a:gd name="T2" fmla="*/ 2685 w 3732"/>
                  <a:gd name="T3" fmla="*/ 3019 h 3730"/>
                  <a:gd name="T4" fmla="*/ 2618 w 3732"/>
                  <a:gd name="T5" fmla="*/ 2971 h 3730"/>
                  <a:gd name="T6" fmla="*/ 2618 w 3732"/>
                  <a:gd name="T7" fmla="*/ 2971 h 3730"/>
                  <a:gd name="T8" fmla="*/ 2354 w 3732"/>
                  <a:gd name="T9" fmla="*/ 2824 h 3730"/>
                  <a:gd name="T10" fmla="*/ 2354 w 3732"/>
                  <a:gd name="T11" fmla="*/ 2824 h 3730"/>
                  <a:gd name="T12" fmla="*/ 2272 w 3732"/>
                  <a:gd name="T13" fmla="*/ 2608 h 3730"/>
                  <a:gd name="T14" fmla="*/ 2272 w 3732"/>
                  <a:gd name="T15" fmla="*/ 2608 h 3730"/>
                  <a:gd name="T16" fmla="*/ 2386 w 3732"/>
                  <a:gd name="T17" fmla="*/ 2388 h 3730"/>
                  <a:gd name="T18" fmla="*/ 2386 w 3732"/>
                  <a:gd name="T19" fmla="*/ 2388 h 3730"/>
                  <a:gd name="T20" fmla="*/ 2606 w 3732"/>
                  <a:gd name="T21" fmla="*/ 2274 h 3730"/>
                  <a:gd name="T22" fmla="*/ 2606 w 3732"/>
                  <a:gd name="T23" fmla="*/ 2274 h 3730"/>
                  <a:gd name="T24" fmla="*/ 2823 w 3732"/>
                  <a:gd name="T25" fmla="*/ 2356 h 3730"/>
                  <a:gd name="T26" fmla="*/ 2823 w 3732"/>
                  <a:gd name="T27" fmla="*/ 2356 h 3730"/>
                  <a:gd name="T28" fmla="*/ 2951 w 3732"/>
                  <a:gd name="T29" fmla="*/ 2580 h 3730"/>
                  <a:gd name="T30" fmla="*/ 2951 w 3732"/>
                  <a:gd name="T31" fmla="*/ 2580 h 3730"/>
                  <a:gd name="T32" fmla="*/ 2965 w 3732"/>
                  <a:gd name="T33" fmla="*/ 2623 h 3730"/>
                  <a:gd name="T34" fmla="*/ 2965 w 3732"/>
                  <a:gd name="T35" fmla="*/ 2623 h 3730"/>
                  <a:gd name="T36" fmla="*/ 2972 w 3732"/>
                  <a:gd name="T37" fmla="*/ 2639 h 3730"/>
                  <a:gd name="T38" fmla="*/ 2972 w 3732"/>
                  <a:gd name="T39" fmla="*/ 2639 h 3730"/>
                  <a:gd name="T40" fmla="*/ 3013 w 3732"/>
                  <a:gd name="T41" fmla="*/ 2692 h 3730"/>
                  <a:gd name="T42" fmla="*/ 3589 w 3732"/>
                  <a:gd name="T43" fmla="*/ 2115 h 3730"/>
                  <a:gd name="T44" fmla="*/ 3589 w 3732"/>
                  <a:gd name="T45" fmla="*/ 2115 h 3730"/>
                  <a:gd name="T46" fmla="*/ 3613 w 3732"/>
                  <a:gd name="T47" fmla="*/ 2093 h 3730"/>
                  <a:gd name="T48" fmla="*/ 3613 w 3732"/>
                  <a:gd name="T49" fmla="*/ 2093 h 3730"/>
                  <a:gd name="T50" fmla="*/ 3593 w 3732"/>
                  <a:gd name="T51" fmla="*/ 1613 h 3730"/>
                  <a:gd name="T52" fmla="*/ 3016 w 3732"/>
                  <a:gd name="T53" fmla="*/ 1038 h 3730"/>
                  <a:gd name="T54" fmla="*/ 3016 w 3732"/>
                  <a:gd name="T55" fmla="*/ 1038 h 3730"/>
                  <a:gd name="T56" fmla="*/ 3070 w 3732"/>
                  <a:gd name="T57" fmla="*/ 996 h 3730"/>
                  <a:gd name="T58" fmla="*/ 3070 w 3732"/>
                  <a:gd name="T59" fmla="*/ 996 h 3730"/>
                  <a:gd name="T60" fmla="*/ 3086 w 3732"/>
                  <a:gd name="T61" fmla="*/ 990 h 3730"/>
                  <a:gd name="T62" fmla="*/ 3086 w 3732"/>
                  <a:gd name="T63" fmla="*/ 990 h 3730"/>
                  <a:gd name="T64" fmla="*/ 3128 w 3732"/>
                  <a:gd name="T65" fmla="*/ 975 h 3730"/>
                  <a:gd name="T66" fmla="*/ 3128 w 3732"/>
                  <a:gd name="T67" fmla="*/ 975 h 3730"/>
                  <a:gd name="T68" fmla="*/ 3352 w 3732"/>
                  <a:gd name="T69" fmla="*/ 847 h 3730"/>
                  <a:gd name="T70" fmla="*/ 3352 w 3732"/>
                  <a:gd name="T71" fmla="*/ 847 h 3730"/>
                  <a:gd name="T72" fmla="*/ 3435 w 3732"/>
                  <a:gd name="T73" fmla="*/ 631 h 3730"/>
                  <a:gd name="T74" fmla="*/ 3435 w 3732"/>
                  <a:gd name="T75" fmla="*/ 631 h 3730"/>
                  <a:gd name="T76" fmla="*/ 3320 w 3732"/>
                  <a:gd name="T77" fmla="*/ 411 h 3730"/>
                  <a:gd name="T78" fmla="*/ 3320 w 3732"/>
                  <a:gd name="T79" fmla="*/ 411 h 3730"/>
                  <a:gd name="T80" fmla="*/ 3101 w 3732"/>
                  <a:gd name="T81" fmla="*/ 297 h 3730"/>
                  <a:gd name="T82" fmla="*/ 3101 w 3732"/>
                  <a:gd name="T83" fmla="*/ 297 h 3730"/>
                  <a:gd name="T84" fmla="*/ 2884 w 3732"/>
                  <a:gd name="T85" fmla="*/ 379 h 3730"/>
                  <a:gd name="T86" fmla="*/ 2884 w 3732"/>
                  <a:gd name="T87" fmla="*/ 379 h 3730"/>
                  <a:gd name="T88" fmla="*/ 2737 w 3732"/>
                  <a:gd name="T89" fmla="*/ 643 h 3730"/>
                  <a:gd name="T90" fmla="*/ 2737 w 3732"/>
                  <a:gd name="T91" fmla="*/ 643 h 3730"/>
                  <a:gd name="T92" fmla="*/ 2689 w 3732"/>
                  <a:gd name="T93" fmla="*/ 709 h 3730"/>
                  <a:gd name="T94" fmla="*/ 2118 w 3732"/>
                  <a:gd name="T95" fmla="*/ 138 h 3730"/>
                  <a:gd name="T96" fmla="*/ 2118 w 3732"/>
                  <a:gd name="T97" fmla="*/ 138 h 3730"/>
                  <a:gd name="T98" fmla="*/ 1614 w 3732"/>
                  <a:gd name="T99" fmla="*/ 138 h 3730"/>
                  <a:gd name="T100" fmla="*/ 139 w 3732"/>
                  <a:gd name="T101" fmla="*/ 1613 h 3730"/>
                  <a:gd name="T102" fmla="*/ 139 w 3732"/>
                  <a:gd name="T103" fmla="*/ 1613 h 3730"/>
                  <a:gd name="T104" fmla="*/ 139 w 3732"/>
                  <a:gd name="T105" fmla="*/ 2116 h 3730"/>
                  <a:gd name="T106" fmla="*/ 1614 w 3732"/>
                  <a:gd name="T107" fmla="*/ 3591 h 3730"/>
                  <a:gd name="T108" fmla="*/ 1614 w 3732"/>
                  <a:gd name="T109" fmla="*/ 3591 h 3730"/>
                  <a:gd name="T110" fmla="*/ 2092 w 3732"/>
                  <a:gd name="T111" fmla="*/ 3614 h 3730"/>
                  <a:gd name="T112" fmla="*/ 2092 w 3732"/>
                  <a:gd name="T113" fmla="*/ 3614 h 3730"/>
                  <a:gd name="T114" fmla="*/ 2114 w 3732"/>
                  <a:gd name="T115" fmla="*/ 3591 h 3730"/>
                  <a:gd name="T116" fmla="*/ 2685 w 3732"/>
                  <a:gd name="T117" fmla="*/ 3019 h 3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32" h="3730">
                    <a:moveTo>
                      <a:pt x="2685" y="3019"/>
                    </a:moveTo>
                    <a:lnTo>
                      <a:pt x="2685" y="3019"/>
                    </a:lnTo>
                    <a:cubicBezTo>
                      <a:pt x="2666" y="2998"/>
                      <a:pt x="2642" y="2980"/>
                      <a:pt x="2618" y="2971"/>
                    </a:cubicBezTo>
                    <a:lnTo>
                      <a:pt x="2618" y="2971"/>
                    </a:lnTo>
                    <a:cubicBezTo>
                      <a:pt x="2506" y="2933"/>
                      <a:pt x="2407" y="2878"/>
                      <a:pt x="2354" y="2824"/>
                    </a:cubicBezTo>
                    <a:lnTo>
                      <a:pt x="2354" y="2824"/>
                    </a:lnTo>
                    <a:cubicBezTo>
                      <a:pt x="2292" y="2763"/>
                      <a:pt x="2263" y="2687"/>
                      <a:pt x="2272" y="2608"/>
                    </a:cubicBezTo>
                    <a:lnTo>
                      <a:pt x="2272" y="2608"/>
                    </a:lnTo>
                    <a:cubicBezTo>
                      <a:pt x="2279" y="2533"/>
                      <a:pt x="2320" y="2454"/>
                      <a:pt x="2386" y="2388"/>
                    </a:cubicBezTo>
                    <a:lnTo>
                      <a:pt x="2386" y="2388"/>
                    </a:lnTo>
                    <a:cubicBezTo>
                      <a:pt x="2453" y="2322"/>
                      <a:pt x="2530" y="2281"/>
                      <a:pt x="2606" y="2274"/>
                    </a:cubicBezTo>
                    <a:lnTo>
                      <a:pt x="2606" y="2274"/>
                    </a:lnTo>
                    <a:cubicBezTo>
                      <a:pt x="2685" y="2265"/>
                      <a:pt x="2760" y="2294"/>
                      <a:pt x="2823" y="2356"/>
                    </a:cubicBezTo>
                    <a:lnTo>
                      <a:pt x="2823" y="2356"/>
                    </a:lnTo>
                    <a:cubicBezTo>
                      <a:pt x="2868" y="2401"/>
                      <a:pt x="2914" y="2484"/>
                      <a:pt x="2951" y="2580"/>
                    </a:cubicBezTo>
                    <a:lnTo>
                      <a:pt x="2951" y="2580"/>
                    </a:lnTo>
                    <a:cubicBezTo>
                      <a:pt x="2956" y="2594"/>
                      <a:pt x="2960" y="2608"/>
                      <a:pt x="2965" y="2623"/>
                    </a:cubicBezTo>
                    <a:lnTo>
                      <a:pt x="2965" y="2623"/>
                    </a:lnTo>
                    <a:cubicBezTo>
                      <a:pt x="2967" y="2629"/>
                      <a:pt x="2969" y="2633"/>
                      <a:pt x="2972" y="2639"/>
                    </a:cubicBezTo>
                    <a:lnTo>
                      <a:pt x="2972" y="2639"/>
                    </a:lnTo>
                    <a:cubicBezTo>
                      <a:pt x="2981" y="2659"/>
                      <a:pt x="2995" y="2678"/>
                      <a:pt x="3013" y="2692"/>
                    </a:cubicBezTo>
                    <a:lnTo>
                      <a:pt x="3589" y="2115"/>
                    </a:lnTo>
                    <a:lnTo>
                      <a:pt x="3589" y="2115"/>
                    </a:lnTo>
                    <a:cubicBezTo>
                      <a:pt x="3597" y="2108"/>
                      <a:pt x="3605" y="2100"/>
                      <a:pt x="3613" y="2093"/>
                    </a:cubicBezTo>
                    <a:lnTo>
                      <a:pt x="3613" y="2093"/>
                    </a:lnTo>
                    <a:cubicBezTo>
                      <a:pt x="3731" y="1954"/>
                      <a:pt x="3724" y="1745"/>
                      <a:pt x="3593" y="1613"/>
                    </a:cubicBezTo>
                    <a:lnTo>
                      <a:pt x="3016" y="1038"/>
                    </a:lnTo>
                    <a:lnTo>
                      <a:pt x="3016" y="1038"/>
                    </a:lnTo>
                    <a:cubicBezTo>
                      <a:pt x="3030" y="1020"/>
                      <a:pt x="3050" y="1006"/>
                      <a:pt x="3070" y="996"/>
                    </a:cubicBezTo>
                    <a:lnTo>
                      <a:pt x="3070" y="996"/>
                    </a:lnTo>
                    <a:cubicBezTo>
                      <a:pt x="3075" y="994"/>
                      <a:pt x="3080" y="992"/>
                      <a:pt x="3086" y="990"/>
                    </a:cubicBezTo>
                    <a:lnTo>
                      <a:pt x="3086" y="990"/>
                    </a:lnTo>
                    <a:cubicBezTo>
                      <a:pt x="3100" y="985"/>
                      <a:pt x="3114" y="980"/>
                      <a:pt x="3128" y="975"/>
                    </a:cubicBezTo>
                    <a:lnTo>
                      <a:pt x="3128" y="975"/>
                    </a:lnTo>
                    <a:cubicBezTo>
                      <a:pt x="3225" y="939"/>
                      <a:pt x="3307" y="892"/>
                      <a:pt x="3352" y="847"/>
                    </a:cubicBezTo>
                    <a:lnTo>
                      <a:pt x="3352" y="847"/>
                    </a:lnTo>
                    <a:cubicBezTo>
                      <a:pt x="3415" y="785"/>
                      <a:pt x="3443" y="710"/>
                      <a:pt x="3435" y="631"/>
                    </a:cubicBezTo>
                    <a:lnTo>
                      <a:pt x="3435" y="631"/>
                    </a:lnTo>
                    <a:cubicBezTo>
                      <a:pt x="3427" y="555"/>
                      <a:pt x="3387" y="477"/>
                      <a:pt x="3320" y="411"/>
                    </a:cubicBezTo>
                    <a:lnTo>
                      <a:pt x="3320" y="411"/>
                    </a:lnTo>
                    <a:cubicBezTo>
                      <a:pt x="3254" y="345"/>
                      <a:pt x="3176" y="304"/>
                      <a:pt x="3101" y="297"/>
                    </a:cubicBezTo>
                    <a:lnTo>
                      <a:pt x="3101" y="297"/>
                    </a:lnTo>
                    <a:cubicBezTo>
                      <a:pt x="3021" y="288"/>
                      <a:pt x="2946" y="317"/>
                      <a:pt x="2884" y="379"/>
                    </a:cubicBezTo>
                    <a:lnTo>
                      <a:pt x="2884" y="379"/>
                    </a:lnTo>
                    <a:cubicBezTo>
                      <a:pt x="2831" y="432"/>
                      <a:pt x="2776" y="530"/>
                      <a:pt x="2737" y="643"/>
                    </a:cubicBezTo>
                    <a:lnTo>
                      <a:pt x="2737" y="643"/>
                    </a:lnTo>
                    <a:cubicBezTo>
                      <a:pt x="2729" y="667"/>
                      <a:pt x="2711" y="691"/>
                      <a:pt x="2689" y="709"/>
                    </a:cubicBezTo>
                    <a:lnTo>
                      <a:pt x="2118" y="138"/>
                    </a:lnTo>
                    <a:lnTo>
                      <a:pt x="2118" y="138"/>
                    </a:lnTo>
                    <a:cubicBezTo>
                      <a:pt x="1979" y="0"/>
                      <a:pt x="1752" y="0"/>
                      <a:pt x="1614" y="138"/>
                    </a:cubicBezTo>
                    <a:lnTo>
                      <a:pt x="139" y="1613"/>
                    </a:lnTo>
                    <a:lnTo>
                      <a:pt x="139" y="1613"/>
                    </a:lnTo>
                    <a:cubicBezTo>
                      <a:pt x="0" y="1752"/>
                      <a:pt x="0" y="1979"/>
                      <a:pt x="139" y="2116"/>
                    </a:cubicBezTo>
                    <a:lnTo>
                      <a:pt x="1614" y="3591"/>
                    </a:lnTo>
                    <a:lnTo>
                      <a:pt x="1614" y="3591"/>
                    </a:lnTo>
                    <a:cubicBezTo>
                      <a:pt x="1745" y="3722"/>
                      <a:pt x="1953" y="3729"/>
                      <a:pt x="2092" y="3614"/>
                    </a:cubicBezTo>
                    <a:lnTo>
                      <a:pt x="2092" y="3614"/>
                    </a:lnTo>
                    <a:cubicBezTo>
                      <a:pt x="2099" y="3606"/>
                      <a:pt x="2107" y="3599"/>
                      <a:pt x="2114" y="3591"/>
                    </a:cubicBezTo>
                    <a:lnTo>
                      <a:pt x="2685" y="3019"/>
                    </a:lnTo>
                  </a:path>
                </a:pathLst>
              </a:custGeom>
              <a:solidFill>
                <a:srgbClr val="FCB02B"/>
              </a:solidFill>
              <a:ln>
                <a:noFill/>
              </a:ln>
              <a:effectLst/>
            </p:spPr>
            <p:txBody>
              <a:bodyPr wrap="none" anchor="ctr"/>
              <a:lstStyle/>
              <a:p>
                <a:endParaRPr lang="en-GB" sz="2800"/>
              </a:p>
            </p:txBody>
          </p:sp>
          <p:sp>
            <p:nvSpPr>
              <p:cNvPr id="25" name="TextBox 24">
                <a:extLst>
                  <a:ext uri="{FF2B5EF4-FFF2-40B4-BE49-F238E27FC236}">
                    <a16:creationId xmlns:a16="http://schemas.microsoft.com/office/drawing/2014/main" id="{0BC2A35E-0651-41CD-B92A-2B01950565CB}"/>
                  </a:ext>
                </a:extLst>
              </p:cNvPr>
              <p:cNvSpPr txBox="1"/>
              <p:nvPr/>
            </p:nvSpPr>
            <p:spPr>
              <a:xfrm>
                <a:off x="1271683" y="3257650"/>
                <a:ext cx="353743" cy="523220"/>
              </a:xfrm>
              <a:prstGeom prst="rect">
                <a:avLst/>
              </a:prstGeom>
              <a:noFill/>
            </p:spPr>
            <p:txBody>
              <a:bodyPr wrap="square" rtlCol="0">
                <a:spAutoFit/>
              </a:bodyPr>
              <a:lstStyle/>
              <a:p>
                <a:pPr algn="ctr"/>
                <a:r>
                  <a:rPr lang="en-GB" sz="2800" b="1" dirty="0">
                    <a:solidFill>
                      <a:schemeClr val="bg1"/>
                    </a:solidFill>
                  </a:rPr>
                  <a:t>1</a:t>
                </a:r>
              </a:p>
            </p:txBody>
          </p:sp>
        </p:grpSp>
        <p:sp>
          <p:nvSpPr>
            <p:cNvPr id="70" name="TextBox 69">
              <a:extLst>
                <a:ext uri="{FF2B5EF4-FFF2-40B4-BE49-F238E27FC236}">
                  <a16:creationId xmlns:a16="http://schemas.microsoft.com/office/drawing/2014/main" id="{80E0403C-8BFF-4AD5-A0D1-473C06BABA5E}"/>
                </a:ext>
              </a:extLst>
            </p:cNvPr>
            <p:cNvSpPr txBox="1"/>
            <p:nvPr/>
          </p:nvSpPr>
          <p:spPr>
            <a:xfrm>
              <a:off x="1009445" y="2884556"/>
              <a:ext cx="1053388" cy="523220"/>
            </a:xfrm>
            <a:prstGeom prst="rect">
              <a:avLst/>
            </a:prstGeom>
            <a:noFill/>
          </p:spPr>
          <p:txBody>
            <a:bodyPr wrap="square" rtlCol="0">
              <a:spAutoFit/>
            </a:bodyPr>
            <a:lstStyle/>
            <a:p>
              <a:pPr algn="ctr"/>
              <a:r>
                <a:rPr lang="en-US" sz="1400" b="1" dirty="0"/>
                <a:t>Know your Audience</a:t>
              </a:r>
            </a:p>
          </p:txBody>
        </p:sp>
      </p:grpSp>
      <p:grpSp>
        <p:nvGrpSpPr>
          <p:cNvPr id="86" name="Group 85">
            <a:extLst>
              <a:ext uri="{FF2B5EF4-FFF2-40B4-BE49-F238E27FC236}">
                <a16:creationId xmlns:a16="http://schemas.microsoft.com/office/drawing/2014/main" id="{D40899A4-C514-457B-8D8E-D4571B72A1AC}"/>
              </a:ext>
            </a:extLst>
          </p:cNvPr>
          <p:cNvGrpSpPr/>
          <p:nvPr/>
        </p:nvGrpSpPr>
        <p:grpSpPr>
          <a:xfrm>
            <a:off x="2192317" y="2884083"/>
            <a:ext cx="1300480" cy="1827140"/>
            <a:chOff x="2192317" y="2884083"/>
            <a:chExt cx="1300480" cy="1827140"/>
          </a:xfrm>
        </p:grpSpPr>
        <p:grpSp>
          <p:nvGrpSpPr>
            <p:cNvPr id="8" name="Group 7">
              <a:extLst>
                <a:ext uri="{FF2B5EF4-FFF2-40B4-BE49-F238E27FC236}">
                  <a16:creationId xmlns:a16="http://schemas.microsoft.com/office/drawing/2014/main" id="{8189DA14-0C65-467C-AA07-5504CF31351A}"/>
                </a:ext>
              </a:extLst>
            </p:cNvPr>
            <p:cNvGrpSpPr/>
            <p:nvPr/>
          </p:nvGrpSpPr>
          <p:grpSpPr>
            <a:xfrm>
              <a:off x="2192317" y="3486646"/>
              <a:ext cx="1300480" cy="1224577"/>
              <a:chOff x="2176819" y="2944205"/>
              <a:chExt cx="1300480" cy="1224577"/>
            </a:xfrm>
          </p:grpSpPr>
          <p:sp>
            <p:nvSpPr>
              <p:cNvPr id="23" name="Freeform 73">
                <a:extLst>
                  <a:ext uri="{FF2B5EF4-FFF2-40B4-BE49-F238E27FC236}">
                    <a16:creationId xmlns:a16="http://schemas.microsoft.com/office/drawing/2014/main" id="{1B8AC1E6-5B86-48F1-8E95-CEBDA0BE5C73}"/>
                  </a:ext>
                </a:extLst>
              </p:cNvPr>
              <p:cNvSpPr>
                <a:spLocks noChangeArrowheads="1"/>
              </p:cNvSpPr>
              <p:nvPr/>
            </p:nvSpPr>
            <p:spPr bwMode="auto">
              <a:xfrm>
                <a:off x="2176819" y="2944205"/>
                <a:ext cx="1300480" cy="1224577"/>
              </a:xfrm>
              <a:custGeom>
                <a:avLst/>
                <a:gdLst>
                  <a:gd name="T0" fmla="*/ 2693 w 3729"/>
                  <a:gd name="T1" fmla="*/ 2997 h 3730"/>
                  <a:gd name="T2" fmla="*/ 2693 w 3729"/>
                  <a:gd name="T3" fmla="*/ 2997 h 3730"/>
                  <a:gd name="T4" fmla="*/ 2627 w 3729"/>
                  <a:gd name="T5" fmla="*/ 2948 h 3730"/>
                  <a:gd name="T6" fmla="*/ 2627 w 3729"/>
                  <a:gd name="T7" fmla="*/ 2948 h 3730"/>
                  <a:gd name="T8" fmla="*/ 2362 w 3729"/>
                  <a:gd name="T9" fmla="*/ 2801 h 3730"/>
                  <a:gd name="T10" fmla="*/ 2362 w 3729"/>
                  <a:gd name="T11" fmla="*/ 2801 h 3730"/>
                  <a:gd name="T12" fmla="*/ 2280 w 3729"/>
                  <a:gd name="T13" fmla="*/ 2585 h 3730"/>
                  <a:gd name="T14" fmla="*/ 2280 w 3729"/>
                  <a:gd name="T15" fmla="*/ 2585 h 3730"/>
                  <a:gd name="T16" fmla="*/ 2395 w 3729"/>
                  <a:gd name="T17" fmla="*/ 2366 h 3730"/>
                  <a:gd name="T18" fmla="*/ 2395 w 3729"/>
                  <a:gd name="T19" fmla="*/ 2366 h 3730"/>
                  <a:gd name="T20" fmla="*/ 2614 w 3729"/>
                  <a:gd name="T21" fmla="*/ 2251 h 3730"/>
                  <a:gd name="T22" fmla="*/ 2614 w 3729"/>
                  <a:gd name="T23" fmla="*/ 2251 h 3730"/>
                  <a:gd name="T24" fmla="*/ 2831 w 3729"/>
                  <a:gd name="T25" fmla="*/ 2333 h 3730"/>
                  <a:gd name="T26" fmla="*/ 2831 w 3729"/>
                  <a:gd name="T27" fmla="*/ 2333 h 3730"/>
                  <a:gd name="T28" fmla="*/ 2959 w 3729"/>
                  <a:gd name="T29" fmla="*/ 2557 h 3730"/>
                  <a:gd name="T30" fmla="*/ 2959 w 3729"/>
                  <a:gd name="T31" fmla="*/ 2557 h 3730"/>
                  <a:gd name="T32" fmla="*/ 2974 w 3729"/>
                  <a:gd name="T33" fmla="*/ 2600 h 3730"/>
                  <a:gd name="T34" fmla="*/ 2974 w 3729"/>
                  <a:gd name="T35" fmla="*/ 2600 h 3730"/>
                  <a:gd name="T36" fmla="*/ 2980 w 3729"/>
                  <a:gd name="T37" fmla="*/ 2616 h 3730"/>
                  <a:gd name="T38" fmla="*/ 2980 w 3729"/>
                  <a:gd name="T39" fmla="*/ 2616 h 3730"/>
                  <a:gd name="T40" fmla="*/ 3022 w 3729"/>
                  <a:gd name="T41" fmla="*/ 2669 h 3730"/>
                  <a:gd name="T42" fmla="*/ 3597 w 3729"/>
                  <a:gd name="T43" fmla="*/ 2093 h 3730"/>
                  <a:gd name="T44" fmla="*/ 3597 w 3729"/>
                  <a:gd name="T45" fmla="*/ 2093 h 3730"/>
                  <a:gd name="T46" fmla="*/ 3641 w 3729"/>
                  <a:gd name="T47" fmla="*/ 2056 h 3730"/>
                  <a:gd name="T48" fmla="*/ 3641 w 3729"/>
                  <a:gd name="T49" fmla="*/ 2056 h 3730"/>
                  <a:gd name="T50" fmla="*/ 3592 w 3729"/>
                  <a:gd name="T51" fmla="*/ 1614 h 3730"/>
                  <a:gd name="T52" fmla="*/ 2117 w 3729"/>
                  <a:gd name="T53" fmla="*/ 139 h 3730"/>
                  <a:gd name="T54" fmla="*/ 2117 w 3729"/>
                  <a:gd name="T55" fmla="*/ 139 h 3730"/>
                  <a:gd name="T56" fmla="*/ 1613 w 3729"/>
                  <a:gd name="T57" fmla="*/ 139 h 3730"/>
                  <a:gd name="T58" fmla="*/ 139 w 3729"/>
                  <a:gd name="T59" fmla="*/ 1614 h 3730"/>
                  <a:gd name="T60" fmla="*/ 139 w 3729"/>
                  <a:gd name="T61" fmla="*/ 1614 h 3730"/>
                  <a:gd name="T62" fmla="*/ 139 w 3729"/>
                  <a:gd name="T63" fmla="*/ 2116 h 3730"/>
                  <a:gd name="T64" fmla="*/ 715 w 3729"/>
                  <a:gd name="T65" fmla="*/ 2693 h 3730"/>
                  <a:gd name="T66" fmla="*/ 715 w 3729"/>
                  <a:gd name="T67" fmla="*/ 2693 h 3730"/>
                  <a:gd name="T68" fmla="*/ 713 w 3729"/>
                  <a:gd name="T69" fmla="*/ 2695 h 3730"/>
                  <a:gd name="T70" fmla="*/ 713 w 3729"/>
                  <a:gd name="T71" fmla="*/ 2695 h 3730"/>
                  <a:gd name="T72" fmla="*/ 662 w 3729"/>
                  <a:gd name="T73" fmla="*/ 2734 h 3730"/>
                  <a:gd name="T74" fmla="*/ 662 w 3729"/>
                  <a:gd name="T75" fmla="*/ 2734 h 3730"/>
                  <a:gd name="T76" fmla="*/ 646 w 3729"/>
                  <a:gd name="T77" fmla="*/ 2740 h 3730"/>
                  <a:gd name="T78" fmla="*/ 646 w 3729"/>
                  <a:gd name="T79" fmla="*/ 2740 h 3730"/>
                  <a:gd name="T80" fmla="*/ 604 w 3729"/>
                  <a:gd name="T81" fmla="*/ 2755 h 3730"/>
                  <a:gd name="T82" fmla="*/ 604 w 3729"/>
                  <a:gd name="T83" fmla="*/ 2755 h 3730"/>
                  <a:gd name="T84" fmla="*/ 379 w 3729"/>
                  <a:gd name="T85" fmla="*/ 2883 h 3730"/>
                  <a:gd name="T86" fmla="*/ 379 w 3729"/>
                  <a:gd name="T87" fmla="*/ 2883 h 3730"/>
                  <a:gd name="T88" fmla="*/ 297 w 3729"/>
                  <a:gd name="T89" fmla="*/ 3100 h 3730"/>
                  <a:gd name="T90" fmla="*/ 297 w 3729"/>
                  <a:gd name="T91" fmla="*/ 3100 h 3730"/>
                  <a:gd name="T92" fmla="*/ 411 w 3729"/>
                  <a:gd name="T93" fmla="*/ 3320 h 3730"/>
                  <a:gd name="T94" fmla="*/ 411 w 3729"/>
                  <a:gd name="T95" fmla="*/ 3320 h 3730"/>
                  <a:gd name="T96" fmla="*/ 631 w 3729"/>
                  <a:gd name="T97" fmla="*/ 3434 h 3730"/>
                  <a:gd name="T98" fmla="*/ 631 w 3729"/>
                  <a:gd name="T99" fmla="*/ 3434 h 3730"/>
                  <a:gd name="T100" fmla="*/ 848 w 3729"/>
                  <a:gd name="T101" fmla="*/ 3351 h 3730"/>
                  <a:gd name="T102" fmla="*/ 848 w 3729"/>
                  <a:gd name="T103" fmla="*/ 3351 h 3730"/>
                  <a:gd name="T104" fmla="*/ 994 w 3729"/>
                  <a:gd name="T105" fmla="*/ 3088 h 3730"/>
                  <a:gd name="T106" fmla="*/ 994 w 3729"/>
                  <a:gd name="T107" fmla="*/ 3088 h 3730"/>
                  <a:gd name="T108" fmla="*/ 1040 w 3729"/>
                  <a:gd name="T109" fmla="*/ 3023 h 3730"/>
                  <a:gd name="T110" fmla="*/ 1040 w 3729"/>
                  <a:gd name="T111" fmla="*/ 3023 h 3730"/>
                  <a:gd name="T112" fmla="*/ 1042 w 3729"/>
                  <a:gd name="T113" fmla="*/ 3020 h 3730"/>
                  <a:gd name="T114" fmla="*/ 1613 w 3729"/>
                  <a:gd name="T115" fmla="*/ 3592 h 3730"/>
                  <a:gd name="T116" fmla="*/ 1613 w 3729"/>
                  <a:gd name="T117" fmla="*/ 3592 h 3730"/>
                  <a:gd name="T118" fmla="*/ 2074 w 3729"/>
                  <a:gd name="T119" fmla="*/ 3628 h 3730"/>
                  <a:gd name="T120" fmla="*/ 2074 w 3729"/>
                  <a:gd name="T121" fmla="*/ 3628 h 3730"/>
                  <a:gd name="T122" fmla="*/ 2122 w 3729"/>
                  <a:gd name="T123" fmla="*/ 3568 h 3730"/>
                  <a:gd name="T124" fmla="*/ 2693 w 3729"/>
                  <a:gd name="T125" fmla="*/ 2997 h 3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29" h="3730">
                    <a:moveTo>
                      <a:pt x="2693" y="2997"/>
                    </a:moveTo>
                    <a:lnTo>
                      <a:pt x="2693" y="2997"/>
                    </a:lnTo>
                    <a:cubicBezTo>
                      <a:pt x="2675" y="2975"/>
                      <a:pt x="2650" y="2956"/>
                      <a:pt x="2627" y="2948"/>
                    </a:cubicBezTo>
                    <a:lnTo>
                      <a:pt x="2627" y="2948"/>
                    </a:lnTo>
                    <a:cubicBezTo>
                      <a:pt x="2514" y="2910"/>
                      <a:pt x="2416" y="2855"/>
                      <a:pt x="2362" y="2801"/>
                    </a:cubicBezTo>
                    <a:lnTo>
                      <a:pt x="2362" y="2801"/>
                    </a:lnTo>
                    <a:cubicBezTo>
                      <a:pt x="2300" y="2740"/>
                      <a:pt x="2272" y="2665"/>
                      <a:pt x="2280" y="2585"/>
                    </a:cubicBezTo>
                    <a:lnTo>
                      <a:pt x="2280" y="2585"/>
                    </a:lnTo>
                    <a:cubicBezTo>
                      <a:pt x="2288" y="2510"/>
                      <a:pt x="2329" y="2431"/>
                      <a:pt x="2395" y="2366"/>
                    </a:cubicBezTo>
                    <a:lnTo>
                      <a:pt x="2395" y="2366"/>
                    </a:lnTo>
                    <a:cubicBezTo>
                      <a:pt x="2461" y="2299"/>
                      <a:pt x="2539" y="2258"/>
                      <a:pt x="2614" y="2251"/>
                    </a:cubicBezTo>
                    <a:lnTo>
                      <a:pt x="2614" y="2251"/>
                    </a:lnTo>
                    <a:cubicBezTo>
                      <a:pt x="2694" y="2242"/>
                      <a:pt x="2769" y="2271"/>
                      <a:pt x="2831" y="2333"/>
                    </a:cubicBezTo>
                    <a:lnTo>
                      <a:pt x="2831" y="2333"/>
                    </a:lnTo>
                    <a:cubicBezTo>
                      <a:pt x="2876" y="2378"/>
                      <a:pt x="2923" y="2460"/>
                      <a:pt x="2959" y="2557"/>
                    </a:cubicBezTo>
                    <a:lnTo>
                      <a:pt x="2959" y="2557"/>
                    </a:lnTo>
                    <a:cubicBezTo>
                      <a:pt x="2964" y="2572"/>
                      <a:pt x="2969" y="2586"/>
                      <a:pt x="2974" y="2600"/>
                    </a:cubicBezTo>
                    <a:lnTo>
                      <a:pt x="2974" y="2600"/>
                    </a:lnTo>
                    <a:cubicBezTo>
                      <a:pt x="2976" y="2606"/>
                      <a:pt x="2978" y="2611"/>
                      <a:pt x="2980" y="2616"/>
                    </a:cubicBezTo>
                    <a:lnTo>
                      <a:pt x="2980" y="2616"/>
                    </a:lnTo>
                    <a:cubicBezTo>
                      <a:pt x="2990" y="2636"/>
                      <a:pt x="3004" y="2655"/>
                      <a:pt x="3022" y="2669"/>
                    </a:cubicBezTo>
                    <a:lnTo>
                      <a:pt x="3597" y="2093"/>
                    </a:lnTo>
                    <a:lnTo>
                      <a:pt x="3597" y="2093"/>
                    </a:lnTo>
                    <a:cubicBezTo>
                      <a:pt x="3611" y="2079"/>
                      <a:pt x="3625" y="2067"/>
                      <a:pt x="3641" y="2056"/>
                    </a:cubicBezTo>
                    <a:lnTo>
                      <a:pt x="3641" y="2056"/>
                    </a:lnTo>
                    <a:cubicBezTo>
                      <a:pt x="3728" y="1920"/>
                      <a:pt x="3712" y="1733"/>
                      <a:pt x="3592" y="1614"/>
                    </a:cubicBezTo>
                    <a:lnTo>
                      <a:pt x="2117" y="139"/>
                    </a:lnTo>
                    <a:lnTo>
                      <a:pt x="2117" y="139"/>
                    </a:lnTo>
                    <a:cubicBezTo>
                      <a:pt x="1978" y="0"/>
                      <a:pt x="1752" y="0"/>
                      <a:pt x="1613" y="139"/>
                    </a:cubicBezTo>
                    <a:lnTo>
                      <a:pt x="139" y="1614"/>
                    </a:lnTo>
                    <a:lnTo>
                      <a:pt x="139" y="1614"/>
                    </a:lnTo>
                    <a:cubicBezTo>
                      <a:pt x="0" y="1753"/>
                      <a:pt x="0" y="1979"/>
                      <a:pt x="139" y="2116"/>
                    </a:cubicBezTo>
                    <a:lnTo>
                      <a:pt x="715" y="2693"/>
                    </a:lnTo>
                    <a:lnTo>
                      <a:pt x="715" y="2693"/>
                    </a:lnTo>
                    <a:cubicBezTo>
                      <a:pt x="714" y="2693"/>
                      <a:pt x="714" y="2695"/>
                      <a:pt x="713" y="2695"/>
                    </a:cubicBezTo>
                    <a:lnTo>
                      <a:pt x="713" y="2695"/>
                    </a:lnTo>
                    <a:cubicBezTo>
                      <a:pt x="699" y="2712"/>
                      <a:pt x="681" y="2724"/>
                      <a:pt x="662" y="2734"/>
                    </a:cubicBezTo>
                    <a:lnTo>
                      <a:pt x="662" y="2734"/>
                    </a:lnTo>
                    <a:cubicBezTo>
                      <a:pt x="657" y="2736"/>
                      <a:pt x="652" y="2739"/>
                      <a:pt x="646" y="2740"/>
                    </a:cubicBezTo>
                    <a:lnTo>
                      <a:pt x="646" y="2740"/>
                    </a:lnTo>
                    <a:cubicBezTo>
                      <a:pt x="631" y="2745"/>
                      <a:pt x="618" y="2749"/>
                      <a:pt x="604" y="2755"/>
                    </a:cubicBezTo>
                    <a:lnTo>
                      <a:pt x="604" y="2755"/>
                    </a:lnTo>
                    <a:cubicBezTo>
                      <a:pt x="507" y="2791"/>
                      <a:pt x="424" y="2838"/>
                      <a:pt x="379" y="2883"/>
                    </a:cubicBezTo>
                    <a:lnTo>
                      <a:pt x="379" y="2883"/>
                    </a:lnTo>
                    <a:cubicBezTo>
                      <a:pt x="317" y="2945"/>
                      <a:pt x="288" y="3020"/>
                      <a:pt x="297" y="3100"/>
                    </a:cubicBezTo>
                    <a:lnTo>
                      <a:pt x="297" y="3100"/>
                    </a:lnTo>
                    <a:cubicBezTo>
                      <a:pt x="304" y="3175"/>
                      <a:pt x="345" y="3253"/>
                      <a:pt x="411" y="3320"/>
                    </a:cubicBezTo>
                    <a:lnTo>
                      <a:pt x="411" y="3320"/>
                    </a:lnTo>
                    <a:cubicBezTo>
                      <a:pt x="478" y="3385"/>
                      <a:pt x="556" y="3426"/>
                      <a:pt x="631" y="3434"/>
                    </a:cubicBezTo>
                    <a:lnTo>
                      <a:pt x="631" y="3434"/>
                    </a:lnTo>
                    <a:cubicBezTo>
                      <a:pt x="710" y="3442"/>
                      <a:pt x="786" y="3414"/>
                      <a:pt x="848" y="3351"/>
                    </a:cubicBezTo>
                    <a:lnTo>
                      <a:pt x="848" y="3351"/>
                    </a:lnTo>
                    <a:cubicBezTo>
                      <a:pt x="900" y="3299"/>
                      <a:pt x="956" y="3200"/>
                      <a:pt x="994" y="3088"/>
                    </a:cubicBezTo>
                    <a:lnTo>
                      <a:pt x="994" y="3088"/>
                    </a:lnTo>
                    <a:cubicBezTo>
                      <a:pt x="1001" y="3064"/>
                      <a:pt x="1018" y="3041"/>
                      <a:pt x="1040" y="3023"/>
                    </a:cubicBezTo>
                    <a:lnTo>
                      <a:pt x="1040" y="3023"/>
                    </a:lnTo>
                    <a:cubicBezTo>
                      <a:pt x="1040" y="3022"/>
                      <a:pt x="1041" y="3021"/>
                      <a:pt x="1042" y="3020"/>
                    </a:cubicBezTo>
                    <a:lnTo>
                      <a:pt x="1613" y="3592"/>
                    </a:lnTo>
                    <a:lnTo>
                      <a:pt x="1613" y="3592"/>
                    </a:lnTo>
                    <a:cubicBezTo>
                      <a:pt x="1738" y="3717"/>
                      <a:pt x="1935" y="3729"/>
                      <a:pt x="2074" y="3628"/>
                    </a:cubicBezTo>
                    <a:lnTo>
                      <a:pt x="2074" y="3628"/>
                    </a:lnTo>
                    <a:cubicBezTo>
                      <a:pt x="2087" y="3607"/>
                      <a:pt x="2104" y="3587"/>
                      <a:pt x="2122" y="3568"/>
                    </a:cubicBezTo>
                    <a:lnTo>
                      <a:pt x="2693" y="2997"/>
                    </a:lnTo>
                  </a:path>
                </a:pathLst>
              </a:custGeom>
              <a:solidFill>
                <a:srgbClr val="5DBD6F"/>
              </a:solidFill>
              <a:ln>
                <a:noFill/>
              </a:ln>
              <a:effectLst/>
            </p:spPr>
            <p:txBody>
              <a:bodyPr wrap="none" anchor="ctr"/>
              <a:lstStyle/>
              <a:p>
                <a:endParaRPr lang="en-GB" sz="2800"/>
              </a:p>
            </p:txBody>
          </p:sp>
          <p:sp>
            <p:nvSpPr>
              <p:cNvPr id="28" name="TextBox 27">
                <a:extLst>
                  <a:ext uri="{FF2B5EF4-FFF2-40B4-BE49-F238E27FC236}">
                    <a16:creationId xmlns:a16="http://schemas.microsoft.com/office/drawing/2014/main" id="{C92F127A-DFB5-4CC6-95C8-2CAED238179B}"/>
                  </a:ext>
                </a:extLst>
              </p:cNvPr>
              <p:cNvSpPr txBox="1"/>
              <p:nvPr/>
            </p:nvSpPr>
            <p:spPr>
              <a:xfrm>
                <a:off x="2650188" y="3257650"/>
                <a:ext cx="353743" cy="523220"/>
              </a:xfrm>
              <a:prstGeom prst="rect">
                <a:avLst/>
              </a:prstGeom>
              <a:noFill/>
            </p:spPr>
            <p:txBody>
              <a:bodyPr wrap="square" rtlCol="0">
                <a:spAutoFit/>
              </a:bodyPr>
              <a:lstStyle/>
              <a:p>
                <a:pPr algn="ctr"/>
                <a:r>
                  <a:rPr lang="en-GB" sz="2800" b="1">
                    <a:solidFill>
                      <a:schemeClr val="bg1"/>
                    </a:solidFill>
                  </a:rPr>
                  <a:t>3</a:t>
                </a:r>
              </a:p>
            </p:txBody>
          </p:sp>
        </p:grpSp>
        <p:sp>
          <p:nvSpPr>
            <p:cNvPr id="71" name="TextBox 70">
              <a:extLst>
                <a:ext uri="{FF2B5EF4-FFF2-40B4-BE49-F238E27FC236}">
                  <a16:creationId xmlns:a16="http://schemas.microsoft.com/office/drawing/2014/main" id="{19B1152B-1B59-442D-8FE6-4165B565AB67}"/>
                </a:ext>
              </a:extLst>
            </p:cNvPr>
            <p:cNvSpPr txBox="1"/>
            <p:nvPr/>
          </p:nvSpPr>
          <p:spPr>
            <a:xfrm>
              <a:off x="2396214" y="2884083"/>
              <a:ext cx="970182" cy="523220"/>
            </a:xfrm>
            <a:prstGeom prst="rect">
              <a:avLst/>
            </a:prstGeom>
            <a:noFill/>
          </p:spPr>
          <p:txBody>
            <a:bodyPr wrap="square" rtlCol="0">
              <a:spAutoFit/>
            </a:bodyPr>
            <a:lstStyle/>
            <a:p>
              <a:pPr algn="ctr"/>
              <a:r>
                <a:rPr lang="en-US" sz="1400" b="1" dirty="0"/>
                <a:t>Use Examples</a:t>
              </a:r>
            </a:p>
          </p:txBody>
        </p:sp>
      </p:grpSp>
      <p:grpSp>
        <p:nvGrpSpPr>
          <p:cNvPr id="88" name="Group 87">
            <a:extLst>
              <a:ext uri="{FF2B5EF4-FFF2-40B4-BE49-F238E27FC236}">
                <a16:creationId xmlns:a16="http://schemas.microsoft.com/office/drawing/2014/main" id="{BA763A9A-94CB-42DB-A855-70CFB849D871}"/>
              </a:ext>
            </a:extLst>
          </p:cNvPr>
          <p:cNvGrpSpPr/>
          <p:nvPr/>
        </p:nvGrpSpPr>
        <p:grpSpPr>
          <a:xfrm>
            <a:off x="3604757" y="2883610"/>
            <a:ext cx="1460165" cy="1860448"/>
            <a:chOff x="3604757" y="2883610"/>
            <a:chExt cx="1460165" cy="1860448"/>
          </a:xfrm>
        </p:grpSpPr>
        <p:grpSp>
          <p:nvGrpSpPr>
            <p:cNvPr id="60" name="Group 59">
              <a:extLst>
                <a:ext uri="{FF2B5EF4-FFF2-40B4-BE49-F238E27FC236}">
                  <a16:creationId xmlns:a16="http://schemas.microsoft.com/office/drawing/2014/main" id="{559296F8-ECE1-4FFA-9D9C-5C6E63477640}"/>
                </a:ext>
              </a:extLst>
            </p:cNvPr>
            <p:cNvGrpSpPr/>
            <p:nvPr/>
          </p:nvGrpSpPr>
          <p:grpSpPr>
            <a:xfrm>
              <a:off x="3604757" y="3519481"/>
              <a:ext cx="1300480" cy="1224577"/>
              <a:chOff x="3589259" y="2977040"/>
              <a:chExt cx="1300480" cy="1224577"/>
            </a:xfrm>
          </p:grpSpPr>
          <p:sp>
            <p:nvSpPr>
              <p:cNvPr id="31" name="Freeform 71">
                <a:extLst>
                  <a:ext uri="{FF2B5EF4-FFF2-40B4-BE49-F238E27FC236}">
                    <a16:creationId xmlns:a16="http://schemas.microsoft.com/office/drawing/2014/main" id="{F65A4DC9-91C0-406D-BC80-12DBB7FEE13C}"/>
                  </a:ext>
                </a:extLst>
              </p:cNvPr>
              <p:cNvSpPr>
                <a:spLocks noChangeArrowheads="1"/>
              </p:cNvSpPr>
              <p:nvPr/>
            </p:nvSpPr>
            <p:spPr bwMode="auto">
              <a:xfrm>
                <a:off x="3589259" y="2977040"/>
                <a:ext cx="1300480" cy="1224577"/>
              </a:xfrm>
              <a:custGeom>
                <a:avLst/>
                <a:gdLst>
                  <a:gd name="T0" fmla="*/ 2685 w 3732"/>
                  <a:gd name="T1" fmla="*/ 3019 h 3730"/>
                  <a:gd name="T2" fmla="*/ 2685 w 3732"/>
                  <a:gd name="T3" fmla="*/ 3019 h 3730"/>
                  <a:gd name="T4" fmla="*/ 2618 w 3732"/>
                  <a:gd name="T5" fmla="*/ 2971 h 3730"/>
                  <a:gd name="T6" fmla="*/ 2618 w 3732"/>
                  <a:gd name="T7" fmla="*/ 2971 h 3730"/>
                  <a:gd name="T8" fmla="*/ 2354 w 3732"/>
                  <a:gd name="T9" fmla="*/ 2824 h 3730"/>
                  <a:gd name="T10" fmla="*/ 2354 w 3732"/>
                  <a:gd name="T11" fmla="*/ 2824 h 3730"/>
                  <a:gd name="T12" fmla="*/ 2272 w 3732"/>
                  <a:gd name="T13" fmla="*/ 2608 h 3730"/>
                  <a:gd name="T14" fmla="*/ 2272 w 3732"/>
                  <a:gd name="T15" fmla="*/ 2608 h 3730"/>
                  <a:gd name="T16" fmla="*/ 2386 w 3732"/>
                  <a:gd name="T17" fmla="*/ 2388 h 3730"/>
                  <a:gd name="T18" fmla="*/ 2386 w 3732"/>
                  <a:gd name="T19" fmla="*/ 2388 h 3730"/>
                  <a:gd name="T20" fmla="*/ 2606 w 3732"/>
                  <a:gd name="T21" fmla="*/ 2274 h 3730"/>
                  <a:gd name="T22" fmla="*/ 2606 w 3732"/>
                  <a:gd name="T23" fmla="*/ 2274 h 3730"/>
                  <a:gd name="T24" fmla="*/ 2823 w 3732"/>
                  <a:gd name="T25" fmla="*/ 2356 h 3730"/>
                  <a:gd name="T26" fmla="*/ 2823 w 3732"/>
                  <a:gd name="T27" fmla="*/ 2356 h 3730"/>
                  <a:gd name="T28" fmla="*/ 2951 w 3732"/>
                  <a:gd name="T29" fmla="*/ 2580 h 3730"/>
                  <a:gd name="T30" fmla="*/ 2951 w 3732"/>
                  <a:gd name="T31" fmla="*/ 2580 h 3730"/>
                  <a:gd name="T32" fmla="*/ 2965 w 3732"/>
                  <a:gd name="T33" fmla="*/ 2623 h 3730"/>
                  <a:gd name="T34" fmla="*/ 2965 w 3732"/>
                  <a:gd name="T35" fmla="*/ 2623 h 3730"/>
                  <a:gd name="T36" fmla="*/ 2972 w 3732"/>
                  <a:gd name="T37" fmla="*/ 2639 h 3730"/>
                  <a:gd name="T38" fmla="*/ 2972 w 3732"/>
                  <a:gd name="T39" fmla="*/ 2639 h 3730"/>
                  <a:gd name="T40" fmla="*/ 3013 w 3732"/>
                  <a:gd name="T41" fmla="*/ 2692 h 3730"/>
                  <a:gd name="T42" fmla="*/ 3589 w 3732"/>
                  <a:gd name="T43" fmla="*/ 2115 h 3730"/>
                  <a:gd name="T44" fmla="*/ 3589 w 3732"/>
                  <a:gd name="T45" fmla="*/ 2115 h 3730"/>
                  <a:gd name="T46" fmla="*/ 3613 w 3732"/>
                  <a:gd name="T47" fmla="*/ 2093 h 3730"/>
                  <a:gd name="T48" fmla="*/ 3613 w 3732"/>
                  <a:gd name="T49" fmla="*/ 2093 h 3730"/>
                  <a:gd name="T50" fmla="*/ 3593 w 3732"/>
                  <a:gd name="T51" fmla="*/ 1613 h 3730"/>
                  <a:gd name="T52" fmla="*/ 3016 w 3732"/>
                  <a:gd name="T53" fmla="*/ 1038 h 3730"/>
                  <a:gd name="T54" fmla="*/ 3016 w 3732"/>
                  <a:gd name="T55" fmla="*/ 1038 h 3730"/>
                  <a:gd name="T56" fmla="*/ 3070 w 3732"/>
                  <a:gd name="T57" fmla="*/ 996 h 3730"/>
                  <a:gd name="T58" fmla="*/ 3070 w 3732"/>
                  <a:gd name="T59" fmla="*/ 996 h 3730"/>
                  <a:gd name="T60" fmla="*/ 3086 w 3732"/>
                  <a:gd name="T61" fmla="*/ 990 h 3730"/>
                  <a:gd name="T62" fmla="*/ 3086 w 3732"/>
                  <a:gd name="T63" fmla="*/ 990 h 3730"/>
                  <a:gd name="T64" fmla="*/ 3128 w 3732"/>
                  <a:gd name="T65" fmla="*/ 975 h 3730"/>
                  <a:gd name="T66" fmla="*/ 3128 w 3732"/>
                  <a:gd name="T67" fmla="*/ 975 h 3730"/>
                  <a:gd name="T68" fmla="*/ 3352 w 3732"/>
                  <a:gd name="T69" fmla="*/ 847 h 3730"/>
                  <a:gd name="T70" fmla="*/ 3352 w 3732"/>
                  <a:gd name="T71" fmla="*/ 847 h 3730"/>
                  <a:gd name="T72" fmla="*/ 3435 w 3732"/>
                  <a:gd name="T73" fmla="*/ 631 h 3730"/>
                  <a:gd name="T74" fmla="*/ 3435 w 3732"/>
                  <a:gd name="T75" fmla="*/ 631 h 3730"/>
                  <a:gd name="T76" fmla="*/ 3320 w 3732"/>
                  <a:gd name="T77" fmla="*/ 411 h 3730"/>
                  <a:gd name="T78" fmla="*/ 3320 w 3732"/>
                  <a:gd name="T79" fmla="*/ 411 h 3730"/>
                  <a:gd name="T80" fmla="*/ 3101 w 3732"/>
                  <a:gd name="T81" fmla="*/ 297 h 3730"/>
                  <a:gd name="T82" fmla="*/ 3101 w 3732"/>
                  <a:gd name="T83" fmla="*/ 297 h 3730"/>
                  <a:gd name="T84" fmla="*/ 2884 w 3732"/>
                  <a:gd name="T85" fmla="*/ 379 h 3730"/>
                  <a:gd name="T86" fmla="*/ 2884 w 3732"/>
                  <a:gd name="T87" fmla="*/ 379 h 3730"/>
                  <a:gd name="T88" fmla="*/ 2737 w 3732"/>
                  <a:gd name="T89" fmla="*/ 643 h 3730"/>
                  <a:gd name="T90" fmla="*/ 2737 w 3732"/>
                  <a:gd name="T91" fmla="*/ 643 h 3730"/>
                  <a:gd name="T92" fmla="*/ 2689 w 3732"/>
                  <a:gd name="T93" fmla="*/ 709 h 3730"/>
                  <a:gd name="T94" fmla="*/ 2118 w 3732"/>
                  <a:gd name="T95" fmla="*/ 138 h 3730"/>
                  <a:gd name="T96" fmla="*/ 2118 w 3732"/>
                  <a:gd name="T97" fmla="*/ 138 h 3730"/>
                  <a:gd name="T98" fmla="*/ 1614 w 3732"/>
                  <a:gd name="T99" fmla="*/ 138 h 3730"/>
                  <a:gd name="T100" fmla="*/ 139 w 3732"/>
                  <a:gd name="T101" fmla="*/ 1613 h 3730"/>
                  <a:gd name="T102" fmla="*/ 139 w 3732"/>
                  <a:gd name="T103" fmla="*/ 1613 h 3730"/>
                  <a:gd name="T104" fmla="*/ 139 w 3732"/>
                  <a:gd name="T105" fmla="*/ 2116 h 3730"/>
                  <a:gd name="T106" fmla="*/ 1614 w 3732"/>
                  <a:gd name="T107" fmla="*/ 3591 h 3730"/>
                  <a:gd name="T108" fmla="*/ 1614 w 3732"/>
                  <a:gd name="T109" fmla="*/ 3591 h 3730"/>
                  <a:gd name="T110" fmla="*/ 2092 w 3732"/>
                  <a:gd name="T111" fmla="*/ 3614 h 3730"/>
                  <a:gd name="T112" fmla="*/ 2092 w 3732"/>
                  <a:gd name="T113" fmla="*/ 3614 h 3730"/>
                  <a:gd name="T114" fmla="*/ 2114 w 3732"/>
                  <a:gd name="T115" fmla="*/ 3591 h 3730"/>
                  <a:gd name="T116" fmla="*/ 2685 w 3732"/>
                  <a:gd name="T117" fmla="*/ 3019 h 3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32" h="3730">
                    <a:moveTo>
                      <a:pt x="2685" y="3019"/>
                    </a:moveTo>
                    <a:lnTo>
                      <a:pt x="2685" y="3019"/>
                    </a:lnTo>
                    <a:cubicBezTo>
                      <a:pt x="2666" y="2998"/>
                      <a:pt x="2642" y="2980"/>
                      <a:pt x="2618" y="2971"/>
                    </a:cubicBezTo>
                    <a:lnTo>
                      <a:pt x="2618" y="2971"/>
                    </a:lnTo>
                    <a:cubicBezTo>
                      <a:pt x="2506" y="2933"/>
                      <a:pt x="2407" y="2878"/>
                      <a:pt x="2354" y="2824"/>
                    </a:cubicBezTo>
                    <a:lnTo>
                      <a:pt x="2354" y="2824"/>
                    </a:lnTo>
                    <a:cubicBezTo>
                      <a:pt x="2292" y="2763"/>
                      <a:pt x="2263" y="2687"/>
                      <a:pt x="2272" y="2608"/>
                    </a:cubicBezTo>
                    <a:lnTo>
                      <a:pt x="2272" y="2608"/>
                    </a:lnTo>
                    <a:cubicBezTo>
                      <a:pt x="2279" y="2533"/>
                      <a:pt x="2320" y="2454"/>
                      <a:pt x="2386" y="2388"/>
                    </a:cubicBezTo>
                    <a:lnTo>
                      <a:pt x="2386" y="2388"/>
                    </a:lnTo>
                    <a:cubicBezTo>
                      <a:pt x="2453" y="2322"/>
                      <a:pt x="2530" y="2281"/>
                      <a:pt x="2606" y="2274"/>
                    </a:cubicBezTo>
                    <a:lnTo>
                      <a:pt x="2606" y="2274"/>
                    </a:lnTo>
                    <a:cubicBezTo>
                      <a:pt x="2685" y="2265"/>
                      <a:pt x="2760" y="2294"/>
                      <a:pt x="2823" y="2356"/>
                    </a:cubicBezTo>
                    <a:lnTo>
                      <a:pt x="2823" y="2356"/>
                    </a:lnTo>
                    <a:cubicBezTo>
                      <a:pt x="2868" y="2401"/>
                      <a:pt x="2914" y="2484"/>
                      <a:pt x="2951" y="2580"/>
                    </a:cubicBezTo>
                    <a:lnTo>
                      <a:pt x="2951" y="2580"/>
                    </a:lnTo>
                    <a:cubicBezTo>
                      <a:pt x="2956" y="2594"/>
                      <a:pt x="2960" y="2608"/>
                      <a:pt x="2965" y="2623"/>
                    </a:cubicBezTo>
                    <a:lnTo>
                      <a:pt x="2965" y="2623"/>
                    </a:lnTo>
                    <a:cubicBezTo>
                      <a:pt x="2967" y="2629"/>
                      <a:pt x="2969" y="2633"/>
                      <a:pt x="2972" y="2639"/>
                    </a:cubicBezTo>
                    <a:lnTo>
                      <a:pt x="2972" y="2639"/>
                    </a:lnTo>
                    <a:cubicBezTo>
                      <a:pt x="2981" y="2659"/>
                      <a:pt x="2995" y="2678"/>
                      <a:pt x="3013" y="2692"/>
                    </a:cubicBezTo>
                    <a:lnTo>
                      <a:pt x="3589" y="2115"/>
                    </a:lnTo>
                    <a:lnTo>
                      <a:pt x="3589" y="2115"/>
                    </a:lnTo>
                    <a:cubicBezTo>
                      <a:pt x="3597" y="2108"/>
                      <a:pt x="3605" y="2100"/>
                      <a:pt x="3613" y="2093"/>
                    </a:cubicBezTo>
                    <a:lnTo>
                      <a:pt x="3613" y="2093"/>
                    </a:lnTo>
                    <a:cubicBezTo>
                      <a:pt x="3731" y="1954"/>
                      <a:pt x="3724" y="1745"/>
                      <a:pt x="3593" y="1613"/>
                    </a:cubicBezTo>
                    <a:lnTo>
                      <a:pt x="3016" y="1038"/>
                    </a:lnTo>
                    <a:lnTo>
                      <a:pt x="3016" y="1038"/>
                    </a:lnTo>
                    <a:cubicBezTo>
                      <a:pt x="3030" y="1020"/>
                      <a:pt x="3050" y="1006"/>
                      <a:pt x="3070" y="996"/>
                    </a:cubicBezTo>
                    <a:lnTo>
                      <a:pt x="3070" y="996"/>
                    </a:lnTo>
                    <a:cubicBezTo>
                      <a:pt x="3075" y="994"/>
                      <a:pt x="3080" y="992"/>
                      <a:pt x="3086" y="990"/>
                    </a:cubicBezTo>
                    <a:lnTo>
                      <a:pt x="3086" y="990"/>
                    </a:lnTo>
                    <a:cubicBezTo>
                      <a:pt x="3100" y="985"/>
                      <a:pt x="3114" y="980"/>
                      <a:pt x="3128" y="975"/>
                    </a:cubicBezTo>
                    <a:lnTo>
                      <a:pt x="3128" y="975"/>
                    </a:lnTo>
                    <a:cubicBezTo>
                      <a:pt x="3225" y="939"/>
                      <a:pt x="3307" y="892"/>
                      <a:pt x="3352" y="847"/>
                    </a:cubicBezTo>
                    <a:lnTo>
                      <a:pt x="3352" y="847"/>
                    </a:lnTo>
                    <a:cubicBezTo>
                      <a:pt x="3415" y="785"/>
                      <a:pt x="3443" y="710"/>
                      <a:pt x="3435" y="631"/>
                    </a:cubicBezTo>
                    <a:lnTo>
                      <a:pt x="3435" y="631"/>
                    </a:lnTo>
                    <a:cubicBezTo>
                      <a:pt x="3427" y="555"/>
                      <a:pt x="3387" y="477"/>
                      <a:pt x="3320" y="411"/>
                    </a:cubicBezTo>
                    <a:lnTo>
                      <a:pt x="3320" y="411"/>
                    </a:lnTo>
                    <a:cubicBezTo>
                      <a:pt x="3254" y="345"/>
                      <a:pt x="3176" y="304"/>
                      <a:pt x="3101" y="297"/>
                    </a:cubicBezTo>
                    <a:lnTo>
                      <a:pt x="3101" y="297"/>
                    </a:lnTo>
                    <a:cubicBezTo>
                      <a:pt x="3021" y="288"/>
                      <a:pt x="2946" y="317"/>
                      <a:pt x="2884" y="379"/>
                    </a:cubicBezTo>
                    <a:lnTo>
                      <a:pt x="2884" y="379"/>
                    </a:lnTo>
                    <a:cubicBezTo>
                      <a:pt x="2831" y="432"/>
                      <a:pt x="2776" y="530"/>
                      <a:pt x="2737" y="643"/>
                    </a:cubicBezTo>
                    <a:lnTo>
                      <a:pt x="2737" y="643"/>
                    </a:lnTo>
                    <a:cubicBezTo>
                      <a:pt x="2729" y="667"/>
                      <a:pt x="2711" y="691"/>
                      <a:pt x="2689" y="709"/>
                    </a:cubicBezTo>
                    <a:lnTo>
                      <a:pt x="2118" y="138"/>
                    </a:lnTo>
                    <a:lnTo>
                      <a:pt x="2118" y="138"/>
                    </a:lnTo>
                    <a:cubicBezTo>
                      <a:pt x="1979" y="0"/>
                      <a:pt x="1752" y="0"/>
                      <a:pt x="1614" y="138"/>
                    </a:cubicBezTo>
                    <a:lnTo>
                      <a:pt x="139" y="1613"/>
                    </a:lnTo>
                    <a:lnTo>
                      <a:pt x="139" y="1613"/>
                    </a:lnTo>
                    <a:cubicBezTo>
                      <a:pt x="0" y="1752"/>
                      <a:pt x="0" y="1979"/>
                      <a:pt x="139" y="2116"/>
                    </a:cubicBezTo>
                    <a:lnTo>
                      <a:pt x="1614" y="3591"/>
                    </a:lnTo>
                    <a:lnTo>
                      <a:pt x="1614" y="3591"/>
                    </a:lnTo>
                    <a:cubicBezTo>
                      <a:pt x="1745" y="3722"/>
                      <a:pt x="1953" y="3729"/>
                      <a:pt x="2092" y="3614"/>
                    </a:cubicBezTo>
                    <a:lnTo>
                      <a:pt x="2092" y="3614"/>
                    </a:lnTo>
                    <a:cubicBezTo>
                      <a:pt x="2099" y="3606"/>
                      <a:pt x="2107" y="3599"/>
                      <a:pt x="2114" y="3591"/>
                    </a:cubicBezTo>
                    <a:lnTo>
                      <a:pt x="2685" y="3019"/>
                    </a:lnTo>
                  </a:path>
                </a:pathLst>
              </a:custGeom>
              <a:solidFill>
                <a:srgbClr val="FCB02B"/>
              </a:solidFill>
              <a:ln>
                <a:noFill/>
              </a:ln>
              <a:effectLst/>
            </p:spPr>
            <p:txBody>
              <a:bodyPr wrap="none" anchor="ctr"/>
              <a:lstStyle/>
              <a:p>
                <a:endParaRPr lang="en-GB" sz="2800"/>
              </a:p>
            </p:txBody>
          </p:sp>
          <p:sp>
            <p:nvSpPr>
              <p:cNvPr id="35" name="TextBox 34">
                <a:extLst>
                  <a:ext uri="{FF2B5EF4-FFF2-40B4-BE49-F238E27FC236}">
                    <a16:creationId xmlns:a16="http://schemas.microsoft.com/office/drawing/2014/main" id="{608B7C96-4B18-41B5-89C1-A1F7A78EB580}"/>
                  </a:ext>
                </a:extLst>
              </p:cNvPr>
              <p:cNvSpPr txBox="1"/>
              <p:nvPr/>
            </p:nvSpPr>
            <p:spPr>
              <a:xfrm>
                <a:off x="4064538" y="3289037"/>
                <a:ext cx="353743" cy="523220"/>
              </a:xfrm>
              <a:prstGeom prst="rect">
                <a:avLst/>
              </a:prstGeom>
              <a:noFill/>
            </p:spPr>
            <p:txBody>
              <a:bodyPr wrap="square" rtlCol="0">
                <a:spAutoFit/>
              </a:bodyPr>
              <a:lstStyle/>
              <a:p>
                <a:pPr algn="ctr"/>
                <a:r>
                  <a:rPr lang="en-GB" sz="2800" b="1" dirty="0">
                    <a:solidFill>
                      <a:schemeClr val="bg1"/>
                    </a:solidFill>
                  </a:rPr>
                  <a:t>5</a:t>
                </a:r>
              </a:p>
            </p:txBody>
          </p:sp>
        </p:grpSp>
        <p:sp>
          <p:nvSpPr>
            <p:cNvPr id="72" name="TextBox 71">
              <a:extLst>
                <a:ext uri="{FF2B5EF4-FFF2-40B4-BE49-F238E27FC236}">
                  <a16:creationId xmlns:a16="http://schemas.microsoft.com/office/drawing/2014/main" id="{BD740A81-C98C-471E-95B3-FFFE30B85815}"/>
                </a:ext>
              </a:extLst>
            </p:cNvPr>
            <p:cNvSpPr txBox="1"/>
            <p:nvPr/>
          </p:nvSpPr>
          <p:spPr>
            <a:xfrm>
              <a:off x="3699777" y="2883610"/>
              <a:ext cx="1365145" cy="523220"/>
            </a:xfrm>
            <a:prstGeom prst="rect">
              <a:avLst/>
            </a:prstGeom>
            <a:noFill/>
          </p:spPr>
          <p:txBody>
            <a:bodyPr wrap="square" rtlCol="0">
              <a:spAutoFit/>
            </a:bodyPr>
            <a:lstStyle/>
            <a:p>
              <a:pPr algn="ctr"/>
              <a:r>
                <a:rPr lang="en-US" sz="1400" b="1" dirty="0"/>
                <a:t>Speak Clearly and Confidently</a:t>
              </a:r>
            </a:p>
          </p:txBody>
        </p:sp>
      </p:grpSp>
      <p:grpSp>
        <p:nvGrpSpPr>
          <p:cNvPr id="90" name="Group 89">
            <a:extLst>
              <a:ext uri="{FF2B5EF4-FFF2-40B4-BE49-F238E27FC236}">
                <a16:creationId xmlns:a16="http://schemas.microsoft.com/office/drawing/2014/main" id="{FF78455A-2483-46C5-88C0-CD39AB9BFC95}"/>
              </a:ext>
            </a:extLst>
          </p:cNvPr>
          <p:cNvGrpSpPr/>
          <p:nvPr/>
        </p:nvGrpSpPr>
        <p:grpSpPr>
          <a:xfrm>
            <a:off x="4985172" y="2883137"/>
            <a:ext cx="1300480" cy="1859473"/>
            <a:chOff x="4985172" y="2883137"/>
            <a:chExt cx="1300480" cy="1859473"/>
          </a:xfrm>
        </p:grpSpPr>
        <p:grpSp>
          <p:nvGrpSpPr>
            <p:cNvPr id="62" name="Group 61">
              <a:extLst>
                <a:ext uri="{FF2B5EF4-FFF2-40B4-BE49-F238E27FC236}">
                  <a16:creationId xmlns:a16="http://schemas.microsoft.com/office/drawing/2014/main" id="{CAD13EFB-C95E-40CF-BE57-EC8F5DD45A6E}"/>
                </a:ext>
              </a:extLst>
            </p:cNvPr>
            <p:cNvGrpSpPr/>
            <p:nvPr/>
          </p:nvGrpSpPr>
          <p:grpSpPr>
            <a:xfrm>
              <a:off x="4985172" y="3518033"/>
              <a:ext cx="1300480" cy="1224577"/>
              <a:chOff x="4969674" y="2975592"/>
              <a:chExt cx="1300480" cy="1224577"/>
            </a:xfrm>
          </p:grpSpPr>
          <p:sp>
            <p:nvSpPr>
              <p:cNvPr id="33" name="Freeform 73">
                <a:extLst>
                  <a:ext uri="{FF2B5EF4-FFF2-40B4-BE49-F238E27FC236}">
                    <a16:creationId xmlns:a16="http://schemas.microsoft.com/office/drawing/2014/main" id="{6B0045DC-75EF-42FC-B664-C19F91FDEEBB}"/>
                  </a:ext>
                </a:extLst>
              </p:cNvPr>
              <p:cNvSpPr>
                <a:spLocks noChangeArrowheads="1"/>
              </p:cNvSpPr>
              <p:nvPr/>
            </p:nvSpPr>
            <p:spPr bwMode="auto">
              <a:xfrm>
                <a:off x="4969674" y="2975592"/>
                <a:ext cx="1300480" cy="1224577"/>
              </a:xfrm>
              <a:custGeom>
                <a:avLst/>
                <a:gdLst>
                  <a:gd name="T0" fmla="*/ 2693 w 3729"/>
                  <a:gd name="T1" fmla="*/ 2997 h 3730"/>
                  <a:gd name="T2" fmla="*/ 2693 w 3729"/>
                  <a:gd name="T3" fmla="*/ 2997 h 3730"/>
                  <a:gd name="T4" fmla="*/ 2627 w 3729"/>
                  <a:gd name="T5" fmla="*/ 2948 h 3730"/>
                  <a:gd name="T6" fmla="*/ 2627 w 3729"/>
                  <a:gd name="T7" fmla="*/ 2948 h 3730"/>
                  <a:gd name="T8" fmla="*/ 2362 w 3729"/>
                  <a:gd name="T9" fmla="*/ 2801 h 3730"/>
                  <a:gd name="T10" fmla="*/ 2362 w 3729"/>
                  <a:gd name="T11" fmla="*/ 2801 h 3730"/>
                  <a:gd name="T12" fmla="*/ 2280 w 3729"/>
                  <a:gd name="T13" fmla="*/ 2585 h 3730"/>
                  <a:gd name="T14" fmla="*/ 2280 w 3729"/>
                  <a:gd name="T15" fmla="*/ 2585 h 3730"/>
                  <a:gd name="T16" fmla="*/ 2395 w 3729"/>
                  <a:gd name="T17" fmla="*/ 2366 h 3730"/>
                  <a:gd name="T18" fmla="*/ 2395 w 3729"/>
                  <a:gd name="T19" fmla="*/ 2366 h 3730"/>
                  <a:gd name="T20" fmla="*/ 2614 w 3729"/>
                  <a:gd name="T21" fmla="*/ 2251 h 3730"/>
                  <a:gd name="T22" fmla="*/ 2614 w 3729"/>
                  <a:gd name="T23" fmla="*/ 2251 h 3730"/>
                  <a:gd name="T24" fmla="*/ 2831 w 3729"/>
                  <a:gd name="T25" fmla="*/ 2333 h 3730"/>
                  <a:gd name="T26" fmla="*/ 2831 w 3729"/>
                  <a:gd name="T27" fmla="*/ 2333 h 3730"/>
                  <a:gd name="T28" fmla="*/ 2959 w 3729"/>
                  <a:gd name="T29" fmla="*/ 2557 h 3730"/>
                  <a:gd name="T30" fmla="*/ 2959 w 3729"/>
                  <a:gd name="T31" fmla="*/ 2557 h 3730"/>
                  <a:gd name="T32" fmla="*/ 2974 w 3729"/>
                  <a:gd name="T33" fmla="*/ 2600 h 3730"/>
                  <a:gd name="T34" fmla="*/ 2974 w 3729"/>
                  <a:gd name="T35" fmla="*/ 2600 h 3730"/>
                  <a:gd name="T36" fmla="*/ 2980 w 3729"/>
                  <a:gd name="T37" fmla="*/ 2616 h 3730"/>
                  <a:gd name="T38" fmla="*/ 2980 w 3729"/>
                  <a:gd name="T39" fmla="*/ 2616 h 3730"/>
                  <a:gd name="T40" fmla="*/ 3022 w 3729"/>
                  <a:gd name="T41" fmla="*/ 2669 h 3730"/>
                  <a:gd name="T42" fmla="*/ 3597 w 3729"/>
                  <a:gd name="T43" fmla="*/ 2093 h 3730"/>
                  <a:gd name="T44" fmla="*/ 3597 w 3729"/>
                  <a:gd name="T45" fmla="*/ 2093 h 3730"/>
                  <a:gd name="T46" fmla="*/ 3641 w 3729"/>
                  <a:gd name="T47" fmla="*/ 2056 h 3730"/>
                  <a:gd name="T48" fmla="*/ 3641 w 3729"/>
                  <a:gd name="T49" fmla="*/ 2056 h 3730"/>
                  <a:gd name="T50" fmla="*/ 3592 w 3729"/>
                  <a:gd name="T51" fmla="*/ 1614 h 3730"/>
                  <a:gd name="T52" fmla="*/ 2117 w 3729"/>
                  <a:gd name="T53" fmla="*/ 139 h 3730"/>
                  <a:gd name="T54" fmla="*/ 2117 w 3729"/>
                  <a:gd name="T55" fmla="*/ 139 h 3730"/>
                  <a:gd name="T56" fmla="*/ 1613 w 3729"/>
                  <a:gd name="T57" fmla="*/ 139 h 3730"/>
                  <a:gd name="T58" fmla="*/ 139 w 3729"/>
                  <a:gd name="T59" fmla="*/ 1614 h 3730"/>
                  <a:gd name="T60" fmla="*/ 139 w 3729"/>
                  <a:gd name="T61" fmla="*/ 1614 h 3730"/>
                  <a:gd name="T62" fmla="*/ 139 w 3729"/>
                  <a:gd name="T63" fmla="*/ 2116 h 3730"/>
                  <a:gd name="T64" fmla="*/ 715 w 3729"/>
                  <a:gd name="T65" fmla="*/ 2693 h 3730"/>
                  <a:gd name="T66" fmla="*/ 715 w 3729"/>
                  <a:gd name="T67" fmla="*/ 2693 h 3730"/>
                  <a:gd name="T68" fmla="*/ 713 w 3729"/>
                  <a:gd name="T69" fmla="*/ 2695 h 3730"/>
                  <a:gd name="T70" fmla="*/ 713 w 3729"/>
                  <a:gd name="T71" fmla="*/ 2695 h 3730"/>
                  <a:gd name="T72" fmla="*/ 662 w 3729"/>
                  <a:gd name="T73" fmla="*/ 2734 h 3730"/>
                  <a:gd name="T74" fmla="*/ 662 w 3729"/>
                  <a:gd name="T75" fmla="*/ 2734 h 3730"/>
                  <a:gd name="T76" fmla="*/ 646 w 3729"/>
                  <a:gd name="T77" fmla="*/ 2740 h 3730"/>
                  <a:gd name="T78" fmla="*/ 646 w 3729"/>
                  <a:gd name="T79" fmla="*/ 2740 h 3730"/>
                  <a:gd name="T80" fmla="*/ 604 w 3729"/>
                  <a:gd name="T81" fmla="*/ 2755 h 3730"/>
                  <a:gd name="T82" fmla="*/ 604 w 3729"/>
                  <a:gd name="T83" fmla="*/ 2755 h 3730"/>
                  <a:gd name="T84" fmla="*/ 379 w 3729"/>
                  <a:gd name="T85" fmla="*/ 2883 h 3730"/>
                  <a:gd name="T86" fmla="*/ 379 w 3729"/>
                  <a:gd name="T87" fmla="*/ 2883 h 3730"/>
                  <a:gd name="T88" fmla="*/ 297 w 3729"/>
                  <a:gd name="T89" fmla="*/ 3100 h 3730"/>
                  <a:gd name="T90" fmla="*/ 297 w 3729"/>
                  <a:gd name="T91" fmla="*/ 3100 h 3730"/>
                  <a:gd name="T92" fmla="*/ 411 w 3729"/>
                  <a:gd name="T93" fmla="*/ 3320 h 3730"/>
                  <a:gd name="T94" fmla="*/ 411 w 3729"/>
                  <a:gd name="T95" fmla="*/ 3320 h 3730"/>
                  <a:gd name="T96" fmla="*/ 631 w 3729"/>
                  <a:gd name="T97" fmla="*/ 3434 h 3730"/>
                  <a:gd name="T98" fmla="*/ 631 w 3729"/>
                  <a:gd name="T99" fmla="*/ 3434 h 3730"/>
                  <a:gd name="T100" fmla="*/ 848 w 3729"/>
                  <a:gd name="T101" fmla="*/ 3351 h 3730"/>
                  <a:gd name="T102" fmla="*/ 848 w 3729"/>
                  <a:gd name="T103" fmla="*/ 3351 h 3730"/>
                  <a:gd name="T104" fmla="*/ 994 w 3729"/>
                  <a:gd name="T105" fmla="*/ 3088 h 3730"/>
                  <a:gd name="T106" fmla="*/ 994 w 3729"/>
                  <a:gd name="T107" fmla="*/ 3088 h 3730"/>
                  <a:gd name="T108" fmla="*/ 1040 w 3729"/>
                  <a:gd name="T109" fmla="*/ 3023 h 3730"/>
                  <a:gd name="T110" fmla="*/ 1040 w 3729"/>
                  <a:gd name="T111" fmla="*/ 3023 h 3730"/>
                  <a:gd name="T112" fmla="*/ 1042 w 3729"/>
                  <a:gd name="T113" fmla="*/ 3020 h 3730"/>
                  <a:gd name="T114" fmla="*/ 1613 w 3729"/>
                  <a:gd name="T115" fmla="*/ 3592 h 3730"/>
                  <a:gd name="T116" fmla="*/ 1613 w 3729"/>
                  <a:gd name="T117" fmla="*/ 3592 h 3730"/>
                  <a:gd name="T118" fmla="*/ 2074 w 3729"/>
                  <a:gd name="T119" fmla="*/ 3628 h 3730"/>
                  <a:gd name="T120" fmla="*/ 2074 w 3729"/>
                  <a:gd name="T121" fmla="*/ 3628 h 3730"/>
                  <a:gd name="T122" fmla="*/ 2122 w 3729"/>
                  <a:gd name="T123" fmla="*/ 3568 h 3730"/>
                  <a:gd name="T124" fmla="*/ 2693 w 3729"/>
                  <a:gd name="T125" fmla="*/ 2997 h 3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29" h="3730">
                    <a:moveTo>
                      <a:pt x="2693" y="2997"/>
                    </a:moveTo>
                    <a:lnTo>
                      <a:pt x="2693" y="2997"/>
                    </a:lnTo>
                    <a:cubicBezTo>
                      <a:pt x="2675" y="2975"/>
                      <a:pt x="2650" y="2956"/>
                      <a:pt x="2627" y="2948"/>
                    </a:cubicBezTo>
                    <a:lnTo>
                      <a:pt x="2627" y="2948"/>
                    </a:lnTo>
                    <a:cubicBezTo>
                      <a:pt x="2514" y="2910"/>
                      <a:pt x="2416" y="2855"/>
                      <a:pt x="2362" y="2801"/>
                    </a:cubicBezTo>
                    <a:lnTo>
                      <a:pt x="2362" y="2801"/>
                    </a:lnTo>
                    <a:cubicBezTo>
                      <a:pt x="2300" y="2740"/>
                      <a:pt x="2272" y="2665"/>
                      <a:pt x="2280" y="2585"/>
                    </a:cubicBezTo>
                    <a:lnTo>
                      <a:pt x="2280" y="2585"/>
                    </a:lnTo>
                    <a:cubicBezTo>
                      <a:pt x="2288" y="2510"/>
                      <a:pt x="2329" y="2431"/>
                      <a:pt x="2395" y="2366"/>
                    </a:cubicBezTo>
                    <a:lnTo>
                      <a:pt x="2395" y="2366"/>
                    </a:lnTo>
                    <a:cubicBezTo>
                      <a:pt x="2461" y="2299"/>
                      <a:pt x="2539" y="2258"/>
                      <a:pt x="2614" y="2251"/>
                    </a:cubicBezTo>
                    <a:lnTo>
                      <a:pt x="2614" y="2251"/>
                    </a:lnTo>
                    <a:cubicBezTo>
                      <a:pt x="2694" y="2242"/>
                      <a:pt x="2769" y="2271"/>
                      <a:pt x="2831" y="2333"/>
                    </a:cubicBezTo>
                    <a:lnTo>
                      <a:pt x="2831" y="2333"/>
                    </a:lnTo>
                    <a:cubicBezTo>
                      <a:pt x="2876" y="2378"/>
                      <a:pt x="2923" y="2460"/>
                      <a:pt x="2959" y="2557"/>
                    </a:cubicBezTo>
                    <a:lnTo>
                      <a:pt x="2959" y="2557"/>
                    </a:lnTo>
                    <a:cubicBezTo>
                      <a:pt x="2964" y="2572"/>
                      <a:pt x="2969" y="2586"/>
                      <a:pt x="2974" y="2600"/>
                    </a:cubicBezTo>
                    <a:lnTo>
                      <a:pt x="2974" y="2600"/>
                    </a:lnTo>
                    <a:cubicBezTo>
                      <a:pt x="2976" y="2606"/>
                      <a:pt x="2978" y="2611"/>
                      <a:pt x="2980" y="2616"/>
                    </a:cubicBezTo>
                    <a:lnTo>
                      <a:pt x="2980" y="2616"/>
                    </a:lnTo>
                    <a:cubicBezTo>
                      <a:pt x="2990" y="2636"/>
                      <a:pt x="3004" y="2655"/>
                      <a:pt x="3022" y="2669"/>
                    </a:cubicBezTo>
                    <a:lnTo>
                      <a:pt x="3597" y="2093"/>
                    </a:lnTo>
                    <a:lnTo>
                      <a:pt x="3597" y="2093"/>
                    </a:lnTo>
                    <a:cubicBezTo>
                      <a:pt x="3611" y="2079"/>
                      <a:pt x="3625" y="2067"/>
                      <a:pt x="3641" y="2056"/>
                    </a:cubicBezTo>
                    <a:lnTo>
                      <a:pt x="3641" y="2056"/>
                    </a:lnTo>
                    <a:cubicBezTo>
                      <a:pt x="3728" y="1920"/>
                      <a:pt x="3712" y="1733"/>
                      <a:pt x="3592" y="1614"/>
                    </a:cubicBezTo>
                    <a:lnTo>
                      <a:pt x="2117" y="139"/>
                    </a:lnTo>
                    <a:lnTo>
                      <a:pt x="2117" y="139"/>
                    </a:lnTo>
                    <a:cubicBezTo>
                      <a:pt x="1978" y="0"/>
                      <a:pt x="1752" y="0"/>
                      <a:pt x="1613" y="139"/>
                    </a:cubicBezTo>
                    <a:lnTo>
                      <a:pt x="139" y="1614"/>
                    </a:lnTo>
                    <a:lnTo>
                      <a:pt x="139" y="1614"/>
                    </a:lnTo>
                    <a:cubicBezTo>
                      <a:pt x="0" y="1753"/>
                      <a:pt x="0" y="1979"/>
                      <a:pt x="139" y="2116"/>
                    </a:cubicBezTo>
                    <a:lnTo>
                      <a:pt x="715" y="2693"/>
                    </a:lnTo>
                    <a:lnTo>
                      <a:pt x="715" y="2693"/>
                    </a:lnTo>
                    <a:cubicBezTo>
                      <a:pt x="714" y="2693"/>
                      <a:pt x="714" y="2695"/>
                      <a:pt x="713" y="2695"/>
                    </a:cubicBezTo>
                    <a:lnTo>
                      <a:pt x="713" y="2695"/>
                    </a:lnTo>
                    <a:cubicBezTo>
                      <a:pt x="699" y="2712"/>
                      <a:pt x="681" y="2724"/>
                      <a:pt x="662" y="2734"/>
                    </a:cubicBezTo>
                    <a:lnTo>
                      <a:pt x="662" y="2734"/>
                    </a:lnTo>
                    <a:cubicBezTo>
                      <a:pt x="657" y="2736"/>
                      <a:pt x="652" y="2739"/>
                      <a:pt x="646" y="2740"/>
                    </a:cubicBezTo>
                    <a:lnTo>
                      <a:pt x="646" y="2740"/>
                    </a:lnTo>
                    <a:cubicBezTo>
                      <a:pt x="631" y="2745"/>
                      <a:pt x="618" y="2749"/>
                      <a:pt x="604" y="2755"/>
                    </a:cubicBezTo>
                    <a:lnTo>
                      <a:pt x="604" y="2755"/>
                    </a:lnTo>
                    <a:cubicBezTo>
                      <a:pt x="507" y="2791"/>
                      <a:pt x="424" y="2838"/>
                      <a:pt x="379" y="2883"/>
                    </a:cubicBezTo>
                    <a:lnTo>
                      <a:pt x="379" y="2883"/>
                    </a:lnTo>
                    <a:cubicBezTo>
                      <a:pt x="317" y="2945"/>
                      <a:pt x="288" y="3020"/>
                      <a:pt x="297" y="3100"/>
                    </a:cubicBezTo>
                    <a:lnTo>
                      <a:pt x="297" y="3100"/>
                    </a:lnTo>
                    <a:cubicBezTo>
                      <a:pt x="304" y="3175"/>
                      <a:pt x="345" y="3253"/>
                      <a:pt x="411" y="3320"/>
                    </a:cubicBezTo>
                    <a:lnTo>
                      <a:pt x="411" y="3320"/>
                    </a:lnTo>
                    <a:cubicBezTo>
                      <a:pt x="478" y="3385"/>
                      <a:pt x="556" y="3426"/>
                      <a:pt x="631" y="3434"/>
                    </a:cubicBezTo>
                    <a:lnTo>
                      <a:pt x="631" y="3434"/>
                    </a:lnTo>
                    <a:cubicBezTo>
                      <a:pt x="710" y="3442"/>
                      <a:pt x="786" y="3414"/>
                      <a:pt x="848" y="3351"/>
                    </a:cubicBezTo>
                    <a:lnTo>
                      <a:pt x="848" y="3351"/>
                    </a:lnTo>
                    <a:cubicBezTo>
                      <a:pt x="900" y="3299"/>
                      <a:pt x="956" y="3200"/>
                      <a:pt x="994" y="3088"/>
                    </a:cubicBezTo>
                    <a:lnTo>
                      <a:pt x="994" y="3088"/>
                    </a:lnTo>
                    <a:cubicBezTo>
                      <a:pt x="1001" y="3064"/>
                      <a:pt x="1018" y="3041"/>
                      <a:pt x="1040" y="3023"/>
                    </a:cubicBezTo>
                    <a:lnTo>
                      <a:pt x="1040" y="3023"/>
                    </a:lnTo>
                    <a:cubicBezTo>
                      <a:pt x="1040" y="3022"/>
                      <a:pt x="1041" y="3021"/>
                      <a:pt x="1042" y="3020"/>
                    </a:cubicBezTo>
                    <a:lnTo>
                      <a:pt x="1613" y="3592"/>
                    </a:lnTo>
                    <a:lnTo>
                      <a:pt x="1613" y="3592"/>
                    </a:lnTo>
                    <a:cubicBezTo>
                      <a:pt x="1738" y="3717"/>
                      <a:pt x="1935" y="3729"/>
                      <a:pt x="2074" y="3628"/>
                    </a:cubicBezTo>
                    <a:lnTo>
                      <a:pt x="2074" y="3628"/>
                    </a:lnTo>
                    <a:cubicBezTo>
                      <a:pt x="2087" y="3607"/>
                      <a:pt x="2104" y="3587"/>
                      <a:pt x="2122" y="3568"/>
                    </a:cubicBezTo>
                    <a:lnTo>
                      <a:pt x="2693" y="2997"/>
                    </a:lnTo>
                  </a:path>
                </a:pathLst>
              </a:custGeom>
              <a:solidFill>
                <a:srgbClr val="5DBD6F"/>
              </a:solidFill>
              <a:ln>
                <a:noFill/>
              </a:ln>
              <a:effectLst/>
            </p:spPr>
            <p:txBody>
              <a:bodyPr wrap="none" anchor="ctr"/>
              <a:lstStyle/>
              <a:p>
                <a:endParaRPr lang="en-GB" sz="2800"/>
              </a:p>
            </p:txBody>
          </p:sp>
          <p:sp>
            <p:nvSpPr>
              <p:cNvPr id="37" name="TextBox 36">
                <a:extLst>
                  <a:ext uri="{FF2B5EF4-FFF2-40B4-BE49-F238E27FC236}">
                    <a16:creationId xmlns:a16="http://schemas.microsoft.com/office/drawing/2014/main" id="{4AD82E61-E637-458B-98AA-EBC4198C222C}"/>
                  </a:ext>
                </a:extLst>
              </p:cNvPr>
              <p:cNvSpPr txBox="1"/>
              <p:nvPr/>
            </p:nvSpPr>
            <p:spPr>
              <a:xfrm>
                <a:off x="5443043" y="3289037"/>
                <a:ext cx="353743" cy="523220"/>
              </a:xfrm>
              <a:prstGeom prst="rect">
                <a:avLst/>
              </a:prstGeom>
              <a:noFill/>
            </p:spPr>
            <p:txBody>
              <a:bodyPr wrap="square" rtlCol="0">
                <a:spAutoFit/>
              </a:bodyPr>
              <a:lstStyle/>
              <a:p>
                <a:pPr algn="ctr"/>
                <a:r>
                  <a:rPr lang="en-GB" sz="2800" b="1" dirty="0">
                    <a:solidFill>
                      <a:schemeClr val="bg1"/>
                    </a:solidFill>
                  </a:rPr>
                  <a:t>7</a:t>
                </a:r>
              </a:p>
            </p:txBody>
          </p:sp>
        </p:grpSp>
        <p:sp>
          <p:nvSpPr>
            <p:cNvPr id="73" name="TextBox 72">
              <a:extLst>
                <a:ext uri="{FF2B5EF4-FFF2-40B4-BE49-F238E27FC236}">
                  <a16:creationId xmlns:a16="http://schemas.microsoft.com/office/drawing/2014/main" id="{7A101F34-8385-46D4-B0DD-B331A09A4601}"/>
                </a:ext>
              </a:extLst>
            </p:cNvPr>
            <p:cNvSpPr txBox="1"/>
            <p:nvPr/>
          </p:nvSpPr>
          <p:spPr>
            <a:xfrm>
              <a:off x="5398303" y="2883137"/>
              <a:ext cx="878350" cy="523220"/>
            </a:xfrm>
            <a:prstGeom prst="rect">
              <a:avLst/>
            </a:prstGeom>
            <a:noFill/>
          </p:spPr>
          <p:txBody>
            <a:bodyPr wrap="square" rtlCol="0">
              <a:spAutoFit/>
            </a:bodyPr>
            <a:lstStyle/>
            <a:p>
              <a:pPr algn="ctr"/>
              <a:r>
                <a:rPr lang="en-US" sz="1400" b="1" dirty="0"/>
                <a:t>Ask for Feedback</a:t>
              </a:r>
            </a:p>
          </p:txBody>
        </p:sp>
      </p:grpSp>
      <p:grpSp>
        <p:nvGrpSpPr>
          <p:cNvPr id="92" name="Group 91">
            <a:extLst>
              <a:ext uri="{FF2B5EF4-FFF2-40B4-BE49-F238E27FC236}">
                <a16:creationId xmlns:a16="http://schemas.microsoft.com/office/drawing/2014/main" id="{C425EDC3-589C-4BAA-B8D0-7FEFDB5EA1A7}"/>
              </a:ext>
            </a:extLst>
          </p:cNvPr>
          <p:cNvGrpSpPr/>
          <p:nvPr/>
        </p:nvGrpSpPr>
        <p:grpSpPr>
          <a:xfrm>
            <a:off x="6447161" y="2882664"/>
            <a:ext cx="1300480" cy="1934367"/>
            <a:chOff x="6447161" y="2882664"/>
            <a:chExt cx="1300480" cy="1934367"/>
          </a:xfrm>
        </p:grpSpPr>
        <p:grpSp>
          <p:nvGrpSpPr>
            <p:cNvPr id="64" name="Group 63">
              <a:extLst>
                <a:ext uri="{FF2B5EF4-FFF2-40B4-BE49-F238E27FC236}">
                  <a16:creationId xmlns:a16="http://schemas.microsoft.com/office/drawing/2014/main" id="{B1F2D110-66B3-4EEA-8751-DEAB5F7BE84E}"/>
                </a:ext>
              </a:extLst>
            </p:cNvPr>
            <p:cNvGrpSpPr/>
            <p:nvPr/>
          </p:nvGrpSpPr>
          <p:grpSpPr>
            <a:xfrm>
              <a:off x="6447161" y="3592454"/>
              <a:ext cx="1300480" cy="1224577"/>
              <a:chOff x="6431663" y="3050013"/>
              <a:chExt cx="1300480" cy="1224577"/>
            </a:xfrm>
          </p:grpSpPr>
          <p:sp>
            <p:nvSpPr>
              <p:cNvPr id="40" name="Freeform 71">
                <a:extLst>
                  <a:ext uri="{FF2B5EF4-FFF2-40B4-BE49-F238E27FC236}">
                    <a16:creationId xmlns:a16="http://schemas.microsoft.com/office/drawing/2014/main" id="{447398AE-09E0-494A-BE7D-F2BF83E27FA9}"/>
                  </a:ext>
                </a:extLst>
              </p:cNvPr>
              <p:cNvSpPr>
                <a:spLocks noChangeArrowheads="1"/>
              </p:cNvSpPr>
              <p:nvPr/>
            </p:nvSpPr>
            <p:spPr bwMode="auto">
              <a:xfrm>
                <a:off x="6431663" y="3050013"/>
                <a:ext cx="1300480" cy="1224577"/>
              </a:xfrm>
              <a:custGeom>
                <a:avLst/>
                <a:gdLst>
                  <a:gd name="T0" fmla="*/ 2685 w 3732"/>
                  <a:gd name="T1" fmla="*/ 3019 h 3730"/>
                  <a:gd name="T2" fmla="*/ 2685 w 3732"/>
                  <a:gd name="T3" fmla="*/ 3019 h 3730"/>
                  <a:gd name="T4" fmla="*/ 2618 w 3732"/>
                  <a:gd name="T5" fmla="*/ 2971 h 3730"/>
                  <a:gd name="T6" fmla="*/ 2618 w 3732"/>
                  <a:gd name="T7" fmla="*/ 2971 h 3730"/>
                  <a:gd name="T8" fmla="*/ 2354 w 3732"/>
                  <a:gd name="T9" fmla="*/ 2824 h 3730"/>
                  <a:gd name="T10" fmla="*/ 2354 w 3732"/>
                  <a:gd name="T11" fmla="*/ 2824 h 3730"/>
                  <a:gd name="T12" fmla="*/ 2272 w 3732"/>
                  <a:gd name="T13" fmla="*/ 2608 h 3730"/>
                  <a:gd name="T14" fmla="*/ 2272 w 3732"/>
                  <a:gd name="T15" fmla="*/ 2608 h 3730"/>
                  <a:gd name="T16" fmla="*/ 2386 w 3732"/>
                  <a:gd name="T17" fmla="*/ 2388 h 3730"/>
                  <a:gd name="T18" fmla="*/ 2386 w 3732"/>
                  <a:gd name="T19" fmla="*/ 2388 h 3730"/>
                  <a:gd name="T20" fmla="*/ 2606 w 3732"/>
                  <a:gd name="T21" fmla="*/ 2274 h 3730"/>
                  <a:gd name="T22" fmla="*/ 2606 w 3732"/>
                  <a:gd name="T23" fmla="*/ 2274 h 3730"/>
                  <a:gd name="T24" fmla="*/ 2823 w 3732"/>
                  <a:gd name="T25" fmla="*/ 2356 h 3730"/>
                  <a:gd name="T26" fmla="*/ 2823 w 3732"/>
                  <a:gd name="T27" fmla="*/ 2356 h 3730"/>
                  <a:gd name="T28" fmla="*/ 2951 w 3732"/>
                  <a:gd name="T29" fmla="*/ 2580 h 3730"/>
                  <a:gd name="T30" fmla="*/ 2951 w 3732"/>
                  <a:gd name="T31" fmla="*/ 2580 h 3730"/>
                  <a:gd name="T32" fmla="*/ 2965 w 3732"/>
                  <a:gd name="T33" fmla="*/ 2623 h 3730"/>
                  <a:gd name="T34" fmla="*/ 2965 w 3732"/>
                  <a:gd name="T35" fmla="*/ 2623 h 3730"/>
                  <a:gd name="T36" fmla="*/ 2972 w 3732"/>
                  <a:gd name="T37" fmla="*/ 2639 h 3730"/>
                  <a:gd name="T38" fmla="*/ 2972 w 3732"/>
                  <a:gd name="T39" fmla="*/ 2639 h 3730"/>
                  <a:gd name="T40" fmla="*/ 3013 w 3732"/>
                  <a:gd name="T41" fmla="*/ 2692 h 3730"/>
                  <a:gd name="T42" fmla="*/ 3589 w 3732"/>
                  <a:gd name="T43" fmla="*/ 2115 h 3730"/>
                  <a:gd name="T44" fmla="*/ 3589 w 3732"/>
                  <a:gd name="T45" fmla="*/ 2115 h 3730"/>
                  <a:gd name="T46" fmla="*/ 3613 w 3732"/>
                  <a:gd name="T47" fmla="*/ 2093 h 3730"/>
                  <a:gd name="T48" fmla="*/ 3613 w 3732"/>
                  <a:gd name="T49" fmla="*/ 2093 h 3730"/>
                  <a:gd name="T50" fmla="*/ 3593 w 3732"/>
                  <a:gd name="T51" fmla="*/ 1613 h 3730"/>
                  <a:gd name="T52" fmla="*/ 3016 w 3732"/>
                  <a:gd name="T53" fmla="*/ 1038 h 3730"/>
                  <a:gd name="T54" fmla="*/ 3016 w 3732"/>
                  <a:gd name="T55" fmla="*/ 1038 h 3730"/>
                  <a:gd name="T56" fmla="*/ 3070 w 3732"/>
                  <a:gd name="T57" fmla="*/ 996 h 3730"/>
                  <a:gd name="T58" fmla="*/ 3070 w 3732"/>
                  <a:gd name="T59" fmla="*/ 996 h 3730"/>
                  <a:gd name="T60" fmla="*/ 3086 w 3732"/>
                  <a:gd name="T61" fmla="*/ 990 h 3730"/>
                  <a:gd name="T62" fmla="*/ 3086 w 3732"/>
                  <a:gd name="T63" fmla="*/ 990 h 3730"/>
                  <a:gd name="T64" fmla="*/ 3128 w 3732"/>
                  <a:gd name="T65" fmla="*/ 975 h 3730"/>
                  <a:gd name="T66" fmla="*/ 3128 w 3732"/>
                  <a:gd name="T67" fmla="*/ 975 h 3730"/>
                  <a:gd name="T68" fmla="*/ 3352 w 3732"/>
                  <a:gd name="T69" fmla="*/ 847 h 3730"/>
                  <a:gd name="T70" fmla="*/ 3352 w 3732"/>
                  <a:gd name="T71" fmla="*/ 847 h 3730"/>
                  <a:gd name="T72" fmla="*/ 3435 w 3732"/>
                  <a:gd name="T73" fmla="*/ 631 h 3730"/>
                  <a:gd name="T74" fmla="*/ 3435 w 3732"/>
                  <a:gd name="T75" fmla="*/ 631 h 3730"/>
                  <a:gd name="T76" fmla="*/ 3320 w 3732"/>
                  <a:gd name="T77" fmla="*/ 411 h 3730"/>
                  <a:gd name="T78" fmla="*/ 3320 w 3732"/>
                  <a:gd name="T79" fmla="*/ 411 h 3730"/>
                  <a:gd name="T80" fmla="*/ 3101 w 3732"/>
                  <a:gd name="T81" fmla="*/ 297 h 3730"/>
                  <a:gd name="T82" fmla="*/ 3101 w 3732"/>
                  <a:gd name="T83" fmla="*/ 297 h 3730"/>
                  <a:gd name="T84" fmla="*/ 2884 w 3732"/>
                  <a:gd name="T85" fmla="*/ 379 h 3730"/>
                  <a:gd name="T86" fmla="*/ 2884 w 3732"/>
                  <a:gd name="T87" fmla="*/ 379 h 3730"/>
                  <a:gd name="T88" fmla="*/ 2737 w 3732"/>
                  <a:gd name="T89" fmla="*/ 643 h 3730"/>
                  <a:gd name="T90" fmla="*/ 2737 w 3732"/>
                  <a:gd name="T91" fmla="*/ 643 h 3730"/>
                  <a:gd name="T92" fmla="*/ 2689 w 3732"/>
                  <a:gd name="T93" fmla="*/ 709 h 3730"/>
                  <a:gd name="T94" fmla="*/ 2118 w 3732"/>
                  <a:gd name="T95" fmla="*/ 138 h 3730"/>
                  <a:gd name="T96" fmla="*/ 2118 w 3732"/>
                  <a:gd name="T97" fmla="*/ 138 h 3730"/>
                  <a:gd name="T98" fmla="*/ 1614 w 3732"/>
                  <a:gd name="T99" fmla="*/ 138 h 3730"/>
                  <a:gd name="T100" fmla="*/ 139 w 3732"/>
                  <a:gd name="T101" fmla="*/ 1613 h 3730"/>
                  <a:gd name="T102" fmla="*/ 139 w 3732"/>
                  <a:gd name="T103" fmla="*/ 1613 h 3730"/>
                  <a:gd name="T104" fmla="*/ 139 w 3732"/>
                  <a:gd name="T105" fmla="*/ 2116 h 3730"/>
                  <a:gd name="T106" fmla="*/ 1614 w 3732"/>
                  <a:gd name="T107" fmla="*/ 3591 h 3730"/>
                  <a:gd name="T108" fmla="*/ 1614 w 3732"/>
                  <a:gd name="T109" fmla="*/ 3591 h 3730"/>
                  <a:gd name="T110" fmla="*/ 2092 w 3732"/>
                  <a:gd name="T111" fmla="*/ 3614 h 3730"/>
                  <a:gd name="T112" fmla="*/ 2092 w 3732"/>
                  <a:gd name="T113" fmla="*/ 3614 h 3730"/>
                  <a:gd name="T114" fmla="*/ 2114 w 3732"/>
                  <a:gd name="T115" fmla="*/ 3591 h 3730"/>
                  <a:gd name="T116" fmla="*/ 2685 w 3732"/>
                  <a:gd name="T117" fmla="*/ 3019 h 3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32" h="3730">
                    <a:moveTo>
                      <a:pt x="2685" y="3019"/>
                    </a:moveTo>
                    <a:lnTo>
                      <a:pt x="2685" y="3019"/>
                    </a:lnTo>
                    <a:cubicBezTo>
                      <a:pt x="2666" y="2998"/>
                      <a:pt x="2642" y="2980"/>
                      <a:pt x="2618" y="2971"/>
                    </a:cubicBezTo>
                    <a:lnTo>
                      <a:pt x="2618" y="2971"/>
                    </a:lnTo>
                    <a:cubicBezTo>
                      <a:pt x="2506" y="2933"/>
                      <a:pt x="2407" y="2878"/>
                      <a:pt x="2354" y="2824"/>
                    </a:cubicBezTo>
                    <a:lnTo>
                      <a:pt x="2354" y="2824"/>
                    </a:lnTo>
                    <a:cubicBezTo>
                      <a:pt x="2292" y="2763"/>
                      <a:pt x="2263" y="2687"/>
                      <a:pt x="2272" y="2608"/>
                    </a:cubicBezTo>
                    <a:lnTo>
                      <a:pt x="2272" y="2608"/>
                    </a:lnTo>
                    <a:cubicBezTo>
                      <a:pt x="2279" y="2533"/>
                      <a:pt x="2320" y="2454"/>
                      <a:pt x="2386" y="2388"/>
                    </a:cubicBezTo>
                    <a:lnTo>
                      <a:pt x="2386" y="2388"/>
                    </a:lnTo>
                    <a:cubicBezTo>
                      <a:pt x="2453" y="2322"/>
                      <a:pt x="2530" y="2281"/>
                      <a:pt x="2606" y="2274"/>
                    </a:cubicBezTo>
                    <a:lnTo>
                      <a:pt x="2606" y="2274"/>
                    </a:lnTo>
                    <a:cubicBezTo>
                      <a:pt x="2685" y="2265"/>
                      <a:pt x="2760" y="2294"/>
                      <a:pt x="2823" y="2356"/>
                    </a:cubicBezTo>
                    <a:lnTo>
                      <a:pt x="2823" y="2356"/>
                    </a:lnTo>
                    <a:cubicBezTo>
                      <a:pt x="2868" y="2401"/>
                      <a:pt x="2914" y="2484"/>
                      <a:pt x="2951" y="2580"/>
                    </a:cubicBezTo>
                    <a:lnTo>
                      <a:pt x="2951" y="2580"/>
                    </a:lnTo>
                    <a:cubicBezTo>
                      <a:pt x="2956" y="2594"/>
                      <a:pt x="2960" y="2608"/>
                      <a:pt x="2965" y="2623"/>
                    </a:cubicBezTo>
                    <a:lnTo>
                      <a:pt x="2965" y="2623"/>
                    </a:lnTo>
                    <a:cubicBezTo>
                      <a:pt x="2967" y="2629"/>
                      <a:pt x="2969" y="2633"/>
                      <a:pt x="2972" y="2639"/>
                    </a:cubicBezTo>
                    <a:lnTo>
                      <a:pt x="2972" y="2639"/>
                    </a:lnTo>
                    <a:cubicBezTo>
                      <a:pt x="2981" y="2659"/>
                      <a:pt x="2995" y="2678"/>
                      <a:pt x="3013" y="2692"/>
                    </a:cubicBezTo>
                    <a:lnTo>
                      <a:pt x="3589" y="2115"/>
                    </a:lnTo>
                    <a:lnTo>
                      <a:pt x="3589" y="2115"/>
                    </a:lnTo>
                    <a:cubicBezTo>
                      <a:pt x="3597" y="2108"/>
                      <a:pt x="3605" y="2100"/>
                      <a:pt x="3613" y="2093"/>
                    </a:cubicBezTo>
                    <a:lnTo>
                      <a:pt x="3613" y="2093"/>
                    </a:lnTo>
                    <a:cubicBezTo>
                      <a:pt x="3731" y="1954"/>
                      <a:pt x="3724" y="1745"/>
                      <a:pt x="3593" y="1613"/>
                    </a:cubicBezTo>
                    <a:lnTo>
                      <a:pt x="3016" y="1038"/>
                    </a:lnTo>
                    <a:lnTo>
                      <a:pt x="3016" y="1038"/>
                    </a:lnTo>
                    <a:cubicBezTo>
                      <a:pt x="3030" y="1020"/>
                      <a:pt x="3050" y="1006"/>
                      <a:pt x="3070" y="996"/>
                    </a:cubicBezTo>
                    <a:lnTo>
                      <a:pt x="3070" y="996"/>
                    </a:lnTo>
                    <a:cubicBezTo>
                      <a:pt x="3075" y="994"/>
                      <a:pt x="3080" y="992"/>
                      <a:pt x="3086" y="990"/>
                    </a:cubicBezTo>
                    <a:lnTo>
                      <a:pt x="3086" y="990"/>
                    </a:lnTo>
                    <a:cubicBezTo>
                      <a:pt x="3100" y="985"/>
                      <a:pt x="3114" y="980"/>
                      <a:pt x="3128" y="975"/>
                    </a:cubicBezTo>
                    <a:lnTo>
                      <a:pt x="3128" y="975"/>
                    </a:lnTo>
                    <a:cubicBezTo>
                      <a:pt x="3225" y="939"/>
                      <a:pt x="3307" y="892"/>
                      <a:pt x="3352" y="847"/>
                    </a:cubicBezTo>
                    <a:lnTo>
                      <a:pt x="3352" y="847"/>
                    </a:lnTo>
                    <a:cubicBezTo>
                      <a:pt x="3415" y="785"/>
                      <a:pt x="3443" y="710"/>
                      <a:pt x="3435" y="631"/>
                    </a:cubicBezTo>
                    <a:lnTo>
                      <a:pt x="3435" y="631"/>
                    </a:lnTo>
                    <a:cubicBezTo>
                      <a:pt x="3427" y="555"/>
                      <a:pt x="3387" y="477"/>
                      <a:pt x="3320" y="411"/>
                    </a:cubicBezTo>
                    <a:lnTo>
                      <a:pt x="3320" y="411"/>
                    </a:lnTo>
                    <a:cubicBezTo>
                      <a:pt x="3254" y="345"/>
                      <a:pt x="3176" y="304"/>
                      <a:pt x="3101" y="297"/>
                    </a:cubicBezTo>
                    <a:lnTo>
                      <a:pt x="3101" y="297"/>
                    </a:lnTo>
                    <a:cubicBezTo>
                      <a:pt x="3021" y="288"/>
                      <a:pt x="2946" y="317"/>
                      <a:pt x="2884" y="379"/>
                    </a:cubicBezTo>
                    <a:lnTo>
                      <a:pt x="2884" y="379"/>
                    </a:lnTo>
                    <a:cubicBezTo>
                      <a:pt x="2831" y="432"/>
                      <a:pt x="2776" y="530"/>
                      <a:pt x="2737" y="643"/>
                    </a:cubicBezTo>
                    <a:lnTo>
                      <a:pt x="2737" y="643"/>
                    </a:lnTo>
                    <a:cubicBezTo>
                      <a:pt x="2729" y="667"/>
                      <a:pt x="2711" y="691"/>
                      <a:pt x="2689" y="709"/>
                    </a:cubicBezTo>
                    <a:lnTo>
                      <a:pt x="2118" y="138"/>
                    </a:lnTo>
                    <a:lnTo>
                      <a:pt x="2118" y="138"/>
                    </a:lnTo>
                    <a:cubicBezTo>
                      <a:pt x="1979" y="0"/>
                      <a:pt x="1752" y="0"/>
                      <a:pt x="1614" y="138"/>
                    </a:cubicBezTo>
                    <a:lnTo>
                      <a:pt x="139" y="1613"/>
                    </a:lnTo>
                    <a:lnTo>
                      <a:pt x="139" y="1613"/>
                    </a:lnTo>
                    <a:cubicBezTo>
                      <a:pt x="0" y="1752"/>
                      <a:pt x="0" y="1979"/>
                      <a:pt x="139" y="2116"/>
                    </a:cubicBezTo>
                    <a:lnTo>
                      <a:pt x="1614" y="3591"/>
                    </a:lnTo>
                    <a:lnTo>
                      <a:pt x="1614" y="3591"/>
                    </a:lnTo>
                    <a:cubicBezTo>
                      <a:pt x="1745" y="3722"/>
                      <a:pt x="1953" y="3729"/>
                      <a:pt x="2092" y="3614"/>
                    </a:cubicBezTo>
                    <a:lnTo>
                      <a:pt x="2092" y="3614"/>
                    </a:lnTo>
                    <a:cubicBezTo>
                      <a:pt x="2099" y="3606"/>
                      <a:pt x="2107" y="3599"/>
                      <a:pt x="2114" y="3591"/>
                    </a:cubicBezTo>
                    <a:lnTo>
                      <a:pt x="2685" y="3019"/>
                    </a:lnTo>
                  </a:path>
                </a:pathLst>
              </a:custGeom>
              <a:solidFill>
                <a:srgbClr val="FCB02B"/>
              </a:solidFill>
              <a:ln>
                <a:noFill/>
              </a:ln>
              <a:effectLst/>
            </p:spPr>
            <p:txBody>
              <a:bodyPr wrap="none" anchor="ctr"/>
              <a:lstStyle/>
              <a:p>
                <a:endParaRPr lang="en-GB" sz="2800"/>
              </a:p>
            </p:txBody>
          </p:sp>
          <p:sp>
            <p:nvSpPr>
              <p:cNvPr id="44" name="TextBox 43">
                <a:extLst>
                  <a:ext uri="{FF2B5EF4-FFF2-40B4-BE49-F238E27FC236}">
                    <a16:creationId xmlns:a16="http://schemas.microsoft.com/office/drawing/2014/main" id="{C2136A70-4657-4F12-B3FA-2334FAE08AE9}"/>
                  </a:ext>
                </a:extLst>
              </p:cNvPr>
              <p:cNvSpPr txBox="1"/>
              <p:nvPr/>
            </p:nvSpPr>
            <p:spPr>
              <a:xfrm>
                <a:off x="6906942" y="3362010"/>
                <a:ext cx="353743" cy="523220"/>
              </a:xfrm>
              <a:prstGeom prst="rect">
                <a:avLst/>
              </a:prstGeom>
              <a:noFill/>
            </p:spPr>
            <p:txBody>
              <a:bodyPr wrap="square" rtlCol="0">
                <a:spAutoFit/>
              </a:bodyPr>
              <a:lstStyle/>
              <a:p>
                <a:pPr algn="ctr"/>
                <a:r>
                  <a:rPr lang="en-GB" sz="2800" b="1" dirty="0">
                    <a:solidFill>
                      <a:schemeClr val="bg1"/>
                    </a:solidFill>
                  </a:rPr>
                  <a:t>9</a:t>
                </a:r>
              </a:p>
            </p:txBody>
          </p:sp>
        </p:grpSp>
        <p:sp>
          <p:nvSpPr>
            <p:cNvPr id="74" name="TextBox 73">
              <a:extLst>
                <a:ext uri="{FF2B5EF4-FFF2-40B4-BE49-F238E27FC236}">
                  <a16:creationId xmlns:a16="http://schemas.microsoft.com/office/drawing/2014/main" id="{387F3A11-CC7F-4E3F-BC5B-17BF8B102469}"/>
                </a:ext>
              </a:extLst>
            </p:cNvPr>
            <p:cNvSpPr txBox="1"/>
            <p:nvPr/>
          </p:nvSpPr>
          <p:spPr>
            <a:xfrm>
              <a:off x="6610034" y="2882664"/>
              <a:ext cx="1065239" cy="523220"/>
            </a:xfrm>
            <a:prstGeom prst="rect">
              <a:avLst/>
            </a:prstGeom>
            <a:noFill/>
          </p:spPr>
          <p:txBody>
            <a:bodyPr wrap="square" rtlCol="0">
              <a:spAutoFit/>
            </a:bodyPr>
            <a:lstStyle/>
            <a:p>
              <a:pPr algn="ctr"/>
              <a:r>
                <a:rPr lang="en-US" sz="1400" b="1" dirty="0"/>
                <a:t>Use Active Voice</a:t>
              </a:r>
            </a:p>
          </p:txBody>
        </p:sp>
      </p:grpSp>
      <p:grpSp>
        <p:nvGrpSpPr>
          <p:cNvPr id="94" name="Group 93">
            <a:extLst>
              <a:ext uri="{FF2B5EF4-FFF2-40B4-BE49-F238E27FC236}">
                <a16:creationId xmlns:a16="http://schemas.microsoft.com/office/drawing/2014/main" id="{3F7B6DBD-B586-4A1F-83E7-34DD933F2F5E}"/>
              </a:ext>
            </a:extLst>
          </p:cNvPr>
          <p:cNvGrpSpPr/>
          <p:nvPr/>
        </p:nvGrpSpPr>
        <p:grpSpPr>
          <a:xfrm>
            <a:off x="7827576" y="2882191"/>
            <a:ext cx="1318915" cy="1933392"/>
            <a:chOff x="7827576" y="2882191"/>
            <a:chExt cx="1318915" cy="1933392"/>
          </a:xfrm>
        </p:grpSpPr>
        <p:grpSp>
          <p:nvGrpSpPr>
            <p:cNvPr id="66" name="Group 65">
              <a:extLst>
                <a:ext uri="{FF2B5EF4-FFF2-40B4-BE49-F238E27FC236}">
                  <a16:creationId xmlns:a16="http://schemas.microsoft.com/office/drawing/2014/main" id="{FA1EFBBE-8B83-4696-97D4-7714315DBA83}"/>
                </a:ext>
              </a:extLst>
            </p:cNvPr>
            <p:cNvGrpSpPr/>
            <p:nvPr/>
          </p:nvGrpSpPr>
          <p:grpSpPr>
            <a:xfrm>
              <a:off x="7827576" y="3591006"/>
              <a:ext cx="1300480" cy="1224577"/>
              <a:chOff x="7812078" y="3048565"/>
              <a:chExt cx="1300480" cy="1224577"/>
            </a:xfrm>
          </p:grpSpPr>
          <p:sp>
            <p:nvSpPr>
              <p:cNvPr id="42" name="Freeform 73">
                <a:extLst>
                  <a:ext uri="{FF2B5EF4-FFF2-40B4-BE49-F238E27FC236}">
                    <a16:creationId xmlns:a16="http://schemas.microsoft.com/office/drawing/2014/main" id="{236CCF80-9A89-4877-8DC7-5E17310409F9}"/>
                  </a:ext>
                </a:extLst>
              </p:cNvPr>
              <p:cNvSpPr>
                <a:spLocks noChangeArrowheads="1"/>
              </p:cNvSpPr>
              <p:nvPr/>
            </p:nvSpPr>
            <p:spPr bwMode="auto">
              <a:xfrm>
                <a:off x="7812078" y="3048565"/>
                <a:ext cx="1300480" cy="1224577"/>
              </a:xfrm>
              <a:custGeom>
                <a:avLst/>
                <a:gdLst>
                  <a:gd name="T0" fmla="*/ 2693 w 3729"/>
                  <a:gd name="T1" fmla="*/ 2997 h 3730"/>
                  <a:gd name="T2" fmla="*/ 2693 w 3729"/>
                  <a:gd name="T3" fmla="*/ 2997 h 3730"/>
                  <a:gd name="T4" fmla="*/ 2627 w 3729"/>
                  <a:gd name="T5" fmla="*/ 2948 h 3730"/>
                  <a:gd name="T6" fmla="*/ 2627 w 3729"/>
                  <a:gd name="T7" fmla="*/ 2948 h 3730"/>
                  <a:gd name="T8" fmla="*/ 2362 w 3729"/>
                  <a:gd name="T9" fmla="*/ 2801 h 3730"/>
                  <a:gd name="T10" fmla="*/ 2362 w 3729"/>
                  <a:gd name="T11" fmla="*/ 2801 h 3730"/>
                  <a:gd name="T12" fmla="*/ 2280 w 3729"/>
                  <a:gd name="T13" fmla="*/ 2585 h 3730"/>
                  <a:gd name="T14" fmla="*/ 2280 w 3729"/>
                  <a:gd name="T15" fmla="*/ 2585 h 3730"/>
                  <a:gd name="T16" fmla="*/ 2395 w 3729"/>
                  <a:gd name="T17" fmla="*/ 2366 h 3730"/>
                  <a:gd name="T18" fmla="*/ 2395 w 3729"/>
                  <a:gd name="T19" fmla="*/ 2366 h 3730"/>
                  <a:gd name="T20" fmla="*/ 2614 w 3729"/>
                  <a:gd name="T21" fmla="*/ 2251 h 3730"/>
                  <a:gd name="T22" fmla="*/ 2614 w 3729"/>
                  <a:gd name="T23" fmla="*/ 2251 h 3730"/>
                  <a:gd name="T24" fmla="*/ 2831 w 3729"/>
                  <a:gd name="T25" fmla="*/ 2333 h 3730"/>
                  <a:gd name="T26" fmla="*/ 2831 w 3729"/>
                  <a:gd name="T27" fmla="*/ 2333 h 3730"/>
                  <a:gd name="T28" fmla="*/ 2959 w 3729"/>
                  <a:gd name="T29" fmla="*/ 2557 h 3730"/>
                  <a:gd name="T30" fmla="*/ 2959 w 3729"/>
                  <a:gd name="T31" fmla="*/ 2557 h 3730"/>
                  <a:gd name="T32" fmla="*/ 2974 w 3729"/>
                  <a:gd name="T33" fmla="*/ 2600 h 3730"/>
                  <a:gd name="T34" fmla="*/ 2974 w 3729"/>
                  <a:gd name="T35" fmla="*/ 2600 h 3730"/>
                  <a:gd name="T36" fmla="*/ 2980 w 3729"/>
                  <a:gd name="T37" fmla="*/ 2616 h 3730"/>
                  <a:gd name="T38" fmla="*/ 2980 w 3729"/>
                  <a:gd name="T39" fmla="*/ 2616 h 3730"/>
                  <a:gd name="T40" fmla="*/ 3022 w 3729"/>
                  <a:gd name="T41" fmla="*/ 2669 h 3730"/>
                  <a:gd name="T42" fmla="*/ 3597 w 3729"/>
                  <a:gd name="T43" fmla="*/ 2093 h 3730"/>
                  <a:gd name="T44" fmla="*/ 3597 w 3729"/>
                  <a:gd name="T45" fmla="*/ 2093 h 3730"/>
                  <a:gd name="T46" fmla="*/ 3641 w 3729"/>
                  <a:gd name="T47" fmla="*/ 2056 h 3730"/>
                  <a:gd name="T48" fmla="*/ 3641 w 3729"/>
                  <a:gd name="T49" fmla="*/ 2056 h 3730"/>
                  <a:gd name="T50" fmla="*/ 3592 w 3729"/>
                  <a:gd name="T51" fmla="*/ 1614 h 3730"/>
                  <a:gd name="T52" fmla="*/ 2117 w 3729"/>
                  <a:gd name="T53" fmla="*/ 139 h 3730"/>
                  <a:gd name="T54" fmla="*/ 2117 w 3729"/>
                  <a:gd name="T55" fmla="*/ 139 h 3730"/>
                  <a:gd name="T56" fmla="*/ 1613 w 3729"/>
                  <a:gd name="T57" fmla="*/ 139 h 3730"/>
                  <a:gd name="T58" fmla="*/ 139 w 3729"/>
                  <a:gd name="T59" fmla="*/ 1614 h 3730"/>
                  <a:gd name="T60" fmla="*/ 139 w 3729"/>
                  <a:gd name="T61" fmla="*/ 1614 h 3730"/>
                  <a:gd name="T62" fmla="*/ 139 w 3729"/>
                  <a:gd name="T63" fmla="*/ 2116 h 3730"/>
                  <a:gd name="T64" fmla="*/ 715 w 3729"/>
                  <a:gd name="T65" fmla="*/ 2693 h 3730"/>
                  <a:gd name="T66" fmla="*/ 715 w 3729"/>
                  <a:gd name="T67" fmla="*/ 2693 h 3730"/>
                  <a:gd name="T68" fmla="*/ 713 w 3729"/>
                  <a:gd name="T69" fmla="*/ 2695 h 3730"/>
                  <a:gd name="T70" fmla="*/ 713 w 3729"/>
                  <a:gd name="T71" fmla="*/ 2695 h 3730"/>
                  <a:gd name="T72" fmla="*/ 662 w 3729"/>
                  <a:gd name="T73" fmla="*/ 2734 h 3730"/>
                  <a:gd name="T74" fmla="*/ 662 w 3729"/>
                  <a:gd name="T75" fmla="*/ 2734 h 3730"/>
                  <a:gd name="T76" fmla="*/ 646 w 3729"/>
                  <a:gd name="T77" fmla="*/ 2740 h 3730"/>
                  <a:gd name="T78" fmla="*/ 646 w 3729"/>
                  <a:gd name="T79" fmla="*/ 2740 h 3730"/>
                  <a:gd name="T80" fmla="*/ 604 w 3729"/>
                  <a:gd name="T81" fmla="*/ 2755 h 3730"/>
                  <a:gd name="T82" fmla="*/ 604 w 3729"/>
                  <a:gd name="T83" fmla="*/ 2755 h 3730"/>
                  <a:gd name="T84" fmla="*/ 379 w 3729"/>
                  <a:gd name="T85" fmla="*/ 2883 h 3730"/>
                  <a:gd name="T86" fmla="*/ 379 w 3729"/>
                  <a:gd name="T87" fmla="*/ 2883 h 3730"/>
                  <a:gd name="T88" fmla="*/ 297 w 3729"/>
                  <a:gd name="T89" fmla="*/ 3100 h 3730"/>
                  <a:gd name="T90" fmla="*/ 297 w 3729"/>
                  <a:gd name="T91" fmla="*/ 3100 h 3730"/>
                  <a:gd name="T92" fmla="*/ 411 w 3729"/>
                  <a:gd name="T93" fmla="*/ 3320 h 3730"/>
                  <a:gd name="T94" fmla="*/ 411 w 3729"/>
                  <a:gd name="T95" fmla="*/ 3320 h 3730"/>
                  <a:gd name="T96" fmla="*/ 631 w 3729"/>
                  <a:gd name="T97" fmla="*/ 3434 h 3730"/>
                  <a:gd name="T98" fmla="*/ 631 w 3729"/>
                  <a:gd name="T99" fmla="*/ 3434 h 3730"/>
                  <a:gd name="T100" fmla="*/ 848 w 3729"/>
                  <a:gd name="T101" fmla="*/ 3351 h 3730"/>
                  <a:gd name="T102" fmla="*/ 848 w 3729"/>
                  <a:gd name="T103" fmla="*/ 3351 h 3730"/>
                  <a:gd name="T104" fmla="*/ 994 w 3729"/>
                  <a:gd name="T105" fmla="*/ 3088 h 3730"/>
                  <a:gd name="T106" fmla="*/ 994 w 3729"/>
                  <a:gd name="T107" fmla="*/ 3088 h 3730"/>
                  <a:gd name="T108" fmla="*/ 1040 w 3729"/>
                  <a:gd name="T109" fmla="*/ 3023 h 3730"/>
                  <a:gd name="T110" fmla="*/ 1040 w 3729"/>
                  <a:gd name="T111" fmla="*/ 3023 h 3730"/>
                  <a:gd name="T112" fmla="*/ 1042 w 3729"/>
                  <a:gd name="T113" fmla="*/ 3020 h 3730"/>
                  <a:gd name="T114" fmla="*/ 1613 w 3729"/>
                  <a:gd name="T115" fmla="*/ 3592 h 3730"/>
                  <a:gd name="T116" fmla="*/ 1613 w 3729"/>
                  <a:gd name="T117" fmla="*/ 3592 h 3730"/>
                  <a:gd name="T118" fmla="*/ 2074 w 3729"/>
                  <a:gd name="T119" fmla="*/ 3628 h 3730"/>
                  <a:gd name="T120" fmla="*/ 2074 w 3729"/>
                  <a:gd name="T121" fmla="*/ 3628 h 3730"/>
                  <a:gd name="T122" fmla="*/ 2122 w 3729"/>
                  <a:gd name="T123" fmla="*/ 3568 h 3730"/>
                  <a:gd name="T124" fmla="*/ 2693 w 3729"/>
                  <a:gd name="T125" fmla="*/ 2997 h 3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29" h="3730">
                    <a:moveTo>
                      <a:pt x="2693" y="2997"/>
                    </a:moveTo>
                    <a:lnTo>
                      <a:pt x="2693" y="2997"/>
                    </a:lnTo>
                    <a:cubicBezTo>
                      <a:pt x="2675" y="2975"/>
                      <a:pt x="2650" y="2956"/>
                      <a:pt x="2627" y="2948"/>
                    </a:cubicBezTo>
                    <a:lnTo>
                      <a:pt x="2627" y="2948"/>
                    </a:lnTo>
                    <a:cubicBezTo>
                      <a:pt x="2514" y="2910"/>
                      <a:pt x="2416" y="2855"/>
                      <a:pt x="2362" y="2801"/>
                    </a:cubicBezTo>
                    <a:lnTo>
                      <a:pt x="2362" y="2801"/>
                    </a:lnTo>
                    <a:cubicBezTo>
                      <a:pt x="2300" y="2740"/>
                      <a:pt x="2272" y="2665"/>
                      <a:pt x="2280" y="2585"/>
                    </a:cubicBezTo>
                    <a:lnTo>
                      <a:pt x="2280" y="2585"/>
                    </a:lnTo>
                    <a:cubicBezTo>
                      <a:pt x="2288" y="2510"/>
                      <a:pt x="2329" y="2431"/>
                      <a:pt x="2395" y="2366"/>
                    </a:cubicBezTo>
                    <a:lnTo>
                      <a:pt x="2395" y="2366"/>
                    </a:lnTo>
                    <a:cubicBezTo>
                      <a:pt x="2461" y="2299"/>
                      <a:pt x="2539" y="2258"/>
                      <a:pt x="2614" y="2251"/>
                    </a:cubicBezTo>
                    <a:lnTo>
                      <a:pt x="2614" y="2251"/>
                    </a:lnTo>
                    <a:cubicBezTo>
                      <a:pt x="2694" y="2242"/>
                      <a:pt x="2769" y="2271"/>
                      <a:pt x="2831" y="2333"/>
                    </a:cubicBezTo>
                    <a:lnTo>
                      <a:pt x="2831" y="2333"/>
                    </a:lnTo>
                    <a:cubicBezTo>
                      <a:pt x="2876" y="2378"/>
                      <a:pt x="2923" y="2460"/>
                      <a:pt x="2959" y="2557"/>
                    </a:cubicBezTo>
                    <a:lnTo>
                      <a:pt x="2959" y="2557"/>
                    </a:lnTo>
                    <a:cubicBezTo>
                      <a:pt x="2964" y="2572"/>
                      <a:pt x="2969" y="2586"/>
                      <a:pt x="2974" y="2600"/>
                    </a:cubicBezTo>
                    <a:lnTo>
                      <a:pt x="2974" y="2600"/>
                    </a:lnTo>
                    <a:cubicBezTo>
                      <a:pt x="2976" y="2606"/>
                      <a:pt x="2978" y="2611"/>
                      <a:pt x="2980" y="2616"/>
                    </a:cubicBezTo>
                    <a:lnTo>
                      <a:pt x="2980" y="2616"/>
                    </a:lnTo>
                    <a:cubicBezTo>
                      <a:pt x="2990" y="2636"/>
                      <a:pt x="3004" y="2655"/>
                      <a:pt x="3022" y="2669"/>
                    </a:cubicBezTo>
                    <a:lnTo>
                      <a:pt x="3597" y="2093"/>
                    </a:lnTo>
                    <a:lnTo>
                      <a:pt x="3597" y="2093"/>
                    </a:lnTo>
                    <a:cubicBezTo>
                      <a:pt x="3611" y="2079"/>
                      <a:pt x="3625" y="2067"/>
                      <a:pt x="3641" y="2056"/>
                    </a:cubicBezTo>
                    <a:lnTo>
                      <a:pt x="3641" y="2056"/>
                    </a:lnTo>
                    <a:cubicBezTo>
                      <a:pt x="3728" y="1920"/>
                      <a:pt x="3712" y="1733"/>
                      <a:pt x="3592" y="1614"/>
                    </a:cubicBezTo>
                    <a:lnTo>
                      <a:pt x="2117" y="139"/>
                    </a:lnTo>
                    <a:lnTo>
                      <a:pt x="2117" y="139"/>
                    </a:lnTo>
                    <a:cubicBezTo>
                      <a:pt x="1978" y="0"/>
                      <a:pt x="1752" y="0"/>
                      <a:pt x="1613" y="139"/>
                    </a:cubicBezTo>
                    <a:lnTo>
                      <a:pt x="139" y="1614"/>
                    </a:lnTo>
                    <a:lnTo>
                      <a:pt x="139" y="1614"/>
                    </a:lnTo>
                    <a:cubicBezTo>
                      <a:pt x="0" y="1753"/>
                      <a:pt x="0" y="1979"/>
                      <a:pt x="139" y="2116"/>
                    </a:cubicBezTo>
                    <a:lnTo>
                      <a:pt x="715" y="2693"/>
                    </a:lnTo>
                    <a:lnTo>
                      <a:pt x="715" y="2693"/>
                    </a:lnTo>
                    <a:cubicBezTo>
                      <a:pt x="714" y="2693"/>
                      <a:pt x="714" y="2695"/>
                      <a:pt x="713" y="2695"/>
                    </a:cubicBezTo>
                    <a:lnTo>
                      <a:pt x="713" y="2695"/>
                    </a:lnTo>
                    <a:cubicBezTo>
                      <a:pt x="699" y="2712"/>
                      <a:pt x="681" y="2724"/>
                      <a:pt x="662" y="2734"/>
                    </a:cubicBezTo>
                    <a:lnTo>
                      <a:pt x="662" y="2734"/>
                    </a:lnTo>
                    <a:cubicBezTo>
                      <a:pt x="657" y="2736"/>
                      <a:pt x="652" y="2739"/>
                      <a:pt x="646" y="2740"/>
                    </a:cubicBezTo>
                    <a:lnTo>
                      <a:pt x="646" y="2740"/>
                    </a:lnTo>
                    <a:cubicBezTo>
                      <a:pt x="631" y="2745"/>
                      <a:pt x="618" y="2749"/>
                      <a:pt x="604" y="2755"/>
                    </a:cubicBezTo>
                    <a:lnTo>
                      <a:pt x="604" y="2755"/>
                    </a:lnTo>
                    <a:cubicBezTo>
                      <a:pt x="507" y="2791"/>
                      <a:pt x="424" y="2838"/>
                      <a:pt x="379" y="2883"/>
                    </a:cubicBezTo>
                    <a:lnTo>
                      <a:pt x="379" y="2883"/>
                    </a:lnTo>
                    <a:cubicBezTo>
                      <a:pt x="317" y="2945"/>
                      <a:pt x="288" y="3020"/>
                      <a:pt x="297" y="3100"/>
                    </a:cubicBezTo>
                    <a:lnTo>
                      <a:pt x="297" y="3100"/>
                    </a:lnTo>
                    <a:cubicBezTo>
                      <a:pt x="304" y="3175"/>
                      <a:pt x="345" y="3253"/>
                      <a:pt x="411" y="3320"/>
                    </a:cubicBezTo>
                    <a:lnTo>
                      <a:pt x="411" y="3320"/>
                    </a:lnTo>
                    <a:cubicBezTo>
                      <a:pt x="478" y="3385"/>
                      <a:pt x="556" y="3426"/>
                      <a:pt x="631" y="3434"/>
                    </a:cubicBezTo>
                    <a:lnTo>
                      <a:pt x="631" y="3434"/>
                    </a:lnTo>
                    <a:cubicBezTo>
                      <a:pt x="710" y="3442"/>
                      <a:pt x="786" y="3414"/>
                      <a:pt x="848" y="3351"/>
                    </a:cubicBezTo>
                    <a:lnTo>
                      <a:pt x="848" y="3351"/>
                    </a:lnTo>
                    <a:cubicBezTo>
                      <a:pt x="900" y="3299"/>
                      <a:pt x="956" y="3200"/>
                      <a:pt x="994" y="3088"/>
                    </a:cubicBezTo>
                    <a:lnTo>
                      <a:pt x="994" y="3088"/>
                    </a:lnTo>
                    <a:cubicBezTo>
                      <a:pt x="1001" y="3064"/>
                      <a:pt x="1018" y="3041"/>
                      <a:pt x="1040" y="3023"/>
                    </a:cubicBezTo>
                    <a:lnTo>
                      <a:pt x="1040" y="3023"/>
                    </a:lnTo>
                    <a:cubicBezTo>
                      <a:pt x="1040" y="3022"/>
                      <a:pt x="1041" y="3021"/>
                      <a:pt x="1042" y="3020"/>
                    </a:cubicBezTo>
                    <a:lnTo>
                      <a:pt x="1613" y="3592"/>
                    </a:lnTo>
                    <a:lnTo>
                      <a:pt x="1613" y="3592"/>
                    </a:lnTo>
                    <a:cubicBezTo>
                      <a:pt x="1738" y="3717"/>
                      <a:pt x="1935" y="3729"/>
                      <a:pt x="2074" y="3628"/>
                    </a:cubicBezTo>
                    <a:lnTo>
                      <a:pt x="2074" y="3628"/>
                    </a:lnTo>
                    <a:cubicBezTo>
                      <a:pt x="2087" y="3607"/>
                      <a:pt x="2104" y="3587"/>
                      <a:pt x="2122" y="3568"/>
                    </a:cubicBezTo>
                    <a:lnTo>
                      <a:pt x="2693" y="2997"/>
                    </a:lnTo>
                  </a:path>
                </a:pathLst>
              </a:custGeom>
              <a:solidFill>
                <a:srgbClr val="5DBD6F"/>
              </a:solidFill>
              <a:ln>
                <a:noFill/>
              </a:ln>
              <a:effectLst/>
            </p:spPr>
            <p:txBody>
              <a:bodyPr wrap="none" anchor="ctr"/>
              <a:lstStyle/>
              <a:p>
                <a:endParaRPr lang="en-GB" sz="2800"/>
              </a:p>
            </p:txBody>
          </p:sp>
          <p:sp>
            <p:nvSpPr>
              <p:cNvPr id="46" name="TextBox 45">
                <a:extLst>
                  <a:ext uri="{FF2B5EF4-FFF2-40B4-BE49-F238E27FC236}">
                    <a16:creationId xmlns:a16="http://schemas.microsoft.com/office/drawing/2014/main" id="{8F4024B4-F1C8-4976-920E-9C1E9EBD35C6}"/>
                  </a:ext>
                </a:extLst>
              </p:cNvPr>
              <p:cNvSpPr txBox="1"/>
              <p:nvPr/>
            </p:nvSpPr>
            <p:spPr>
              <a:xfrm>
                <a:off x="8107924" y="3362010"/>
                <a:ext cx="748614" cy="523220"/>
              </a:xfrm>
              <a:prstGeom prst="rect">
                <a:avLst/>
              </a:prstGeom>
              <a:noFill/>
            </p:spPr>
            <p:txBody>
              <a:bodyPr wrap="square" rtlCol="0">
                <a:spAutoFit/>
              </a:bodyPr>
              <a:lstStyle/>
              <a:p>
                <a:pPr algn="ctr"/>
                <a:r>
                  <a:rPr lang="en-GB" sz="2800" b="1" dirty="0">
                    <a:solidFill>
                      <a:schemeClr val="bg1"/>
                    </a:solidFill>
                  </a:rPr>
                  <a:t>11</a:t>
                </a:r>
              </a:p>
            </p:txBody>
          </p:sp>
        </p:grpSp>
        <p:sp>
          <p:nvSpPr>
            <p:cNvPr id="75" name="TextBox 74">
              <a:extLst>
                <a:ext uri="{FF2B5EF4-FFF2-40B4-BE49-F238E27FC236}">
                  <a16:creationId xmlns:a16="http://schemas.microsoft.com/office/drawing/2014/main" id="{0A84DDFE-9A03-4E88-9E1B-57F3E53CA6D9}"/>
                </a:ext>
              </a:extLst>
            </p:cNvPr>
            <p:cNvSpPr txBox="1"/>
            <p:nvPr/>
          </p:nvSpPr>
          <p:spPr>
            <a:xfrm>
              <a:off x="8008654" y="2882191"/>
              <a:ext cx="1137837" cy="523220"/>
            </a:xfrm>
            <a:prstGeom prst="rect">
              <a:avLst/>
            </a:prstGeom>
            <a:noFill/>
          </p:spPr>
          <p:txBody>
            <a:bodyPr wrap="square" rtlCol="0">
              <a:spAutoFit/>
            </a:bodyPr>
            <a:lstStyle/>
            <a:p>
              <a:pPr algn="ctr"/>
              <a:r>
                <a:rPr lang="en-US" sz="1400" b="1" dirty="0"/>
                <a:t>Repeat Key Points</a:t>
              </a:r>
            </a:p>
          </p:txBody>
        </p:sp>
      </p:grpSp>
      <p:grpSp>
        <p:nvGrpSpPr>
          <p:cNvPr id="96" name="Group 95">
            <a:extLst>
              <a:ext uri="{FF2B5EF4-FFF2-40B4-BE49-F238E27FC236}">
                <a16:creationId xmlns:a16="http://schemas.microsoft.com/office/drawing/2014/main" id="{1AADBC32-4F01-4DF7-B3A2-3EA81E76EFA7}"/>
              </a:ext>
            </a:extLst>
          </p:cNvPr>
          <p:cNvGrpSpPr/>
          <p:nvPr/>
        </p:nvGrpSpPr>
        <p:grpSpPr>
          <a:xfrm>
            <a:off x="9233996" y="2881718"/>
            <a:ext cx="1300480" cy="1958048"/>
            <a:chOff x="9233996" y="2881718"/>
            <a:chExt cx="1300480" cy="1958048"/>
          </a:xfrm>
        </p:grpSpPr>
        <p:grpSp>
          <p:nvGrpSpPr>
            <p:cNvPr id="68" name="Group 67">
              <a:extLst>
                <a:ext uri="{FF2B5EF4-FFF2-40B4-BE49-F238E27FC236}">
                  <a16:creationId xmlns:a16="http://schemas.microsoft.com/office/drawing/2014/main" id="{D2611171-AE6A-4D1C-9B3B-F0D8DFD03FF3}"/>
                </a:ext>
              </a:extLst>
            </p:cNvPr>
            <p:cNvGrpSpPr/>
            <p:nvPr/>
          </p:nvGrpSpPr>
          <p:grpSpPr>
            <a:xfrm>
              <a:off x="9233996" y="3615189"/>
              <a:ext cx="1300480" cy="1224577"/>
              <a:chOff x="9218498" y="3072748"/>
              <a:chExt cx="1300480" cy="1224577"/>
            </a:xfrm>
          </p:grpSpPr>
          <p:sp>
            <p:nvSpPr>
              <p:cNvPr id="49" name="Freeform 71">
                <a:extLst>
                  <a:ext uri="{FF2B5EF4-FFF2-40B4-BE49-F238E27FC236}">
                    <a16:creationId xmlns:a16="http://schemas.microsoft.com/office/drawing/2014/main" id="{97CDDAA9-F10D-4F29-9685-EE84964B9444}"/>
                  </a:ext>
                </a:extLst>
              </p:cNvPr>
              <p:cNvSpPr>
                <a:spLocks noChangeArrowheads="1"/>
              </p:cNvSpPr>
              <p:nvPr/>
            </p:nvSpPr>
            <p:spPr bwMode="auto">
              <a:xfrm>
                <a:off x="9218498" y="3072748"/>
                <a:ext cx="1300480" cy="1224577"/>
              </a:xfrm>
              <a:custGeom>
                <a:avLst/>
                <a:gdLst>
                  <a:gd name="T0" fmla="*/ 2685 w 3732"/>
                  <a:gd name="T1" fmla="*/ 3019 h 3730"/>
                  <a:gd name="T2" fmla="*/ 2685 w 3732"/>
                  <a:gd name="T3" fmla="*/ 3019 h 3730"/>
                  <a:gd name="T4" fmla="*/ 2618 w 3732"/>
                  <a:gd name="T5" fmla="*/ 2971 h 3730"/>
                  <a:gd name="T6" fmla="*/ 2618 w 3732"/>
                  <a:gd name="T7" fmla="*/ 2971 h 3730"/>
                  <a:gd name="T8" fmla="*/ 2354 w 3732"/>
                  <a:gd name="T9" fmla="*/ 2824 h 3730"/>
                  <a:gd name="T10" fmla="*/ 2354 w 3732"/>
                  <a:gd name="T11" fmla="*/ 2824 h 3730"/>
                  <a:gd name="T12" fmla="*/ 2272 w 3732"/>
                  <a:gd name="T13" fmla="*/ 2608 h 3730"/>
                  <a:gd name="T14" fmla="*/ 2272 w 3732"/>
                  <a:gd name="T15" fmla="*/ 2608 h 3730"/>
                  <a:gd name="T16" fmla="*/ 2386 w 3732"/>
                  <a:gd name="T17" fmla="*/ 2388 h 3730"/>
                  <a:gd name="T18" fmla="*/ 2386 w 3732"/>
                  <a:gd name="T19" fmla="*/ 2388 h 3730"/>
                  <a:gd name="T20" fmla="*/ 2606 w 3732"/>
                  <a:gd name="T21" fmla="*/ 2274 h 3730"/>
                  <a:gd name="T22" fmla="*/ 2606 w 3732"/>
                  <a:gd name="T23" fmla="*/ 2274 h 3730"/>
                  <a:gd name="T24" fmla="*/ 2823 w 3732"/>
                  <a:gd name="T25" fmla="*/ 2356 h 3730"/>
                  <a:gd name="T26" fmla="*/ 2823 w 3732"/>
                  <a:gd name="T27" fmla="*/ 2356 h 3730"/>
                  <a:gd name="T28" fmla="*/ 2951 w 3732"/>
                  <a:gd name="T29" fmla="*/ 2580 h 3730"/>
                  <a:gd name="T30" fmla="*/ 2951 w 3732"/>
                  <a:gd name="T31" fmla="*/ 2580 h 3730"/>
                  <a:gd name="T32" fmla="*/ 2965 w 3732"/>
                  <a:gd name="T33" fmla="*/ 2623 h 3730"/>
                  <a:gd name="T34" fmla="*/ 2965 w 3732"/>
                  <a:gd name="T35" fmla="*/ 2623 h 3730"/>
                  <a:gd name="T36" fmla="*/ 2972 w 3732"/>
                  <a:gd name="T37" fmla="*/ 2639 h 3730"/>
                  <a:gd name="T38" fmla="*/ 2972 w 3732"/>
                  <a:gd name="T39" fmla="*/ 2639 h 3730"/>
                  <a:gd name="T40" fmla="*/ 3013 w 3732"/>
                  <a:gd name="T41" fmla="*/ 2692 h 3730"/>
                  <a:gd name="T42" fmla="*/ 3589 w 3732"/>
                  <a:gd name="T43" fmla="*/ 2115 h 3730"/>
                  <a:gd name="T44" fmla="*/ 3589 w 3732"/>
                  <a:gd name="T45" fmla="*/ 2115 h 3730"/>
                  <a:gd name="T46" fmla="*/ 3613 w 3732"/>
                  <a:gd name="T47" fmla="*/ 2093 h 3730"/>
                  <a:gd name="T48" fmla="*/ 3613 w 3732"/>
                  <a:gd name="T49" fmla="*/ 2093 h 3730"/>
                  <a:gd name="T50" fmla="*/ 3593 w 3732"/>
                  <a:gd name="T51" fmla="*/ 1613 h 3730"/>
                  <a:gd name="T52" fmla="*/ 3016 w 3732"/>
                  <a:gd name="T53" fmla="*/ 1038 h 3730"/>
                  <a:gd name="T54" fmla="*/ 3016 w 3732"/>
                  <a:gd name="T55" fmla="*/ 1038 h 3730"/>
                  <a:gd name="T56" fmla="*/ 3070 w 3732"/>
                  <a:gd name="T57" fmla="*/ 996 h 3730"/>
                  <a:gd name="T58" fmla="*/ 3070 w 3732"/>
                  <a:gd name="T59" fmla="*/ 996 h 3730"/>
                  <a:gd name="T60" fmla="*/ 3086 w 3732"/>
                  <a:gd name="T61" fmla="*/ 990 h 3730"/>
                  <a:gd name="T62" fmla="*/ 3086 w 3732"/>
                  <a:gd name="T63" fmla="*/ 990 h 3730"/>
                  <a:gd name="T64" fmla="*/ 3128 w 3732"/>
                  <a:gd name="T65" fmla="*/ 975 h 3730"/>
                  <a:gd name="T66" fmla="*/ 3128 w 3732"/>
                  <a:gd name="T67" fmla="*/ 975 h 3730"/>
                  <a:gd name="T68" fmla="*/ 3352 w 3732"/>
                  <a:gd name="T69" fmla="*/ 847 h 3730"/>
                  <a:gd name="T70" fmla="*/ 3352 w 3732"/>
                  <a:gd name="T71" fmla="*/ 847 h 3730"/>
                  <a:gd name="T72" fmla="*/ 3435 w 3732"/>
                  <a:gd name="T73" fmla="*/ 631 h 3730"/>
                  <a:gd name="T74" fmla="*/ 3435 w 3732"/>
                  <a:gd name="T75" fmla="*/ 631 h 3730"/>
                  <a:gd name="T76" fmla="*/ 3320 w 3732"/>
                  <a:gd name="T77" fmla="*/ 411 h 3730"/>
                  <a:gd name="T78" fmla="*/ 3320 w 3732"/>
                  <a:gd name="T79" fmla="*/ 411 h 3730"/>
                  <a:gd name="T80" fmla="*/ 3101 w 3732"/>
                  <a:gd name="T81" fmla="*/ 297 h 3730"/>
                  <a:gd name="T82" fmla="*/ 3101 w 3732"/>
                  <a:gd name="T83" fmla="*/ 297 h 3730"/>
                  <a:gd name="T84" fmla="*/ 2884 w 3732"/>
                  <a:gd name="T85" fmla="*/ 379 h 3730"/>
                  <a:gd name="T86" fmla="*/ 2884 w 3732"/>
                  <a:gd name="T87" fmla="*/ 379 h 3730"/>
                  <a:gd name="T88" fmla="*/ 2737 w 3732"/>
                  <a:gd name="T89" fmla="*/ 643 h 3730"/>
                  <a:gd name="T90" fmla="*/ 2737 w 3732"/>
                  <a:gd name="T91" fmla="*/ 643 h 3730"/>
                  <a:gd name="T92" fmla="*/ 2689 w 3732"/>
                  <a:gd name="T93" fmla="*/ 709 h 3730"/>
                  <a:gd name="T94" fmla="*/ 2118 w 3732"/>
                  <a:gd name="T95" fmla="*/ 138 h 3730"/>
                  <a:gd name="T96" fmla="*/ 2118 w 3732"/>
                  <a:gd name="T97" fmla="*/ 138 h 3730"/>
                  <a:gd name="T98" fmla="*/ 1614 w 3732"/>
                  <a:gd name="T99" fmla="*/ 138 h 3730"/>
                  <a:gd name="T100" fmla="*/ 139 w 3732"/>
                  <a:gd name="T101" fmla="*/ 1613 h 3730"/>
                  <a:gd name="T102" fmla="*/ 139 w 3732"/>
                  <a:gd name="T103" fmla="*/ 1613 h 3730"/>
                  <a:gd name="T104" fmla="*/ 139 w 3732"/>
                  <a:gd name="T105" fmla="*/ 2116 h 3730"/>
                  <a:gd name="T106" fmla="*/ 1614 w 3732"/>
                  <a:gd name="T107" fmla="*/ 3591 h 3730"/>
                  <a:gd name="T108" fmla="*/ 1614 w 3732"/>
                  <a:gd name="T109" fmla="*/ 3591 h 3730"/>
                  <a:gd name="T110" fmla="*/ 2092 w 3732"/>
                  <a:gd name="T111" fmla="*/ 3614 h 3730"/>
                  <a:gd name="T112" fmla="*/ 2092 w 3732"/>
                  <a:gd name="T113" fmla="*/ 3614 h 3730"/>
                  <a:gd name="T114" fmla="*/ 2114 w 3732"/>
                  <a:gd name="T115" fmla="*/ 3591 h 3730"/>
                  <a:gd name="T116" fmla="*/ 2685 w 3732"/>
                  <a:gd name="T117" fmla="*/ 3019 h 3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32" h="3730">
                    <a:moveTo>
                      <a:pt x="2685" y="3019"/>
                    </a:moveTo>
                    <a:lnTo>
                      <a:pt x="2685" y="3019"/>
                    </a:lnTo>
                    <a:cubicBezTo>
                      <a:pt x="2666" y="2998"/>
                      <a:pt x="2642" y="2980"/>
                      <a:pt x="2618" y="2971"/>
                    </a:cubicBezTo>
                    <a:lnTo>
                      <a:pt x="2618" y="2971"/>
                    </a:lnTo>
                    <a:cubicBezTo>
                      <a:pt x="2506" y="2933"/>
                      <a:pt x="2407" y="2878"/>
                      <a:pt x="2354" y="2824"/>
                    </a:cubicBezTo>
                    <a:lnTo>
                      <a:pt x="2354" y="2824"/>
                    </a:lnTo>
                    <a:cubicBezTo>
                      <a:pt x="2292" y="2763"/>
                      <a:pt x="2263" y="2687"/>
                      <a:pt x="2272" y="2608"/>
                    </a:cubicBezTo>
                    <a:lnTo>
                      <a:pt x="2272" y="2608"/>
                    </a:lnTo>
                    <a:cubicBezTo>
                      <a:pt x="2279" y="2533"/>
                      <a:pt x="2320" y="2454"/>
                      <a:pt x="2386" y="2388"/>
                    </a:cubicBezTo>
                    <a:lnTo>
                      <a:pt x="2386" y="2388"/>
                    </a:lnTo>
                    <a:cubicBezTo>
                      <a:pt x="2453" y="2322"/>
                      <a:pt x="2530" y="2281"/>
                      <a:pt x="2606" y="2274"/>
                    </a:cubicBezTo>
                    <a:lnTo>
                      <a:pt x="2606" y="2274"/>
                    </a:lnTo>
                    <a:cubicBezTo>
                      <a:pt x="2685" y="2265"/>
                      <a:pt x="2760" y="2294"/>
                      <a:pt x="2823" y="2356"/>
                    </a:cubicBezTo>
                    <a:lnTo>
                      <a:pt x="2823" y="2356"/>
                    </a:lnTo>
                    <a:cubicBezTo>
                      <a:pt x="2868" y="2401"/>
                      <a:pt x="2914" y="2484"/>
                      <a:pt x="2951" y="2580"/>
                    </a:cubicBezTo>
                    <a:lnTo>
                      <a:pt x="2951" y="2580"/>
                    </a:lnTo>
                    <a:cubicBezTo>
                      <a:pt x="2956" y="2594"/>
                      <a:pt x="2960" y="2608"/>
                      <a:pt x="2965" y="2623"/>
                    </a:cubicBezTo>
                    <a:lnTo>
                      <a:pt x="2965" y="2623"/>
                    </a:lnTo>
                    <a:cubicBezTo>
                      <a:pt x="2967" y="2629"/>
                      <a:pt x="2969" y="2633"/>
                      <a:pt x="2972" y="2639"/>
                    </a:cubicBezTo>
                    <a:lnTo>
                      <a:pt x="2972" y="2639"/>
                    </a:lnTo>
                    <a:cubicBezTo>
                      <a:pt x="2981" y="2659"/>
                      <a:pt x="2995" y="2678"/>
                      <a:pt x="3013" y="2692"/>
                    </a:cubicBezTo>
                    <a:lnTo>
                      <a:pt x="3589" y="2115"/>
                    </a:lnTo>
                    <a:lnTo>
                      <a:pt x="3589" y="2115"/>
                    </a:lnTo>
                    <a:cubicBezTo>
                      <a:pt x="3597" y="2108"/>
                      <a:pt x="3605" y="2100"/>
                      <a:pt x="3613" y="2093"/>
                    </a:cubicBezTo>
                    <a:lnTo>
                      <a:pt x="3613" y="2093"/>
                    </a:lnTo>
                    <a:cubicBezTo>
                      <a:pt x="3731" y="1954"/>
                      <a:pt x="3724" y="1745"/>
                      <a:pt x="3593" y="1613"/>
                    </a:cubicBezTo>
                    <a:lnTo>
                      <a:pt x="3016" y="1038"/>
                    </a:lnTo>
                    <a:lnTo>
                      <a:pt x="3016" y="1038"/>
                    </a:lnTo>
                    <a:cubicBezTo>
                      <a:pt x="3030" y="1020"/>
                      <a:pt x="3050" y="1006"/>
                      <a:pt x="3070" y="996"/>
                    </a:cubicBezTo>
                    <a:lnTo>
                      <a:pt x="3070" y="996"/>
                    </a:lnTo>
                    <a:cubicBezTo>
                      <a:pt x="3075" y="994"/>
                      <a:pt x="3080" y="992"/>
                      <a:pt x="3086" y="990"/>
                    </a:cubicBezTo>
                    <a:lnTo>
                      <a:pt x="3086" y="990"/>
                    </a:lnTo>
                    <a:cubicBezTo>
                      <a:pt x="3100" y="985"/>
                      <a:pt x="3114" y="980"/>
                      <a:pt x="3128" y="975"/>
                    </a:cubicBezTo>
                    <a:lnTo>
                      <a:pt x="3128" y="975"/>
                    </a:lnTo>
                    <a:cubicBezTo>
                      <a:pt x="3225" y="939"/>
                      <a:pt x="3307" y="892"/>
                      <a:pt x="3352" y="847"/>
                    </a:cubicBezTo>
                    <a:lnTo>
                      <a:pt x="3352" y="847"/>
                    </a:lnTo>
                    <a:cubicBezTo>
                      <a:pt x="3415" y="785"/>
                      <a:pt x="3443" y="710"/>
                      <a:pt x="3435" y="631"/>
                    </a:cubicBezTo>
                    <a:lnTo>
                      <a:pt x="3435" y="631"/>
                    </a:lnTo>
                    <a:cubicBezTo>
                      <a:pt x="3427" y="555"/>
                      <a:pt x="3387" y="477"/>
                      <a:pt x="3320" y="411"/>
                    </a:cubicBezTo>
                    <a:lnTo>
                      <a:pt x="3320" y="411"/>
                    </a:lnTo>
                    <a:cubicBezTo>
                      <a:pt x="3254" y="345"/>
                      <a:pt x="3176" y="304"/>
                      <a:pt x="3101" y="297"/>
                    </a:cubicBezTo>
                    <a:lnTo>
                      <a:pt x="3101" y="297"/>
                    </a:lnTo>
                    <a:cubicBezTo>
                      <a:pt x="3021" y="288"/>
                      <a:pt x="2946" y="317"/>
                      <a:pt x="2884" y="379"/>
                    </a:cubicBezTo>
                    <a:lnTo>
                      <a:pt x="2884" y="379"/>
                    </a:lnTo>
                    <a:cubicBezTo>
                      <a:pt x="2831" y="432"/>
                      <a:pt x="2776" y="530"/>
                      <a:pt x="2737" y="643"/>
                    </a:cubicBezTo>
                    <a:lnTo>
                      <a:pt x="2737" y="643"/>
                    </a:lnTo>
                    <a:cubicBezTo>
                      <a:pt x="2729" y="667"/>
                      <a:pt x="2711" y="691"/>
                      <a:pt x="2689" y="709"/>
                    </a:cubicBezTo>
                    <a:lnTo>
                      <a:pt x="2118" y="138"/>
                    </a:lnTo>
                    <a:lnTo>
                      <a:pt x="2118" y="138"/>
                    </a:lnTo>
                    <a:cubicBezTo>
                      <a:pt x="1979" y="0"/>
                      <a:pt x="1752" y="0"/>
                      <a:pt x="1614" y="138"/>
                    </a:cubicBezTo>
                    <a:lnTo>
                      <a:pt x="139" y="1613"/>
                    </a:lnTo>
                    <a:lnTo>
                      <a:pt x="139" y="1613"/>
                    </a:lnTo>
                    <a:cubicBezTo>
                      <a:pt x="0" y="1752"/>
                      <a:pt x="0" y="1979"/>
                      <a:pt x="139" y="2116"/>
                    </a:cubicBezTo>
                    <a:lnTo>
                      <a:pt x="1614" y="3591"/>
                    </a:lnTo>
                    <a:lnTo>
                      <a:pt x="1614" y="3591"/>
                    </a:lnTo>
                    <a:cubicBezTo>
                      <a:pt x="1745" y="3722"/>
                      <a:pt x="1953" y="3729"/>
                      <a:pt x="2092" y="3614"/>
                    </a:cubicBezTo>
                    <a:lnTo>
                      <a:pt x="2092" y="3614"/>
                    </a:lnTo>
                    <a:cubicBezTo>
                      <a:pt x="2099" y="3606"/>
                      <a:pt x="2107" y="3599"/>
                      <a:pt x="2114" y="3591"/>
                    </a:cubicBezTo>
                    <a:lnTo>
                      <a:pt x="2685" y="3019"/>
                    </a:lnTo>
                  </a:path>
                </a:pathLst>
              </a:custGeom>
              <a:solidFill>
                <a:srgbClr val="FCB02B"/>
              </a:solidFill>
              <a:ln>
                <a:noFill/>
              </a:ln>
              <a:effectLst/>
            </p:spPr>
            <p:txBody>
              <a:bodyPr wrap="none" anchor="ctr"/>
              <a:lstStyle/>
              <a:p>
                <a:endParaRPr lang="en-GB" sz="2800"/>
              </a:p>
            </p:txBody>
          </p:sp>
          <p:sp>
            <p:nvSpPr>
              <p:cNvPr id="53" name="TextBox 52">
                <a:extLst>
                  <a:ext uri="{FF2B5EF4-FFF2-40B4-BE49-F238E27FC236}">
                    <a16:creationId xmlns:a16="http://schemas.microsoft.com/office/drawing/2014/main" id="{B125B7C0-39D7-455F-9296-FF37172B2560}"/>
                  </a:ext>
                </a:extLst>
              </p:cNvPr>
              <p:cNvSpPr txBox="1"/>
              <p:nvPr/>
            </p:nvSpPr>
            <p:spPr>
              <a:xfrm>
                <a:off x="9471249" y="3418957"/>
                <a:ext cx="728953" cy="523220"/>
              </a:xfrm>
              <a:prstGeom prst="rect">
                <a:avLst/>
              </a:prstGeom>
              <a:noFill/>
            </p:spPr>
            <p:txBody>
              <a:bodyPr wrap="square" rtlCol="0">
                <a:spAutoFit/>
              </a:bodyPr>
              <a:lstStyle/>
              <a:p>
                <a:pPr algn="ctr"/>
                <a:r>
                  <a:rPr lang="en-GB" sz="2800" b="1" dirty="0">
                    <a:solidFill>
                      <a:schemeClr val="bg1"/>
                    </a:solidFill>
                  </a:rPr>
                  <a:t>13</a:t>
                </a:r>
              </a:p>
            </p:txBody>
          </p:sp>
        </p:grpSp>
        <p:sp>
          <p:nvSpPr>
            <p:cNvPr id="76" name="TextBox 75">
              <a:extLst>
                <a:ext uri="{FF2B5EF4-FFF2-40B4-BE49-F238E27FC236}">
                  <a16:creationId xmlns:a16="http://schemas.microsoft.com/office/drawing/2014/main" id="{6062691C-3160-4975-BE5F-1164A28BEFC6}"/>
                </a:ext>
              </a:extLst>
            </p:cNvPr>
            <p:cNvSpPr txBox="1"/>
            <p:nvPr/>
          </p:nvSpPr>
          <p:spPr>
            <a:xfrm>
              <a:off x="9479873" y="2881718"/>
              <a:ext cx="1009180" cy="523220"/>
            </a:xfrm>
            <a:prstGeom prst="rect">
              <a:avLst/>
            </a:prstGeom>
            <a:noFill/>
          </p:spPr>
          <p:txBody>
            <a:bodyPr wrap="square" rtlCol="0">
              <a:spAutoFit/>
            </a:bodyPr>
            <a:lstStyle/>
            <a:p>
              <a:pPr algn="ctr"/>
              <a:r>
                <a:rPr lang="en-US" sz="1400" b="1" dirty="0"/>
                <a:t>Anticipate Questions</a:t>
              </a:r>
            </a:p>
          </p:txBody>
        </p:sp>
      </p:grpSp>
      <p:grpSp>
        <p:nvGrpSpPr>
          <p:cNvPr id="85" name="Group 84">
            <a:extLst>
              <a:ext uri="{FF2B5EF4-FFF2-40B4-BE49-F238E27FC236}">
                <a16:creationId xmlns:a16="http://schemas.microsoft.com/office/drawing/2014/main" id="{17E23EFE-133A-4B25-8739-1752E519F495}"/>
              </a:ext>
            </a:extLst>
          </p:cNvPr>
          <p:cNvGrpSpPr/>
          <p:nvPr/>
        </p:nvGrpSpPr>
        <p:grpSpPr>
          <a:xfrm>
            <a:off x="1500572" y="4136570"/>
            <a:ext cx="1300480" cy="1638000"/>
            <a:chOff x="1500572" y="4136570"/>
            <a:chExt cx="1300480" cy="1638000"/>
          </a:xfrm>
        </p:grpSpPr>
        <p:grpSp>
          <p:nvGrpSpPr>
            <p:cNvPr id="7" name="Group 6">
              <a:extLst>
                <a:ext uri="{FF2B5EF4-FFF2-40B4-BE49-F238E27FC236}">
                  <a16:creationId xmlns:a16="http://schemas.microsoft.com/office/drawing/2014/main" id="{0EB3279A-886A-429E-B8BD-CAF160EA15BD}"/>
                </a:ext>
              </a:extLst>
            </p:cNvPr>
            <p:cNvGrpSpPr/>
            <p:nvPr/>
          </p:nvGrpSpPr>
          <p:grpSpPr>
            <a:xfrm>
              <a:off x="1500572" y="4136570"/>
              <a:ext cx="1300480" cy="1224577"/>
              <a:chOff x="1485074" y="3594129"/>
              <a:chExt cx="1300480" cy="1224577"/>
            </a:xfrm>
          </p:grpSpPr>
          <p:sp>
            <p:nvSpPr>
              <p:cNvPr id="22" name="Freeform 72">
                <a:extLst>
                  <a:ext uri="{FF2B5EF4-FFF2-40B4-BE49-F238E27FC236}">
                    <a16:creationId xmlns:a16="http://schemas.microsoft.com/office/drawing/2014/main" id="{51767324-2522-4690-8999-4D9C9AE29F22}"/>
                  </a:ext>
                </a:extLst>
              </p:cNvPr>
              <p:cNvSpPr>
                <a:spLocks noChangeArrowheads="1"/>
              </p:cNvSpPr>
              <p:nvPr/>
            </p:nvSpPr>
            <p:spPr bwMode="auto">
              <a:xfrm>
                <a:off x="1485074" y="3594129"/>
                <a:ext cx="1300480" cy="1224577"/>
              </a:xfrm>
              <a:custGeom>
                <a:avLst/>
                <a:gdLst>
                  <a:gd name="T0" fmla="*/ 2976 w 3730"/>
                  <a:gd name="T1" fmla="*/ 1108 h 3731"/>
                  <a:gd name="T2" fmla="*/ 2976 w 3730"/>
                  <a:gd name="T3" fmla="*/ 1108 h 3731"/>
                  <a:gd name="T4" fmla="*/ 2830 w 3730"/>
                  <a:gd name="T5" fmla="*/ 1371 h 3731"/>
                  <a:gd name="T6" fmla="*/ 2830 w 3730"/>
                  <a:gd name="T7" fmla="*/ 1371 h 3731"/>
                  <a:gd name="T8" fmla="*/ 2613 w 3730"/>
                  <a:gd name="T9" fmla="*/ 1454 h 3731"/>
                  <a:gd name="T10" fmla="*/ 2613 w 3730"/>
                  <a:gd name="T11" fmla="*/ 1454 h 3731"/>
                  <a:gd name="T12" fmla="*/ 2393 w 3730"/>
                  <a:gd name="T13" fmla="*/ 1340 h 3731"/>
                  <a:gd name="T14" fmla="*/ 2393 w 3730"/>
                  <a:gd name="T15" fmla="*/ 1340 h 3731"/>
                  <a:gd name="T16" fmla="*/ 2279 w 3730"/>
                  <a:gd name="T17" fmla="*/ 1120 h 3731"/>
                  <a:gd name="T18" fmla="*/ 2279 w 3730"/>
                  <a:gd name="T19" fmla="*/ 1120 h 3731"/>
                  <a:gd name="T20" fmla="*/ 2361 w 3730"/>
                  <a:gd name="T21" fmla="*/ 903 h 3731"/>
                  <a:gd name="T22" fmla="*/ 2361 w 3730"/>
                  <a:gd name="T23" fmla="*/ 903 h 3731"/>
                  <a:gd name="T24" fmla="*/ 2586 w 3730"/>
                  <a:gd name="T25" fmla="*/ 775 h 3731"/>
                  <a:gd name="T26" fmla="*/ 2586 w 3730"/>
                  <a:gd name="T27" fmla="*/ 775 h 3731"/>
                  <a:gd name="T28" fmla="*/ 2628 w 3730"/>
                  <a:gd name="T29" fmla="*/ 760 h 3731"/>
                  <a:gd name="T30" fmla="*/ 2628 w 3730"/>
                  <a:gd name="T31" fmla="*/ 760 h 3731"/>
                  <a:gd name="T32" fmla="*/ 2644 w 3730"/>
                  <a:gd name="T33" fmla="*/ 754 h 3731"/>
                  <a:gd name="T34" fmla="*/ 2644 w 3730"/>
                  <a:gd name="T35" fmla="*/ 754 h 3731"/>
                  <a:gd name="T36" fmla="*/ 2695 w 3730"/>
                  <a:gd name="T37" fmla="*/ 715 h 3731"/>
                  <a:gd name="T38" fmla="*/ 2116 w 3730"/>
                  <a:gd name="T39" fmla="*/ 136 h 3731"/>
                  <a:gd name="T40" fmla="*/ 2116 w 3730"/>
                  <a:gd name="T41" fmla="*/ 136 h 3731"/>
                  <a:gd name="T42" fmla="*/ 1637 w 3730"/>
                  <a:gd name="T43" fmla="*/ 114 h 3731"/>
                  <a:gd name="T44" fmla="*/ 1637 w 3730"/>
                  <a:gd name="T45" fmla="*/ 114 h 3731"/>
                  <a:gd name="T46" fmla="*/ 1613 w 3730"/>
                  <a:gd name="T47" fmla="*/ 136 h 3731"/>
                  <a:gd name="T48" fmla="*/ 1037 w 3730"/>
                  <a:gd name="T49" fmla="*/ 713 h 3731"/>
                  <a:gd name="T50" fmla="*/ 1037 w 3730"/>
                  <a:gd name="T51" fmla="*/ 713 h 3731"/>
                  <a:gd name="T52" fmla="*/ 996 w 3730"/>
                  <a:gd name="T53" fmla="*/ 660 h 3731"/>
                  <a:gd name="T54" fmla="*/ 996 w 3730"/>
                  <a:gd name="T55" fmla="*/ 660 h 3731"/>
                  <a:gd name="T56" fmla="*/ 989 w 3730"/>
                  <a:gd name="T57" fmla="*/ 644 h 3731"/>
                  <a:gd name="T58" fmla="*/ 989 w 3730"/>
                  <a:gd name="T59" fmla="*/ 644 h 3731"/>
                  <a:gd name="T60" fmla="*/ 975 w 3730"/>
                  <a:gd name="T61" fmla="*/ 601 h 3731"/>
                  <a:gd name="T62" fmla="*/ 975 w 3730"/>
                  <a:gd name="T63" fmla="*/ 601 h 3731"/>
                  <a:gd name="T64" fmla="*/ 847 w 3730"/>
                  <a:gd name="T65" fmla="*/ 377 h 3731"/>
                  <a:gd name="T66" fmla="*/ 847 w 3730"/>
                  <a:gd name="T67" fmla="*/ 377 h 3731"/>
                  <a:gd name="T68" fmla="*/ 630 w 3730"/>
                  <a:gd name="T69" fmla="*/ 295 h 3731"/>
                  <a:gd name="T70" fmla="*/ 630 w 3730"/>
                  <a:gd name="T71" fmla="*/ 295 h 3731"/>
                  <a:gd name="T72" fmla="*/ 410 w 3730"/>
                  <a:gd name="T73" fmla="*/ 409 h 3731"/>
                  <a:gd name="T74" fmla="*/ 410 w 3730"/>
                  <a:gd name="T75" fmla="*/ 409 h 3731"/>
                  <a:gd name="T76" fmla="*/ 296 w 3730"/>
                  <a:gd name="T77" fmla="*/ 629 h 3731"/>
                  <a:gd name="T78" fmla="*/ 296 w 3730"/>
                  <a:gd name="T79" fmla="*/ 629 h 3731"/>
                  <a:gd name="T80" fmla="*/ 378 w 3730"/>
                  <a:gd name="T81" fmla="*/ 845 h 3731"/>
                  <a:gd name="T82" fmla="*/ 378 w 3730"/>
                  <a:gd name="T83" fmla="*/ 845 h 3731"/>
                  <a:gd name="T84" fmla="*/ 642 w 3730"/>
                  <a:gd name="T85" fmla="*/ 992 h 3731"/>
                  <a:gd name="T86" fmla="*/ 642 w 3730"/>
                  <a:gd name="T87" fmla="*/ 992 h 3731"/>
                  <a:gd name="T88" fmla="*/ 709 w 3730"/>
                  <a:gd name="T89" fmla="*/ 1040 h 3731"/>
                  <a:gd name="T90" fmla="*/ 138 w 3730"/>
                  <a:gd name="T91" fmla="*/ 1612 h 3731"/>
                  <a:gd name="T92" fmla="*/ 138 w 3730"/>
                  <a:gd name="T93" fmla="*/ 1612 h 3731"/>
                  <a:gd name="T94" fmla="*/ 116 w 3730"/>
                  <a:gd name="T95" fmla="*/ 1635 h 3731"/>
                  <a:gd name="T96" fmla="*/ 116 w 3730"/>
                  <a:gd name="T97" fmla="*/ 1635 h 3731"/>
                  <a:gd name="T98" fmla="*/ 138 w 3730"/>
                  <a:gd name="T99" fmla="*/ 2116 h 3731"/>
                  <a:gd name="T100" fmla="*/ 1613 w 3730"/>
                  <a:gd name="T101" fmla="*/ 3591 h 3731"/>
                  <a:gd name="T102" fmla="*/ 1613 w 3730"/>
                  <a:gd name="T103" fmla="*/ 3591 h 3731"/>
                  <a:gd name="T104" fmla="*/ 2116 w 3730"/>
                  <a:gd name="T105" fmla="*/ 3591 h 3731"/>
                  <a:gd name="T106" fmla="*/ 3591 w 3730"/>
                  <a:gd name="T107" fmla="*/ 2116 h 3731"/>
                  <a:gd name="T108" fmla="*/ 3591 w 3730"/>
                  <a:gd name="T109" fmla="*/ 2116 h 3731"/>
                  <a:gd name="T110" fmla="*/ 3591 w 3730"/>
                  <a:gd name="T111" fmla="*/ 1612 h 3731"/>
                  <a:gd name="T112" fmla="*/ 3022 w 3730"/>
                  <a:gd name="T113" fmla="*/ 1043 h 3731"/>
                  <a:gd name="T114" fmla="*/ 3022 w 3730"/>
                  <a:gd name="T115" fmla="*/ 1043 h 3731"/>
                  <a:gd name="T116" fmla="*/ 2976 w 3730"/>
                  <a:gd name="T117" fmla="*/ 1108 h 3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30" h="3731">
                    <a:moveTo>
                      <a:pt x="2976" y="1108"/>
                    </a:moveTo>
                    <a:lnTo>
                      <a:pt x="2976" y="1108"/>
                    </a:lnTo>
                    <a:cubicBezTo>
                      <a:pt x="2938" y="1220"/>
                      <a:pt x="2882" y="1319"/>
                      <a:pt x="2830" y="1371"/>
                    </a:cubicBezTo>
                    <a:lnTo>
                      <a:pt x="2830" y="1371"/>
                    </a:lnTo>
                    <a:cubicBezTo>
                      <a:pt x="2768" y="1434"/>
                      <a:pt x="2692" y="1462"/>
                      <a:pt x="2613" y="1454"/>
                    </a:cubicBezTo>
                    <a:lnTo>
                      <a:pt x="2613" y="1454"/>
                    </a:lnTo>
                    <a:cubicBezTo>
                      <a:pt x="2538" y="1446"/>
                      <a:pt x="2460" y="1405"/>
                      <a:pt x="2393" y="1340"/>
                    </a:cubicBezTo>
                    <a:lnTo>
                      <a:pt x="2393" y="1340"/>
                    </a:lnTo>
                    <a:cubicBezTo>
                      <a:pt x="2327" y="1273"/>
                      <a:pt x="2286" y="1195"/>
                      <a:pt x="2279" y="1120"/>
                    </a:cubicBezTo>
                    <a:lnTo>
                      <a:pt x="2279" y="1120"/>
                    </a:lnTo>
                    <a:cubicBezTo>
                      <a:pt x="2270" y="1040"/>
                      <a:pt x="2299" y="965"/>
                      <a:pt x="2361" y="903"/>
                    </a:cubicBezTo>
                    <a:lnTo>
                      <a:pt x="2361" y="903"/>
                    </a:lnTo>
                    <a:cubicBezTo>
                      <a:pt x="2406" y="858"/>
                      <a:pt x="2489" y="811"/>
                      <a:pt x="2586" y="775"/>
                    </a:cubicBezTo>
                    <a:lnTo>
                      <a:pt x="2586" y="775"/>
                    </a:lnTo>
                    <a:cubicBezTo>
                      <a:pt x="2600" y="769"/>
                      <a:pt x="2613" y="765"/>
                      <a:pt x="2628" y="760"/>
                    </a:cubicBezTo>
                    <a:lnTo>
                      <a:pt x="2628" y="760"/>
                    </a:lnTo>
                    <a:cubicBezTo>
                      <a:pt x="2634" y="759"/>
                      <a:pt x="2639" y="756"/>
                      <a:pt x="2644" y="754"/>
                    </a:cubicBezTo>
                    <a:lnTo>
                      <a:pt x="2644" y="754"/>
                    </a:lnTo>
                    <a:cubicBezTo>
                      <a:pt x="2663" y="744"/>
                      <a:pt x="2681" y="732"/>
                      <a:pt x="2695" y="715"/>
                    </a:cubicBezTo>
                    <a:lnTo>
                      <a:pt x="2116" y="136"/>
                    </a:lnTo>
                    <a:lnTo>
                      <a:pt x="2116" y="136"/>
                    </a:lnTo>
                    <a:cubicBezTo>
                      <a:pt x="1986" y="7"/>
                      <a:pt x="1778" y="0"/>
                      <a:pt x="1637" y="114"/>
                    </a:cubicBezTo>
                    <a:lnTo>
                      <a:pt x="1637" y="114"/>
                    </a:lnTo>
                    <a:cubicBezTo>
                      <a:pt x="1629" y="121"/>
                      <a:pt x="1621" y="129"/>
                      <a:pt x="1613" y="136"/>
                    </a:cubicBezTo>
                    <a:lnTo>
                      <a:pt x="1037" y="713"/>
                    </a:lnTo>
                    <a:lnTo>
                      <a:pt x="1037" y="713"/>
                    </a:lnTo>
                    <a:cubicBezTo>
                      <a:pt x="1019" y="699"/>
                      <a:pt x="1005" y="680"/>
                      <a:pt x="996" y="660"/>
                    </a:cubicBezTo>
                    <a:lnTo>
                      <a:pt x="996" y="660"/>
                    </a:lnTo>
                    <a:cubicBezTo>
                      <a:pt x="993" y="654"/>
                      <a:pt x="991" y="650"/>
                      <a:pt x="989" y="644"/>
                    </a:cubicBezTo>
                    <a:lnTo>
                      <a:pt x="989" y="644"/>
                    </a:lnTo>
                    <a:cubicBezTo>
                      <a:pt x="984" y="629"/>
                      <a:pt x="980" y="615"/>
                      <a:pt x="975" y="601"/>
                    </a:cubicBezTo>
                    <a:lnTo>
                      <a:pt x="975" y="601"/>
                    </a:lnTo>
                    <a:cubicBezTo>
                      <a:pt x="938" y="504"/>
                      <a:pt x="892" y="422"/>
                      <a:pt x="847" y="377"/>
                    </a:cubicBezTo>
                    <a:lnTo>
                      <a:pt x="847" y="377"/>
                    </a:lnTo>
                    <a:cubicBezTo>
                      <a:pt x="784" y="315"/>
                      <a:pt x="709" y="286"/>
                      <a:pt x="630" y="295"/>
                    </a:cubicBezTo>
                    <a:lnTo>
                      <a:pt x="630" y="295"/>
                    </a:lnTo>
                    <a:cubicBezTo>
                      <a:pt x="554" y="302"/>
                      <a:pt x="477" y="343"/>
                      <a:pt x="410" y="409"/>
                    </a:cubicBezTo>
                    <a:lnTo>
                      <a:pt x="410" y="409"/>
                    </a:lnTo>
                    <a:cubicBezTo>
                      <a:pt x="344" y="475"/>
                      <a:pt x="303" y="554"/>
                      <a:pt x="296" y="629"/>
                    </a:cubicBezTo>
                    <a:lnTo>
                      <a:pt x="296" y="629"/>
                    </a:lnTo>
                    <a:cubicBezTo>
                      <a:pt x="287" y="708"/>
                      <a:pt x="316" y="784"/>
                      <a:pt x="378" y="845"/>
                    </a:cubicBezTo>
                    <a:lnTo>
                      <a:pt x="378" y="845"/>
                    </a:lnTo>
                    <a:cubicBezTo>
                      <a:pt x="431" y="899"/>
                      <a:pt x="530" y="954"/>
                      <a:pt x="642" y="992"/>
                    </a:cubicBezTo>
                    <a:lnTo>
                      <a:pt x="642" y="992"/>
                    </a:lnTo>
                    <a:cubicBezTo>
                      <a:pt x="666" y="1001"/>
                      <a:pt x="690" y="1019"/>
                      <a:pt x="709" y="1040"/>
                    </a:cubicBezTo>
                    <a:lnTo>
                      <a:pt x="138" y="1612"/>
                    </a:lnTo>
                    <a:lnTo>
                      <a:pt x="138" y="1612"/>
                    </a:lnTo>
                    <a:cubicBezTo>
                      <a:pt x="131" y="1620"/>
                      <a:pt x="123" y="1627"/>
                      <a:pt x="116" y="1635"/>
                    </a:cubicBezTo>
                    <a:lnTo>
                      <a:pt x="116" y="1635"/>
                    </a:lnTo>
                    <a:cubicBezTo>
                      <a:pt x="0" y="1774"/>
                      <a:pt x="6" y="1985"/>
                      <a:pt x="138" y="2116"/>
                    </a:cubicBezTo>
                    <a:lnTo>
                      <a:pt x="1613" y="3591"/>
                    </a:lnTo>
                    <a:lnTo>
                      <a:pt x="1613" y="3591"/>
                    </a:lnTo>
                    <a:cubicBezTo>
                      <a:pt x="1751" y="3730"/>
                      <a:pt x="1978" y="3730"/>
                      <a:pt x="2116" y="3591"/>
                    </a:cubicBezTo>
                    <a:lnTo>
                      <a:pt x="3591" y="2116"/>
                    </a:lnTo>
                    <a:lnTo>
                      <a:pt x="3591" y="2116"/>
                    </a:lnTo>
                    <a:cubicBezTo>
                      <a:pt x="3729" y="1977"/>
                      <a:pt x="3729" y="1750"/>
                      <a:pt x="3591" y="1612"/>
                    </a:cubicBezTo>
                    <a:lnTo>
                      <a:pt x="3022" y="1043"/>
                    </a:lnTo>
                    <a:lnTo>
                      <a:pt x="3022" y="1043"/>
                    </a:lnTo>
                    <a:cubicBezTo>
                      <a:pt x="3000" y="1061"/>
                      <a:pt x="2983" y="1084"/>
                      <a:pt x="2976" y="1108"/>
                    </a:cubicBezTo>
                  </a:path>
                </a:pathLst>
              </a:custGeom>
              <a:solidFill>
                <a:srgbClr val="FDDE4B"/>
              </a:solidFill>
              <a:ln>
                <a:noFill/>
              </a:ln>
              <a:effectLst/>
            </p:spPr>
            <p:txBody>
              <a:bodyPr wrap="none" anchor="ctr"/>
              <a:lstStyle/>
              <a:p>
                <a:endParaRPr lang="en-GB" sz="2800"/>
              </a:p>
            </p:txBody>
          </p:sp>
          <p:sp>
            <p:nvSpPr>
              <p:cNvPr id="26" name="TextBox 25">
                <a:extLst>
                  <a:ext uri="{FF2B5EF4-FFF2-40B4-BE49-F238E27FC236}">
                    <a16:creationId xmlns:a16="http://schemas.microsoft.com/office/drawing/2014/main" id="{F651F8AF-A886-4936-8FFB-351C5102E0C2}"/>
                  </a:ext>
                </a:extLst>
              </p:cNvPr>
              <p:cNvSpPr txBox="1"/>
              <p:nvPr/>
            </p:nvSpPr>
            <p:spPr>
              <a:xfrm>
                <a:off x="1956533" y="3912843"/>
                <a:ext cx="353743" cy="523220"/>
              </a:xfrm>
              <a:prstGeom prst="rect">
                <a:avLst/>
              </a:prstGeom>
              <a:noFill/>
            </p:spPr>
            <p:txBody>
              <a:bodyPr wrap="square" rtlCol="0">
                <a:spAutoFit/>
              </a:bodyPr>
              <a:lstStyle/>
              <a:p>
                <a:pPr algn="ctr"/>
                <a:r>
                  <a:rPr lang="en-GB" sz="2800" b="1" dirty="0">
                    <a:solidFill>
                      <a:schemeClr val="bg1"/>
                    </a:solidFill>
                  </a:rPr>
                  <a:t>2</a:t>
                </a:r>
              </a:p>
            </p:txBody>
          </p:sp>
        </p:grpSp>
        <p:sp>
          <p:nvSpPr>
            <p:cNvPr id="77" name="TextBox 76">
              <a:extLst>
                <a:ext uri="{FF2B5EF4-FFF2-40B4-BE49-F238E27FC236}">
                  <a16:creationId xmlns:a16="http://schemas.microsoft.com/office/drawing/2014/main" id="{8FFF0884-849B-4D12-A0B5-D475EE11FB23}"/>
                </a:ext>
              </a:extLst>
            </p:cNvPr>
            <p:cNvSpPr txBox="1"/>
            <p:nvPr/>
          </p:nvSpPr>
          <p:spPr>
            <a:xfrm>
              <a:off x="1673206" y="5466793"/>
              <a:ext cx="992479" cy="307777"/>
            </a:xfrm>
            <a:prstGeom prst="rect">
              <a:avLst/>
            </a:prstGeom>
            <a:noFill/>
          </p:spPr>
          <p:txBody>
            <a:bodyPr wrap="square" rtlCol="0">
              <a:spAutoFit/>
            </a:bodyPr>
            <a:lstStyle/>
            <a:p>
              <a:pPr algn="ctr"/>
              <a:r>
                <a:rPr lang="en-US" sz="1400" b="1" dirty="0"/>
                <a:t>Be Concise</a:t>
              </a:r>
            </a:p>
          </p:txBody>
        </p:sp>
      </p:grpSp>
      <p:grpSp>
        <p:nvGrpSpPr>
          <p:cNvPr id="87" name="Group 86">
            <a:extLst>
              <a:ext uri="{FF2B5EF4-FFF2-40B4-BE49-F238E27FC236}">
                <a16:creationId xmlns:a16="http://schemas.microsoft.com/office/drawing/2014/main" id="{EBF7BBF4-7ABC-476A-8EC0-B984CDBFE923}"/>
              </a:ext>
            </a:extLst>
          </p:cNvPr>
          <p:cNvGrpSpPr/>
          <p:nvPr/>
        </p:nvGrpSpPr>
        <p:grpSpPr>
          <a:xfrm>
            <a:off x="2884063" y="4129332"/>
            <a:ext cx="1300480" cy="1645238"/>
            <a:chOff x="2884063" y="4129332"/>
            <a:chExt cx="1300480" cy="1645238"/>
          </a:xfrm>
        </p:grpSpPr>
        <p:grpSp>
          <p:nvGrpSpPr>
            <p:cNvPr id="59" name="Group 58">
              <a:extLst>
                <a:ext uri="{FF2B5EF4-FFF2-40B4-BE49-F238E27FC236}">
                  <a16:creationId xmlns:a16="http://schemas.microsoft.com/office/drawing/2014/main" id="{5829C139-A0B6-4191-A69F-241A71BEBA38}"/>
                </a:ext>
              </a:extLst>
            </p:cNvPr>
            <p:cNvGrpSpPr/>
            <p:nvPr/>
          </p:nvGrpSpPr>
          <p:grpSpPr>
            <a:xfrm>
              <a:off x="2884063" y="4129332"/>
              <a:ext cx="1300480" cy="1224577"/>
              <a:chOff x="2868565" y="3586891"/>
              <a:chExt cx="1300480" cy="1224577"/>
            </a:xfrm>
          </p:grpSpPr>
          <p:sp>
            <p:nvSpPr>
              <p:cNvPr id="24" name="Freeform 74">
                <a:extLst>
                  <a:ext uri="{FF2B5EF4-FFF2-40B4-BE49-F238E27FC236}">
                    <a16:creationId xmlns:a16="http://schemas.microsoft.com/office/drawing/2014/main" id="{F6B87584-289B-4FF7-8A1A-D6FCA069E9BE}"/>
                  </a:ext>
                </a:extLst>
              </p:cNvPr>
              <p:cNvSpPr>
                <a:spLocks noChangeArrowheads="1"/>
              </p:cNvSpPr>
              <p:nvPr/>
            </p:nvSpPr>
            <p:spPr bwMode="auto">
              <a:xfrm>
                <a:off x="2868565" y="3586891"/>
                <a:ext cx="1300480" cy="1224577"/>
              </a:xfrm>
              <a:custGeom>
                <a:avLst/>
                <a:gdLst>
                  <a:gd name="T0" fmla="*/ 3590 w 3730"/>
                  <a:gd name="T1" fmla="*/ 1611 h 3729"/>
                  <a:gd name="T2" fmla="*/ 2115 w 3730"/>
                  <a:gd name="T3" fmla="*/ 136 h 3729"/>
                  <a:gd name="T4" fmla="*/ 2115 w 3730"/>
                  <a:gd name="T5" fmla="*/ 136 h 3729"/>
                  <a:gd name="T6" fmla="*/ 1654 w 3730"/>
                  <a:gd name="T7" fmla="*/ 99 h 3729"/>
                  <a:gd name="T8" fmla="*/ 1654 w 3730"/>
                  <a:gd name="T9" fmla="*/ 99 h 3729"/>
                  <a:gd name="T10" fmla="*/ 1611 w 3730"/>
                  <a:gd name="T11" fmla="*/ 136 h 3729"/>
                  <a:gd name="T12" fmla="*/ 1036 w 3730"/>
                  <a:gd name="T13" fmla="*/ 712 h 3729"/>
                  <a:gd name="T14" fmla="*/ 1036 w 3730"/>
                  <a:gd name="T15" fmla="*/ 712 h 3729"/>
                  <a:gd name="T16" fmla="*/ 994 w 3730"/>
                  <a:gd name="T17" fmla="*/ 659 h 3729"/>
                  <a:gd name="T18" fmla="*/ 994 w 3730"/>
                  <a:gd name="T19" fmla="*/ 659 h 3729"/>
                  <a:gd name="T20" fmla="*/ 988 w 3730"/>
                  <a:gd name="T21" fmla="*/ 643 h 3729"/>
                  <a:gd name="T22" fmla="*/ 988 w 3730"/>
                  <a:gd name="T23" fmla="*/ 643 h 3729"/>
                  <a:gd name="T24" fmla="*/ 973 w 3730"/>
                  <a:gd name="T25" fmla="*/ 600 h 3729"/>
                  <a:gd name="T26" fmla="*/ 973 w 3730"/>
                  <a:gd name="T27" fmla="*/ 600 h 3729"/>
                  <a:gd name="T28" fmla="*/ 845 w 3730"/>
                  <a:gd name="T29" fmla="*/ 376 h 3729"/>
                  <a:gd name="T30" fmla="*/ 845 w 3730"/>
                  <a:gd name="T31" fmla="*/ 376 h 3729"/>
                  <a:gd name="T32" fmla="*/ 628 w 3730"/>
                  <a:gd name="T33" fmla="*/ 294 h 3729"/>
                  <a:gd name="T34" fmla="*/ 628 w 3730"/>
                  <a:gd name="T35" fmla="*/ 294 h 3729"/>
                  <a:gd name="T36" fmla="*/ 409 w 3730"/>
                  <a:gd name="T37" fmla="*/ 409 h 3729"/>
                  <a:gd name="T38" fmla="*/ 409 w 3730"/>
                  <a:gd name="T39" fmla="*/ 409 h 3729"/>
                  <a:gd name="T40" fmla="*/ 294 w 3730"/>
                  <a:gd name="T41" fmla="*/ 628 h 3729"/>
                  <a:gd name="T42" fmla="*/ 294 w 3730"/>
                  <a:gd name="T43" fmla="*/ 628 h 3729"/>
                  <a:gd name="T44" fmla="*/ 376 w 3730"/>
                  <a:gd name="T45" fmla="*/ 844 h 3729"/>
                  <a:gd name="T46" fmla="*/ 376 w 3730"/>
                  <a:gd name="T47" fmla="*/ 844 h 3729"/>
                  <a:gd name="T48" fmla="*/ 641 w 3730"/>
                  <a:gd name="T49" fmla="*/ 991 h 3729"/>
                  <a:gd name="T50" fmla="*/ 641 w 3730"/>
                  <a:gd name="T51" fmla="*/ 991 h 3729"/>
                  <a:gd name="T52" fmla="*/ 707 w 3730"/>
                  <a:gd name="T53" fmla="*/ 1040 h 3729"/>
                  <a:gd name="T54" fmla="*/ 136 w 3730"/>
                  <a:gd name="T55" fmla="*/ 1611 h 3729"/>
                  <a:gd name="T56" fmla="*/ 136 w 3730"/>
                  <a:gd name="T57" fmla="*/ 1611 h 3729"/>
                  <a:gd name="T58" fmla="*/ 88 w 3730"/>
                  <a:gd name="T59" fmla="*/ 1671 h 3729"/>
                  <a:gd name="T60" fmla="*/ 88 w 3730"/>
                  <a:gd name="T61" fmla="*/ 1671 h 3729"/>
                  <a:gd name="T62" fmla="*/ 136 w 3730"/>
                  <a:gd name="T63" fmla="*/ 2115 h 3729"/>
                  <a:gd name="T64" fmla="*/ 1611 w 3730"/>
                  <a:gd name="T65" fmla="*/ 3590 h 3729"/>
                  <a:gd name="T66" fmla="*/ 1611 w 3730"/>
                  <a:gd name="T67" fmla="*/ 3590 h 3729"/>
                  <a:gd name="T68" fmla="*/ 2115 w 3730"/>
                  <a:gd name="T69" fmla="*/ 3590 h 3729"/>
                  <a:gd name="T70" fmla="*/ 3590 w 3730"/>
                  <a:gd name="T71" fmla="*/ 2115 h 3729"/>
                  <a:gd name="T72" fmla="*/ 3590 w 3730"/>
                  <a:gd name="T73" fmla="*/ 2115 h 3729"/>
                  <a:gd name="T74" fmla="*/ 3590 w 3730"/>
                  <a:gd name="T75" fmla="*/ 1611 h 3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30" h="3729">
                    <a:moveTo>
                      <a:pt x="3590" y="1611"/>
                    </a:moveTo>
                    <a:lnTo>
                      <a:pt x="2115" y="136"/>
                    </a:lnTo>
                    <a:lnTo>
                      <a:pt x="2115" y="136"/>
                    </a:lnTo>
                    <a:cubicBezTo>
                      <a:pt x="1990" y="12"/>
                      <a:pt x="1794" y="0"/>
                      <a:pt x="1654" y="99"/>
                    </a:cubicBezTo>
                    <a:lnTo>
                      <a:pt x="1654" y="99"/>
                    </a:lnTo>
                    <a:cubicBezTo>
                      <a:pt x="1639" y="110"/>
                      <a:pt x="1625" y="122"/>
                      <a:pt x="1611" y="136"/>
                    </a:cubicBezTo>
                    <a:lnTo>
                      <a:pt x="1036" y="712"/>
                    </a:lnTo>
                    <a:lnTo>
                      <a:pt x="1036" y="712"/>
                    </a:lnTo>
                    <a:cubicBezTo>
                      <a:pt x="1018" y="698"/>
                      <a:pt x="1004" y="679"/>
                      <a:pt x="994" y="659"/>
                    </a:cubicBezTo>
                    <a:lnTo>
                      <a:pt x="994" y="659"/>
                    </a:lnTo>
                    <a:cubicBezTo>
                      <a:pt x="992" y="654"/>
                      <a:pt x="990" y="649"/>
                      <a:pt x="988" y="643"/>
                    </a:cubicBezTo>
                    <a:lnTo>
                      <a:pt x="988" y="643"/>
                    </a:lnTo>
                    <a:cubicBezTo>
                      <a:pt x="983" y="629"/>
                      <a:pt x="978" y="615"/>
                      <a:pt x="973" y="600"/>
                    </a:cubicBezTo>
                    <a:lnTo>
                      <a:pt x="973" y="600"/>
                    </a:lnTo>
                    <a:cubicBezTo>
                      <a:pt x="937" y="503"/>
                      <a:pt x="890" y="421"/>
                      <a:pt x="845" y="376"/>
                    </a:cubicBezTo>
                    <a:lnTo>
                      <a:pt x="845" y="376"/>
                    </a:lnTo>
                    <a:cubicBezTo>
                      <a:pt x="783" y="314"/>
                      <a:pt x="708" y="285"/>
                      <a:pt x="628" y="294"/>
                    </a:cubicBezTo>
                    <a:lnTo>
                      <a:pt x="628" y="294"/>
                    </a:lnTo>
                    <a:cubicBezTo>
                      <a:pt x="553" y="301"/>
                      <a:pt x="475" y="342"/>
                      <a:pt x="409" y="409"/>
                    </a:cubicBezTo>
                    <a:lnTo>
                      <a:pt x="409" y="409"/>
                    </a:lnTo>
                    <a:cubicBezTo>
                      <a:pt x="343" y="474"/>
                      <a:pt x="302" y="553"/>
                      <a:pt x="294" y="628"/>
                    </a:cubicBezTo>
                    <a:lnTo>
                      <a:pt x="294" y="628"/>
                    </a:lnTo>
                    <a:cubicBezTo>
                      <a:pt x="286" y="708"/>
                      <a:pt x="314" y="783"/>
                      <a:pt x="376" y="844"/>
                    </a:cubicBezTo>
                    <a:lnTo>
                      <a:pt x="376" y="844"/>
                    </a:lnTo>
                    <a:cubicBezTo>
                      <a:pt x="430" y="898"/>
                      <a:pt x="528" y="953"/>
                      <a:pt x="641" y="991"/>
                    </a:cubicBezTo>
                    <a:lnTo>
                      <a:pt x="641" y="991"/>
                    </a:lnTo>
                    <a:cubicBezTo>
                      <a:pt x="664" y="999"/>
                      <a:pt x="689" y="1018"/>
                      <a:pt x="707" y="1040"/>
                    </a:cubicBezTo>
                    <a:lnTo>
                      <a:pt x="136" y="1611"/>
                    </a:lnTo>
                    <a:lnTo>
                      <a:pt x="136" y="1611"/>
                    </a:lnTo>
                    <a:cubicBezTo>
                      <a:pt x="118" y="1630"/>
                      <a:pt x="101" y="1650"/>
                      <a:pt x="88" y="1671"/>
                    </a:cubicBezTo>
                    <a:lnTo>
                      <a:pt x="88" y="1671"/>
                    </a:lnTo>
                    <a:cubicBezTo>
                      <a:pt x="0" y="1809"/>
                      <a:pt x="16" y="1995"/>
                      <a:pt x="136" y="2115"/>
                    </a:cubicBezTo>
                    <a:lnTo>
                      <a:pt x="1611" y="3590"/>
                    </a:lnTo>
                    <a:lnTo>
                      <a:pt x="1611" y="3590"/>
                    </a:lnTo>
                    <a:cubicBezTo>
                      <a:pt x="1750" y="3728"/>
                      <a:pt x="1976" y="3728"/>
                      <a:pt x="2115" y="3590"/>
                    </a:cubicBezTo>
                    <a:lnTo>
                      <a:pt x="3590" y="2115"/>
                    </a:lnTo>
                    <a:lnTo>
                      <a:pt x="3590" y="2115"/>
                    </a:lnTo>
                    <a:cubicBezTo>
                      <a:pt x="3729" y="1976"/>
                      <a:pt x="3729" y="1750"/>
                      <a:pt x="3590" y="1611"/>
                    </a:cubicBezTo>
                  </a:path>
                </a:pathLst>
              </a:custGeom>
              <a:solidFill>
                <a:srgbClr val="249B7C"/>
              </a:solidFill>
              <a:ln>
                <a:noFill/>
              </a:ln>
              <a:effectLst/>
            </p:spPr>
            <p:txBody>
              <a:bodyPr wrap="none" anchor="ctr"/>
              <a:lstStyle/>
              <a:p>
                <a:endParaRPr lang="en-GB" sz="2800"/>
              </a:p>
            </p:txBody>
          </p:sp>
          <p:sp>
            <p:nvSpPr>
              <p:cNvPr id="29" name="TextBox 28">
                <a:extLst>
                  <a:ext uri="{FF2B5EF4-FFF2-40B4-BE49-F238E27FC236}">
                    <a16:creationId xmlns:a16="http://schemas.microsoft.com/office/drawing/2014/main" id="{D152EA36-8C96-420A-B055-CACAACCD8222}"/>
                  </a:ext>
                </a:extLst>
              </p:cNvPr>
              <p:cNvSpPr txBox="1"/>
              <p:nvPr/>
            </p:nvSpPr>
            <p:spPr>
              <a:xfrm>
                <a:off x="3341932" y="3913997"/>
                <a:ext cx="353743" cy="523220"/>
              </a:xfrm>
              <a:prstGeom prst="rect">
                <a:avLst/>
              </a:prstGeom>
              <a:noFill/>
            </p:spPr>
            <p:txBody>
              <a:bodyPr wrap="square" rtlCol="0">
                <a:spAutoFit/>
              </a:bodyPr>
              <a:lstStyle/>
              <a:p>
                <a:pPr algn="ctr"/>
                <a:r>
                  <a:rPr lang="en-GB" sz="2800" b="1" dirty="0">
                    <a:solidFill>
                      <a:schemeClr val="bg1"/>
                    </a:solidFill>
                  </a:rPr>
                  <a:t>4</a:t>
                </a:r>
              </a:p>
            </p:txBody>
          </p:sp>
        </p:grpSp>
        <p:sp>
          <p:nvSpPr>
            <p:cNvPr id="78" name="TextBox 77">
              <a:extLst>
                <a:ext uri="{FF2B5EF4-FFF2-40B4-BE49-F238E27FC236}">
                  <a16:creationId xmlns:a16="http://schemas.microsoft.com/office/drawing/2014/main" id="{9457E545-35F4-46A5-8FA4-E771560293C3}"/>
                </a:ext>
              </a:extLst>
            </p:cNvPr>
            <p:cNvSpPr txBox="1"/>
            <p:nvPr/>
          </p:nvSpPr>
          <p:spPr>
            <a:xfrm>
              <a:off x="2964113" y="5466793"/>
              <a:ext cx="1089417" cy="307777"/>
            </a:xfrm>
            <a:prstGeom prst="rect">
              <a:avLst/>
            </a:prstGeom>
            <a:noFill/>
          </p:spPr>
          <p:txBody>
            <a:bodyPr wrap="square" rtlCol="0">
              <a:spAutoFit/>
            </a:bodyPr>
            <a:lstStyle/>
            <a:p>
              <a:pPr algn="ctr"/>
              <a:r>
                <a:rPr lang="en-US" sz="1400" b="1" dirty="0"/>
                <a:t>Use Visuals</a:t>
              </a:r>
            </a:p>
          </p:txBody>
        </p:sp>
      </p:grpSp>
      <p:grpSp>
        <p:nvGrpSpPr>
          <p:cNvPr id="89" name="Group 88">
            <a:extLst>
              <a:ext uri="{FF2B5EF4-FFF2-40B4-BE49-F238E27FC236}">
                <a16:creationId xmlns:a16="http://schemas.microsoft.com/office/drawing/2014/main" id="{DB0830F9-1833-4BA3-8C6B-4DF7906F8C40}"/>
              </a:ext>
            </a:extLst>
          </p:cNvPr>
          <p:cNvGrpSpPr/>
          <p:nvPr/>
        </p:nvGrpSpPr>
        <p:grpSpPr>
          <a:xfrm>
            <a:off x="4293427" y="4167957"/>
            <a:ext cx="1300480" cy="2037500"/>
            <a:chOff x="4293427" y="4167957"/>
            <a:chExt cx="1300480" cy="2037500"/>
          </a:xfrm>
        </p:grpSpPr>
        <p:grpSp>
          <p:nvGrpSpPr>
            <p:cNvPr id="61" name="Group 60">
              <a:extLst>
                <a:ext uri="{FF2B5EF4-FFF2-40B4-BE49-F238E27FC236}">
                  <a16:creationId xmlns:a16="http://schemas.microsoft.com/office/drawing/2014/main" id="{D4AE1B06-DAB8-4953-A83A-3B0DE2DB6000}"/>
                </a:ext>
              </a:extLst>
            </p:cNvPr>
            <p:cNvGrpSpPr/>
            <p:nvPr/>
          </p:nvGrpSpPr>
          <p:grpSpPr>
            <a:xfrm>
              <a:off x="4293427" y="4167957"/>
              <a:ext cx="1300480" cy="1224577"/>
              <a:chOff x="4277929" y="3625516"/>
              <a:chExt cx="1300480" cy="1224577"/>
            </a:xfrm>
          </p:grpSpPr>
          <p:sp>
            <p:nvSpPr>
              <p:cNvPr id="32" name="Freeform 72">
                <a:extLst>
                  <a:ext uri="{FF2B5EF4-FFF2-40B4-BE49-F238E27FC236}">
                    <a16:creationId xmlns:a16="http://schemas.microsoft.com/office/drawing/2014/main" id="{EF62ED25-C2BC-4252-B383-B5A80A976B0E}"/>
                  </a:ext>
                </a:extLst>
              </p:cNvPr>
              <p:cNvSpPr>
                <a:spLocks noChangeArrowheads="1"/>
              </p:cNvSpPr>
              <p:nvPr/>
            </p:nvSpPr>
            <p:spPr bwMode="auto">
              <a:xfrm>
                <a:off x="4277929" y="3625516"/>
                <a:ext cx="1300480" cy="1224577"/>
              </a:xfrm>
              <a:custGeom>
                <a:avLst/>
                <a:gdLst>
                  <a:gd name="T0" fmla="*/ 2976 w 3730"/>
                  <a:gd name="T1" fmla="*/ 1108 h 3731"/>
                  <a:gd name="T2" fmla="*/ 2976 w 3730"/>
                  <a:gd name="T3" fmla="*/ 1108 h 3731"/>
                  <a:gd name="T4" fmla="*/ 2830 w 3730"/>
                  <a:gd name="T5" fmla="*/ 1371 h 3731"/>
                  <a:gd name="T6" fmla="*/ 2830 w 3730"/>
                  <a:gd name="T7" fmla="*/ 1371 h 3731"/>
                  <a:gd name="T8" fmla="*/ 2613 w 3730"/>
                  <a:gd name="T9" fmla="*/ 1454 h 3731"/>
                  <a:gd name="T10" fmla="*/ 2613 w 3730"/>
                  <a:gd name="T11" fmla="*/ 1454 h 3731"/>
                  <a:gd name="T12" fmla="*/ 2393 w 3730"/>
                  <a:gd name="T13" fmla="*/ 1340 h 3731"/>
                  <a:gd name="T14" fmla="*/ 2393 w 3730"/>
                  <a:gd name="T15" fmla="*/ 1340 h 3731"/>
                  <a:gd name="T16" fmla="*/ 2279 w 3730"/>
                  <a:gd name="T17" fmla="*/ 1120 h 3731"/>
                  <a:gd name="T18" fmla="*/ 2279 w 3730"/>
                  <a:gd name="T19" fmla="*/ 1120 h 3731"/>
                  <a:gd name="T20" fmla="*/ 2361 w 3730"/>
                  <a:gd name="T21" fmla="*/ 903 h 3731"/>
                  <a:gd name="T22" fmla="*/ 2361 w 3730"/>
                  <a:gd name="T23" fmla="*/ 903 h 3731"/>
                  <a:gd name="T24" fmla="*/ 2586 w 3730"/>
                  <a:gd name="T25" fmla="*/ 775 h 3731"/>
                  <a:gd name="T26" fmla="*/ 2586 w 3730"/>
                  <a:gd name="T27" fmla="*/ 775 h 3731"/>
                  <a:gd name="T28" fmla="*/ 2628 w 3730"/>
                  <a:gd name="T29" fmla="*/ 760 h 3731"/>
                  <a:gd name="T30" fmla="*/ 2628 w 3730"/>
                  <a:gd name="T31" fmla="*/ 760 h 3731"/>
                  <a:gd name="T32" fmla="*/ 2644 w 3730"/>
                  <a:gd name="T33" fmla="*/ 754 h 3731"/>
                  <a:gd name="T34" fmla="*/ 2644 w 3730"/>
                  <a:gd name="T35" fmla="*/ 754 h 3731"/>
                  <a:gd name="T36" fmla="*/ 2695 w 3730"/>
                  <a:gd name="T37" fmla="*/ 715 h 3731"/>
                  <a:gd name="T38" fmla="*/ 2116 w 3730"/>
                  <a:gd name="T39" fmla="*/ 136 h 3731"/>
                  <a:gd name="T40" fmla="*/ 2116 w 3730"/>
                  <a:gd name="T41" fmla="*/ 136 h 3731"/>
                  <a:gd name="T42" fmla="*/ 1637 w 3730"/>
                  <a:gd name="T43" fmla="*/ 114 h 3731"/>
                  <a:gd name="T44" fmla="*/ 1637 w 3730"/>
                  <a:gd name="T45" fmla="*/ 114 h 3731"/>
                  <a:gd name="T46" fmla="*/ 1613 w 3730"/>
                  <a:gd name="T47" fmla="*/ 136 h 3731"/>
                  <a:gd name="T48" fmla="*/ 1037 w 3730"/>
                  <a:gd name="T49" fmla="*/ 713 h 3731"/>
                  <a:gd name="T50" fmla="*/ 1037 w 3730"/>
                  <a:gd name="T51" fmla="*/ 713 h 3731"/>
                  <a:gd name="T52" fmla="*/ 996 w 3730"/>
                  <a:gd name="T53" fmla="*/ 660 h 3731"/>
                  <a:gd name="T54" fmla="*/ 996 w 3730"/>
                  <a:gd name="T55" fmla="*/ 660 h 3731"/>
                  <a:gd name="T56" fmla="*/ 989 w 3730"/>
                  <a:gd name="T57" fmla="*/ 644 h 3731"/>
                  <a:gd name="T58" fmla="*/ 989 w 3730"/>
                  <a:gd name="T59" fmla="*/ 644 h 3731"/>
                  <a:gd name="T60" fmla="*/ 975 w 3730"/>
                  <a:gd name="T61" fmla="*/ 601 h 3731"/>
                  <a:gd name="T62" fmla="*/ 975 w 3730"/>
                  <a:gd name="T63" fmla="*/ 601 h 3731"/>
                  <a:gd name="T64" fmla="*/ 847 w 3730"/>
                  <a:gd name="T65" fmla="*/ 377 h 3731"/>
                  <a:gd name="T66" fmla="*/ 847 w 3730"/>
                  <a:gd name="T67" fmla="*/ 377 h 3731"/>
                  <a:gd name="T68" fmla="*/ 630 w 3730"/>
                  <a:gd name="T69" fmla="*/ 295 h 3731"/>
                  <a:gd name="T70" fmla="*/ 630 w 3730"/>
                  <a:gd name="T71" fmla="*/ 295 h 3731"/>
                  <a:gd name="T72" fmla="*/ 410 w 3730"/>
                  <a:gd name="T73" fmla="*/ 409 h 3731"/>
                  <a:gd name="T74" fmla="*/ 410 w 3730"/>
                  <a:gd name="T75" fmla="*/ 409 h 3731"/>
                  <a:gd name="T76" fmla="*/ 296 w 3730"/>
                  <a:gd name="T77" fmla="*/ 629 h 3731"/>
                  <a:gd name="T78" fmla="*/ 296 w 3730"/>
                  <a:gd name="T79" fmla="*/ 629 h 3731"/>
                  <a:gd name="T80" fmla="*/ 378 w 3730"/>
                  <a:gd name="T81" fmla="*/ 845 h 3731"/>
                  <a:gd name="T82" fmla="*/ 378 w 3730"/>
                  <a:gd name="T83" fmla="*/ 845 h 3731"/>
                  <a:gd name="T84" fmla="*/ 642 w 3730"/>
                  <a:gd name="T85" fmla="*/ 992 h 3731"/>
                  <a:gd name="T86" fmla="*/ 642 w 3730"/>
                  <a:gd name="T87" fmla="*/ 992 h 3731"/>
                  <a:gd name="T88" fmla="*/ 709 w 3730"/>
                  <a:gd name="T89" fmla="*/ 1040 h 3731"/>
                  <a:gd name="T90" fmla="*/ 138 w 3730"/>
                  <a:gd name="T91" fmla="*/ 1612 h 3731"/>
                  <a:gd name="T92" fmla="*/ 138 w 3730"/>
                  <a:gd name="T93" fmla="*/ 1612 h 3731"/>
                  <a:gd name="T94" fmla="*/ 116 w 3730"/>
                  <a:gd name="T95" fmla="*/ 1635 h 3731"/>
                  <a:gd name="T96" fmla="*/ 116 w 3730"/>
                  <a:gd name="T97" fmla="*/ 1635 h 3731"/>
                  <a:gd name="T98" fmla="*/ 138 w 3730"/>
                  <a:gd name="T99" fmla="*/ 2116 h 3731"/>
                  <a:gd name="T100" fmla="*/ 1613 w 3730"/>
                  <a:gd name="T101" fmla="*/ 3591 h 3731"/>
                  <a:gd name="T102" fmla="*/ 1613 w 3730"/>
                  <a:gd name="T103" fmla="*/ 3591 h 3731"/>
                  <a:gd name="T104" fmla="*/ 2116 w 3730"/>
                  <a:gd name="T105" fmla="*/ 3591 h 3731"/>
                  <a:gd name="T106" fmla="*/ 3591 w 3730"/>
                  <a:gd name="T107" fmla="*/ 2116 h 3731"/>
                  <a:gd name="T108" fmla="*/ 3591 w 3730"/>
                  <a:gd name="T109" fmla="*/ 2116 h 3731"/>
                  <a:gd name="T110" fmla="*/ 3591 w 3730"/>
                  <a:gd name="T111" fmla="*/ 1612 h 3731"/>
                  <a:gd name="T112" fmla="*/ 3022 w 3730"/>
                  <a:gd name="T113" fmla="*/ 1043 h 3731"/>
                  <a:gd name="T114" fmla="*/ 3022 w 3730"/>
                  <a:gd name="T115" fmla="*/ 1043 h 3731"/>
                  <a:gd name="T116" fmla="*/ 2976 w 3730"/>
                  <a:gd name="T117" fmla="*/ 1108 h 3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30" h="3731">
                    <a:moveTo>
                      <a:pt x="2976" y="1108"/>
                    </a:moveTo>
                    <a:lnTo>
                      <a:pt x="2976" y="1108"/>
                    </a:lnTo>
                    <a:cubicBezTo>
                      <a:pt x="2938" y="1220"/>
                      <a:pt x="2882" y="1319"/>
                      <a:pt x="2830" y="1371"/>
                    </a:cubicBezTo>
                    <a:lnTo>
                      <a:pt x="2830" y="1371"/>
                    </a:lnTo>
                    <a:cubicBezTo>
                      <a:pt x="2768" y="1434"/>
                      <a:pt x="2692" y="1462"/>
                      <a:pt x="2613" y="1454"/>
                    </a:cubicBezTo>
                    <a:lnTo>
                      <a:pt x="2613" y="1454"/>
                    </a:lnTo>
                    <a:cubicBezTo>
                      <a:pt x="2538" y="1446"/>
                      <a:pt x="2460" y="1405"/>
                      <a:pt x="2393" y="1340"/>
                    </a:cubicBezTo>
                    <a:lnTo>
                      <a:pt x="2393" y="1340"/>
                    </a:lnTo>
                    <a:cubicBezTo>
                      <a:pt x="2327" y="1273"/>
                      <a:pt x="2286" y="1195"/>
                      <a:pt x="2279" y="1120"/>
                    </a:cubicBezTo>
                    <a:lnTo>
                      <a:pt x="2279" y="1120"/>
                    </a:lnTo>
                    <a:cubicBezTo>
                      <a:pt x="2270" y="1040"/>
                      <a:pt x="2299" y="965"/>
                      <a:pt x="2361" y="903"/>
                    </a:cubicBezTo>
                    <a:lnTo>
                      <a:pt x="2361" y="903"/>
                    </a:lnTo>
                    <a:cubicBezTo>
                      <a:pt x="2406" y="858"/>
                      <a:pt x="2489" y="811"/>
                      <a:pt x="2586" y="775"/>
                    </a:cubicBezTo>
                    <a:lnTo>
                      <a:pt x="2586" y="775"/>
                    </a:lnTo>
                    <a:cubicBezTo>
                      <a:pt x="2600" y="769"/>
                      <a:pt x="2613" y="765"/>
                      <a:pt x="2628" y="760"/>
                    </a:cubicBezTo>
                    <a:lnTo>
                      <a:pt x="2628" y="760"/>
                    </a:lnTo>
                    <a:cubicBezTo>
                      <a:pt x="2634" y="759"/>
                      <a:pt x="2639" y="756"/>
                      <a:pt x="2644" y="754"/>
                    </a:cubicBezTo>
                    <a:lnTo>
                      <a:pt x="2644" y="754"/>
                    </a:lnTo>
                    <a:cubicBezTo>
                      <a:pt x="2663" y="744"/>
                      <a:pt x="2681" y="732"/>
                      <a:pt x="2695" y="715"/>
                    </a:cubicBezTo>
                    <a:lnTo>
                      <a:pt x="2116" y="136"/>
                    </a:lnTo>
                    <a:lnTo>
                      <a:pt x="2116" y="136"/>
                    </a:lnTo>
                    <a:cubicBezTo>
                      <a:pt x="1986" y="7"/>
                      <a:pt x="1778" y="0"/>
                      <a:pt x="1637" y="114"/>
                    </a:cubicBezTo>
                    <a:lnTo>
                      <a:pt x="1637" y="114"/>
                    </a:lnTo>
                    <a:cubicBezTo>
                      <a:pt x="1629" y="121"/>
                      <a:pt x="1621" y="129"/>
                      <a:pt x="1613" y="136"/>
                    </a:cubicBezTo>
                    <a:lnTo>
                      <a:pt x="1037" y="713"/>
                    </a:lnTo>
                    <a:lnTo>
                      <a:pt x="1037" y="713"/>
                    </a:lnTo>
                    <a:cubicBezTo>
                      <a:pt x="1019" y="699"/>
                      <a:pt x="1005" y="680"/>
                      <a:pt x="996" y="660"/>
                    </a:cubicBezTo>
                    <a:lnTo>
                      <a:pt x="996" y="660"/>
                    </a:lnTo>
                    <a:cubicBezTo>
                      <a:pt x="993" y="654"/>
                      <a:pt x="991" y="650"/>
                      <a:pt x="989" y="644"/>
                    </a:cubicBezTo>
                    <a:lnTo>
                      <a:pt x="989" y="644"/>
                    </a:lnTo>
                    <a:cubicBezTo>
                      <a:pt x="984" y="629"/>
                      <a:pt x="980" y="615"/>
                      <a:pt x="975" y="601"/>
                    </a:cubicBezTo>
                    <a:lnTo>
                      <a:pt x="975" y="601"/>
                    </a:lnTo>
                    <a:cubicBezTo>
                      <a:pt x="938" y="504"/>
                      <a:pt x="892" y="422"/>
                      <a:pt x="847" y="377"/>
                    </a:cubicBezTo>
                    <a:lnTo>
                      <a:pt x="847" y="377"/>
                    </a:lnTo>
                    <a:cubicBezTo>
                      <a:pt x="784" y="315"/>
                      <a:pt x="709" y="286"/>
                      <a:pt x="630" y="295"/>
                    </a:cubicBezTo>
                    <a:lnTo>
                      <a:pt x="630" y="295"/>
                    </a:lnTo>
                    <a:cubicBezTo>
                      <a:pt x="554" y="302"/>
                      <a:pt x="477" y="343"/>
                      <a:pt x="410" y="409"/>
                    </a:cubicBezTo>
                    <a:lnTo>
                      <a:pt x="410" y="409"/>
                    </a:lnTo>
                    <a:cubicBezTo>
                      <a:pt x="344" y="475"/>
                      <a:pt x="303" y="554"/>
                      <a:pt x="296" y="629"/>
                    </a:cubicBezTo>
                    <a:lnTo>
                      <a:pt x="296" y="629"/>
                    </a:lnTo>
                    <a:cubicBezTo>
                      <a:pt x="287" y="708"/>
                      <a:pt x="316" y="784"/>
                      <a:pt x="378" y="845"/>
                    </a:cubicBezTo>
                    <a:lnTo>
                      <a:pt x="378" y="845"/>
                    </a:lnTo>
                    <a:cubicBezTo>
                      <a:pt x="431" y="899"/>
                      <a:pt x="530" y="954"/>
                      <a:pt x="642" y="992"/>
                    </a:cubicBezTo>
                    <a:lnTo>
                      <a:pt x="642" y="992"/>
                    </a:lnTo>
                    <a:cubicBezTo>
                      <a:pt x="666" y="1001"/>
                      <a:pt x="690" y="1019"/>
                      <a:pt x="709" y="1040"/>
                    </a:cubicBezTo>
                    <a:lnTo>
                      <a:pt x="138" y="1612"/>
                    </a:lnTo>
                    <a:lnTo>
                      <a:pt x="138" y="1612"/>
                    </a:lnTo>
                    <a:cubicBezTo>
                      <a:pt x="131" y="1620"/>
                      <a:pt x="123" y="1627"/>
                      <a:pt x="116" y="1635"/>
                    </a:cubicBezTo>
                    <a:lnTo>
                      <a:pt x="116" y="1635"/>
                    </a:lnTo>
                    <a:cubicBezTo>
                      <a:pt x="0" y="1774"/>
                      <a:pt x="6" y="1985"/>
                      <a:pt x="138" y="2116"/>
                    </a:cubicBezTo>
                    <a:lnTo>
                      <a:pt x="1613" y="3591"/>
                    </a:lnTo>
                    <a:lnTo>
                      <a:pt x="1613" y="3591"/>
                    </a:lnTo>
                    <a:cubicBezTo>
                      <a:pt x="1751" y="3730"/>
                      <a:pt x="1978" y="3730"/>
                      <a:pt x="2116" y="3591"/>
                    </a:cubicBezTo>
                    <a:lnTo>
                      <a:pt x="3591" y="2116"/>
                    </a:lnTo>
                    <a:lnTo>
                      <a:pt x="3591" y="2116"/>
                    </a:lnTo>
                    <a:cubicBezTo>
                      <a:pt x="3729" y="1977"/>
                      <a:pt x="3729" y="1750"/>
                      <a:pt x="3591" y="1612"/>
                    </a:cubicBezTo>
                    <a:lnTo>
                      <a:pt x="3022" y="1043"/>
                    </a:lnTo>
                    <a:lnTo>
                      <a:pt x="3022" y="1043"/>
                    </a:lnTo>
                    <a:cubicBezTo>
                      <a:pt x="3000" y="1061"/>
                      <a:pt x="2983" y="1084"/>
                      <a:pt x="2976" y="1108"/>
                    </a:cubicBezTo>
                  </a:path>
                </a:pathLst>
              </a:custGeom>
              <a:solidFill>
                <a:srgbClr val="FDDE4B"/>
              </a:solidFill>
              <a:ln>
                <a:noFill/>
              </a:ln>
              <a:effectLst/>
            </p:spPr>
            <p:txBody>
              <a:bodyPr wrap="none" anchor="ctr"/>
              <a:lstStyle/>
              <a:p>
                <a:endParaRPr lang="en-GB" sz="2800"/>
              </a:p>
            </p:txBody>
          </p:sp>
          <p:sp>
            <p:nvSpPr>
              <p:cNvPr id="36" name="TextBox 35">
                <a:extLst>
                  <a:ext uri="{FF2B5EF4-FFF2-40B4-BE49-F238E27FC236}">
                    <a16:creationId xmlns:a16="http://schemas.microsoft.com/office/drawing/2014/main" id="{2E29D252-DEFA-4F92-90B2-5AEAD96DE80D}"/>
                  </a:ext>
                </a:extLst>
              </p:cNvPr>
              <p:cNvSpPr txBox="1"/>
              <p:nvPr/>
            </p:nvSpPr>
            <p:spPr>
              <a:xfrm>
                <a:off x="4749388" y="3944230"/>
                <a:ext cx="353743" cy="523220"/>
              </a:xfrm>
              <a:prstGeom prst="rect">
                <a:avLst/>
              </a:prstGeom>
              <a:noFill/>
            </p:spPr>
            <p:txBody>
              <a:bodyPr wrap="square" rtlCol="0">
                <a:spAutoFit/>
              </a:bodyPr>
              <a:lstStyle/>
              <a:p>
                <a:pPr algn="ctr"/>
                <a:r>
                  <a:rPr lang="en-GB" sz="2800" b="1" dirty="0">
                    <a:solidFill>
                      <a:schemeClr val="bg1"/>
                    </a:solidFill>
                  </a:rPr>
                  <a:t>6</a:t>
                </a:r>
              </a:p>
            </p:txBody>
          </p:sp>
        </p:grpSp>
        <p:sp>
          <p:nvSpPr>
            <p:cNvPr id="79" name="TextBox 78">
              <a:extLst>
                <a:ext uri="{FF2B5EF4-FFF2-40B4-BE49-F238E27FC236}">
                  <a16:creationId xmlns:a16="http://schemas.microsoft.com/office/drawing/2014/main" id="{F0A4880F-AEE8-4C64-A941-917940F95E01}"/>
                </a:ext>
              </a:extLst>
            </p:cNvPr>
            <p:cNvSpPr txBox="1"/>
            <p:nvPr/>
          </p:nvSpPr>
          <p:spPr>
            <a:xfrm>
              <a:off x="4351958" y="5466793"/>
              <a:ext cx="1075428" cy="738664"/>
            </a:xfrm>
            <a:prstGeom prst="rect">
              <a:avLst/>
            </a:prstGeom>
            <a:noFill/>
          </p:spPr>
          <p:txBody>
            <a:bodyPr wrap="square" rtlCol="0">
              <a:spAutoFit/>
            </a:bodyPr>
            <a:lstStyle/>
            <a:p>
              <a:pPr algn="ctr"/>
              <a:r>
                <a:rPr lang="en-US" sz="1400" b="1" dirty="0"/>
                <a:t>Practice, Practice, Practice</a:t>
              </a:r>
            </a:p>
          </p:txBody>
        </p:sp>
      </p:grpSp>
      <p:grpSp>
        <p:nvGrpSpPr>
          <p:cNvPr id="91" name="Group 90">
            <a:extLst>
              <a:ext uri="{FF2B5EF4-FFF2-40B4-BE49-F238E27FC236}">
                <a16:creationId xmlns:a16="http://schemas.microsoft.com/office/drawing/2014/main" id="{C091758A-817D-4177-8606-73EE6501EB5E}"/>
              </a:ext>
            </a:extLst>
          </p:cNvPr>
          <p:cNvGrpSpPr/>
          <p:nvPr/>
        </p:nvGrpSpPr>
        <p:grpSpPr>
          <a:xfrm>
            <a:off x="5676918" y="4160719"/>
            <a:ext cx="1335095" cy="1829294"/>
            <a:chOff x="5676918" y="4160719"/>
            <a:chExt cx="1335095" cy="1829294"/>
          </a:xfrm>
        </p:grpSpPr>
        <p:grpSp>
          <p:nvGrpSpPr>
            <p:cNvPr id="63" name="Group 62">
              <a:extLst>
                <a:ext uri="{FF2B5EF4-FFF2-40B4-BE49-F238E27FC236}">
                  <a16:creationId xmlns:a16="http://schemas.microsoft.com/office/drawing/2014/main" id="{8AC0EB35-A4C1-4EFB-9716-37E860F9BAB0}"/>
                </a:ext>
              </a:extLst>
            </p:cNvPr>
            <p:cNvGrpSpPr/>
            <p:nvPr/>
          </p:nvGrpSpPr>
          <p:grpSpPr>
            <a:xfrm>
              <a:off x="5676918" y="4160719"/>
              <a:ext cx="1300480" cy="1224577"/>
              <a:chOff x="5661420" y="3618278"/>
              <a:chExt cx="1300480" cy="1224577"/>
            </a:xfrm>
          </p:grpSpPr>
          <p:sp>
            <p:nvSpPr>
              <p:cNvPr id="34" name="Freeform 74">
                <a:extLst>
                  <a:ext uri="{FF2B5EF4-FFF2-40B4-BE49-F238E27FC236}">
                    <a16:creationId xmlns:a16="http://schemas.microsoft.com/office/drawing/2014/main" id="{5956403D-A3C4-4A5E-B659-E9D943923F5C}"/>
                  </a:ext>
                </a:extLst>
              </p:cNvPr>
              <p:cNvSpPr>
                <a:spLocks noChangeArrowheads="1"/>
              </p:cNvSpPr>
              <p:nvPr/>
            </p:nvSpPr>
            <p:spPr bwMode="auto">
              <a:xfrm>
                <a:off x="5661420" y="3618278"/>
                <a:ext cx="1300480" cy="1224577"/>
              </a:xfrm>
              <a:custGeom>
                <a:avLst/>
                <a:gdLst>
                  <a:gd name="T0" fmla="*/ 3590 w 3730"/>
                  <a:gd name="T1" fmla="*/ 1611 h 3729"/>
                  <a:gd name="T2" fmla="*/ 2115 w 3730"/>
                  <a:gd name="T3" fmla="*/ 136 h 3729"/>
                  <a:gd name="T4" fmla="*/ 2115 w 3730"/>
                  <a:gd name="T5" fmla="*/ 136 h 3729"/>
                  <a:gd name="T6" fmla="*/ 1654 w 3730"/>
                  <a:gd name="T7" fmla="*/ 99 h 3729"/>
                  <a:gd name="T8" fmla="*/ 1654 w 3730"/>
                  <a:gd name="T9" fmla="*/ 99 h 3729"/>
                  <a:gd name="T10" fmla="*/ 1611 w 3730"/>
                  <a:gd name="T11" fmla="*/ 136 h 3729"/>
                  <a:gd name="T12" fmla="*/ 1036 w 3730"/>
                  <a:gd name="T13" fmla="*/ 712 h 3729"/>
                  <a:gd name="T14" fmla="*/ 1036 w 3730"/>
                  <a:gd name="T15" fmla="*/ 712 h 3729"/>
                  <a:gd name="T16" fmla="*/ 994 w 3730"/>
                  <a:gd name="T17" fmla="*/ 659 h 3729"/>
                  <a:gd name="T18" fmla="*/ 994 w 3730"/>
                  <a:gd name="T19" fmla="*/ 659 h 3729"/>
                  <a:gd name="T20" fmla="*/ 988 w 3730"/>
                  <a:gd name="T21" fmla="*/ 643 h 3729"/>
                  <a:gd name="T22" fmla="*/ 988 w 3730"/>
                  <a:gd name="T23" fmla="*/ 643 h 3729"/>
                  <a:gd name="T24" fmla="*/ 973 w 3730"/>
                  <a:gd name="T25" fmla="*/ 600 h 3729"/>
                  <a:gd name="T26" fmla="*/ 973 w 3730"/>
                  <a:gd name="T27" fmla="*/ 600 h 3729"/>
                  <a:gd name="T28" fmla="*/ 845 w 3730"/>
                  <a:gd name="T29" fmla="*/ 376 h 3729"/>
                  <a:gd name="T30" fmla="*/ 845 w 3730"/>
                  <a:gd name="T31" fmla="*/ 376 h 3729"/>
                  <a:gd name="T32" fmla="*/ 628 w 3730"/>
                  <a:gd name="T33" fmla="*/ 294 h 3729"/>
                  <a:gd name="T34" fmla="*/ 628 w 3730"/>
                  <a:gd name="T35" fmla="*/ 294 h 3729"/>
                  <a:gd name="T36" fmla="*/ 409 w 3730"/>
                  <a:gd name="T37" fmla="*/ 409 h 3729"/>
                  <a:gd name="T38" fmla="*/ 409 w 3730"/>
                  <a:gd name="T39" fmla="*/ 409 h 3729"/>
                  <a:gd name="T40" fmla="*/ 294 w 3730"/>
                  <a:gd name="T41" fmla="*/ 628 h 3729"/>
                  <a:gd name="T42" fmla="*/ 294 w 3730"/>
                  <a:gd name="T43" fmla="*/ 628 h 3729"/>
                  <a:gd name="T44" fmla="*/ 376 w 3730"/>
                  <a:gd name="T45" fmla="*/ 844 h 3729"/>
                  <a:gd name="T46" fmla="*/ 376 w 3730"/>
                  <a:gd name="T47" fmla="*/ 844 h 3729"/>
                  <a:gd name="T48" fmla="*/ 641 w 3730"/>
                  <a:gd name="T49" fmla="*/ 991 h 3729"/>
                  <a:gd name="T50" fmla="*/ 641 w 3730"/>
                  <a:gd name="T51" fmla="*/ 991 h 3729"/>
                  <a:gd name="T52" fmla="*/ 707 w 3730"/>
                  <a:gd name="T53" fmla="*/ 1040 h 3729"/>
                  <a:gd name="T54" fmla="*/ 136 w 3730"/>
                  <a:gd name="T55" fmla="*/ 1611 h 3729"/>
                  <a:gd name="T56" fmla="*/ 136 w 3730"/>
                  <a:gd name="T57" fmla="*/ 1611 h 3729"/>
                  <a:gd name="T58" fmla="*/ 88 w 3730"/>
                  <a:gd name="T59" fmla="*/ 1671 h 3729"/>
                  <a:gd name="T60" fmla="*/ 88 w 3730"/>
                  <a:gd name="T61" fmla="*/ 1671 h 3729"/>
                  <a:gd name="T62" fmla="*/ 136 w 3730"/>
                  <a:gd name="T63" fmla="*/ 2115 h 3729"/>
                  <a:gd name="T64" fmla="*/ 1611 w 3730"/>
                  <a:gd name="T65" fmla="*/ 3590 h 3729"/>
                  <a:gd name="T66" fmla="*/ 1611 w 3730"/>
                  <a:gd name="T67" fmla="*/ 3590 h 3729"/>
                  <a:gd name="T68" fmla="*/ 2115 w 3730"/>
                  <a:gd name="T69" fmla="*/ 3590 h 3729"/>
                  <a:gd name="T70" fmla="*/ 3590 w 3730"/>
                  <a:gd name="T71" fmla="*/ 2115 h 3729"/>
                  <a:gd name="T72" fmla="*/ 3590 w 3730"/>
                  <a:gd name="T73" fmla="*/ 2115 h 3729"/>
                  <a:gd name="T74" fmla="*/ 3590 w 3730"/>
                  <a:gd name="T75" fmla="*/ 1611 h 3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30" h="3729">
                    <a:moveTo>
                      <a:pt x="3590" y="1611"/>
                    </a:moveTo>
                    <a:lnTo>
                      <a:pt x="2115" y="136"/>
                    </a:lnTo>
                    <a:lnTo>
                      <a:pt x="2115" y="136"/>
                    </a:lnTo>
                    <a:cubicBezTo>
                      <a:pt x="1990" y="12"/>
                      <a:pt x="1794" y="0"/>
                      <a:pt x="1654" y="99"/>
                    </a:cubicBezTo>
                    <a:lnTo>
                      <a:pt x="1654" y="99"/>
                    </a:lnTo>
                    <a:cubicBezTo>
                      <a:pt x="1639" y="110"/>
                      <a:pt x="1625" y="122"/>
                      <a:pt x="1611" y="136"/>
                    </a:cubicBezTo>
                    <a:lnTo>
                      <a:pt x="1036" y="712"/>
                    </a:lnTo>
                    <a:lnTo>
                      <a:pt x="1036" y="712"/>
                    </a:lnTo>
                    <a:cubicBezTo>
                      <a:pt x="1018" y="698"/>
                      <a:pt x="1004" y="679"/>
                      <a:pt x="994" y="659"/>
                    </a:cubicBezTo>
                    <a:lnTo>
                      <a:pt x="994" y="659"/>
                    </a:lnTo>
                    <a:cubicBezTo>
                      <a:pt x="992" y="654"/>
                      <a:pt x="990" y="649"/>
                      <a:pt x="988" y="643"/>
                    </a:cubicBezTo>
                    <a:lnTo>
                      <a:pt x="988" y="643"/>
                    </a:lnTo>
                    <a:cubicBezTo>
                      <a:pt x="983" y="629"/>
                      <a:pt x="978" y="615"/>
                      <a:pt x="973" y="600"/>
                    </a:cubicBezTo>
                    <a:lnTo>
                      <a:pt x="973" y="600"/>
                    </a:lnTo>
                    <a:cubicBezTo>
                      <a:pt x="937" y="503"/>
                      <a:pt x="890" y="421"/>
                      <a:pt x="845" y="376"/>
                    </a:cubicBezTo>
                    <a:lnTo>
                      <a:pt x="845" y="376"/>
                    </a:lnTo>
                    <a:cubicBezTo>
                      <a:pt x="783" y="314"/>
                      <a:pt x="708" y="285"/>
                      <a:pt x="628" y="294"/>
                    </a:cubicBezTo>
                    <a:lnTo>
                      <a:pt x="628" y="294"/>
                    </a:lnTo>
                    <a:cubicBezTo>
                      <a:pt x="553" y="301"/>
                      <a:pt x="475" y="342"/>
                      <a:pt x="409" y="409"/>
                    </a:cubicBezTo>
                    <a:lnTo>
                      <a:pt x="409" y="409"/>
                    </a:lnTo>
                    <a:cubicBezTo>
                      <a:pt x="343" y="474"/>
                      <a:pt x="302" y="553"/>
                      <a:pt x="294" y="628"/>
                    </a:cubicBezTo>
                    <a:lnTo>
                      <a:pt x="294" y="628"/>
                    </a:lnTo>
                    <a:cubicBezTo>
                      <a:pt x="286" y="708"/>
                      <a:pt x="314" y="783"/>
                      <a:pt x="376" y="844"/>
                    </a:cubicBezTo>
                    <a:lnTo>
                      <a:pt x="376" y="844"/>
                    </a:lnTo>
                    <a:cubicBezTo>
                      <a:pt x="430" y="898"/>
                      <a:pt x="528" y="953"/>
                      <a:pt x="641" y="991"/>
                    </a:cubicBezTo>
                    <a:lnTo>
                      <a:pt x="641" y="991"/>
                    </a:lnTo>
                    <a:cubicBezTo>
                      <a:pt x="664" y="999"/>
                      <a:pt x="689" y="1018"/>
                      <a:pt x="707" y="1040"/>
                    </a:cubicBezTo>
                    <a:lnTo>
                      <a:pt x="136" y="1611"/>
                    </a:lnTo>
                    <a:lnTo>
                      <a:pt x="136" y="1611"/>
                    </a:lnTo>
                    <a:cubicBezTo>
                      <a:pt x="118" y="1630"/>
                      <a:pt x="101" y="1650"/>
                      <a:pt x="88" y="1671"/>
                    </a:cubicBezTo>
                    <a:lnTo>
                      <a:pt x="88" y="1671"/>
                    </a:lnTo>
                    <a:cubicBezTo>
                      <a:pt x="0" y="1809"/>
                      <a:pt x="16" y="1995"/>
                      <a:pt x="136" y="2115"/>
                    </a:cubicBezTo>
                    <a:lnTo>
                      <a:pt x="1611" y="3590"/>
                    </a:lnTo>
                    <a:lnTo>
                      <a:pt x="1611" y="3590"/>
                    </a:lnTo>
                    <a:cubicBezTo>
                      <a:pt x="1750" y="3728"/>
                      <a:pt x="1976" y="3728"/>
                      <a:pt x="2115" y="3590"/>
                    </a:cubicBezTo>
                    <a:lnTo>
                      <a:pt x="3590" y="2115"/>
                    </a:lnTo>
                    <a:lnTo>
                      <a:pt x="3590" y="2115"/>
                    </a:lnTo>
                    <a:cubicBezTo>
                      <a:pt x="3729" y="1976"/>
                      <a:pt x="3729" y="1750"/>
                      <a:pt x="3590" y="1611"/>
                    </a:cubicBezTo>
                  </a:path>
                </a:pathLst>
              </a:custGeom>
              <a:solidFill>
                <a:srgbClr val="249B7C"/>
              </a:solidFill>
              <a:ln>
                <a:noFill/>
              </a:ln>
              <a:effectLst/>
            </p:spPr>
            <p:txBody>
              <a:bodyPr wrap="none" anchor="ctr"/>
              <a:lstStyle/>
              <a:p>
                <a:endParaRPr lang="en-GB" sz="2800"/>
              </a:p>
            </p:txBody>
          </p:sp>
          <p:sp>
            <p:nvSpPr>
              <p:cNvPr id="38" name="TextBox 37">
                <a:extLst>
                  <a:ext uri="{FF2B5EF4-FFF2-40B4-BE49-F238E27FC236}">
                    <a16:creationId xmlns:a16="http://schemas.microsoft.com/office/drawing/2014/main" id="{47A06E0B-F09E-4A0E-AC81-219F9FF7282E}"/>
                  </a:ext>
                </a:extLst>
              </p:cNvPr>
              <p:cNvSpPr txBox="1"/>
              <p:nvPr/>
            </p:nvSpPr>
            <p:spPr>
              <a:xfrm>
                <a:off x="6134787" y="3945384"/>
                <a:ext cx="353743" cy="523220"/>
              </a:xfrm>
              <a:prstGeom prst="rect">
                <a:avLst/>
              </a:prstGeom>
              <a:noFill/>
            </p:spPr>
            <p:txBody>
              <a:bodyPr wrap="square" rtlCol="0">
                <a:spAutoFit/>
              </a:bodyPr>
              <a:lstStyle/>
              <a:p>
                <a:pPr algn="ctr"/>
                <a:r>
                  <a:rPr lang="en-GB" sz="2800" b="1" dirty="0">
                    <a:solidFill>
                      <a:schemeClr val="bg1"/>
                    </a:solidFill>
                  </a:rPr>
                  <a:t>8</a:t>
                </a:r>
              </a:p>
            </p:txBody>
          </p:sp>
        </p:grpSp>
        <p:sp>
          <p:nvSpPr>
            <p:cNvPr id="80" name="TextBox 79">
              <a:extLst>
                <a:ext uri="{FF2B5EF4-FFF2-40B4-BE49-F238E27FC236}">
                  <a16:creationId xmlns:a16="http://schemas.microsoft.com/office/drawing/2014/main" id="{706BCC1D-0EA3-4E98-9A1F-1E5D2696AF5F}"/>
                </a:ext>
              </a:extLst>
            </p:cNvPr>
            <p:cNvSpPr txBox="1"/>
            <p:nvPr/>
          </p:nvSpPr>
          <p:spPr>
            <a:xfrm>
              <a:off x="5725814" y="5466793"/>
              <a:ext cx="1286199" cy="523220"/>
            </a:xfrm>
            <a:prstGeom prst="rect">
              <a:avLst/>
            </a:prstGeom>
            <a:noFill/>
          </p:spPr>
          <p:txBody>
            <a:bodyPr wrap="square" rtlCol="0">
              <a:spAutoFit/>
            </a:bodyPr>
            <a:lstStyle/>
            <a:p>
              <a:pPr algn="ctr"/>
              <a:r>
                <a:rPr lang="en-US" sz="1400" b="1" dirty="0"/>
                <a:t>Start with a Clear Message</a:t>
              </a:r>
            </a:p>
          </p:txBody>
        </p:sp>
      </p:grpSp>
      <p:grpSp>
        <p:nvGrpSpPr>
          <p:cNvPr id="93" name="Group 92">
            <a:extLst>
              <a:ext uri="{FF2B5EF4-FFF2-40B4-BE49-F238E27FC236}">
                <a16:creationId xmlns:a16="http://schemas.microsoft.com/office/drawing/2014/main" id="{4DA5F87B-2AD2-45AF-9FD9-A5CED7A6CC7E}"/>
              </a:ext>
            </a:extLst>
          </p:cNvPr>
          <p:cNvGrpSpPr/>
          <p:nvPr/>
        </p:nvGrpSpPr>
        <p:grpSpPr>
          <a:xfrm>
            <a:off x="7135831" y="4240930"/>
            <a:ext cx="1324107" cy="1533640"/>
            <a:chOff x="7135831" y="4240930"/>
            <a:chExt cx="1324107" cy="1533640"/>
          </a:xfrm>
        </p:grpSpPr>
        <p:grpSp>
          <p:nvGrpSpPr>
            <p:cNvPr id="65" name="Group 64">
              <a:extLst>
                <a:ext uri="{FF2B5EF4-FFF2-40B4-BE49-F238E27FC236}">
                  <a16:creationId xmlns:a16="http://schemas.microsoft.com/office/drawing/2014/main" id="{57AD960C-BEBB-4DF4-856B-8ECC16A3D630}"/>
                </a:ext>
              </a:extLst>
            </p:cNvPr>
            <p:cNvGrpSpPr/>
            <p:nvPr/>
          </p:nvGrpSpPr>
          <p:grpSpPr>
            <a:xfrm>
              <a:off x="7135831" y="4240930"/>
              <a:ext cx="1300480" cy="1224577"/>
              <a:chOff x="7120333" y="3698489"/>
              <a:chExt cx="1300480" cy="1224577"/>
            </a:xfrm>
          </p:grpSpPr>
          <p:sp>
            <p:nvSpPr>
              <p:cNvPr id="41" name="Freeform 72">
                <a:extLst>
                  <a:ext uri="{FF2B5EF4-FFF2-40B4-BE49-F238E27FC236}">
                    <a16:creationId xmlns:a16="http://schemas.microsoft.com/office/drawing/2014/main" id="{4EA76272-34CD-416C-AA3C-949E47481175}"/>
                  </a:ext>
                </a:extLst>
              </p:cNvPr>
              <p:cNvSpPr>
                <a:spLocks noChangeArrowheads="1"/>
              </p:cNvSpPr>
              <p:nvPr/>
            </p:nvSpPr>
            <p:spPr bwMode="auto">
              <a:xfrm>
                <a:off x="7120333" y="3698489"/>
                <a:ext cx="1300480" cy="1224577"/>
              </a:xfrm>
              <a:custGeom>
                <a:avLst/>
                <a:gdLst>
                  <a:gd name="T0" fmla="*/ 2976 w 3730"/>
                  <a:gd name="T1" fmla="*/ 1108 h 3731"/>
                  <a:gd name="T2" fmla="*/ 2976 w 3730"/>
                  <a:gd name="T3" fmla="*/ 1108 h 3731"/>
                  <a:gd name="T4" fmla="*/ 2830 w 3730"/>
                  <a:gd name="T5" fmla="*/ 1371 h 3731"/>
                  <a:gd name="T6" fmla="*/ 2830 w 3730"/>
                  <a:gd name="T7" fmla="*/ 1371 h 3731"/>
                  <a:gd name="T8" fmla="*/ 2613 w 3730"/>
                  <a:gd name="T9" fmla="*/ 1454 h 3731"/>
                  <a:gd name="T10" fmla="*/ 2613 w 3730"/>
                  <a:gd name="T11" fmla="*/ 1454 h 3731"/>
                  <a:gd name="T12" fmla="*/ 2393 w 3730"/>
                  <a:gd name="T13" fmla="*/ 1340 h 3731"/>
                  <a:gd name="T14" fmla="*/ 2393 w 3730"/>
                  <a:gd name="T15" fmla="*/ 1340 h 3731"/>
                  <a:gd name="T16" fmla="*/ 2279 w 3730"/>
                  <a:gd name="T17" fmla="*/ 1120 h 3731"/>
                  <a:gd name="T18" fmla="*/ 2279 w 3730"/>
                  <a:gd name="T19" fmla="*/ 1120 h 3731"/>
                  <a:gd name="T20" fmla="*/ 2361 w 3730"/>
                  <a:gd name="T21" fmla="*/ 903 h 3731"/>
                  <a:gd name="T22" fmla="*/ 2361 w 3730"/>
                  <a:gd name="T23" fmla="*/ 903 h 3731"/>
                  <a:gd name="T24" fmla="*/ 2586 w 3730"/>
                  <a:gd name="T25" fmla="*/ 775 h 3731"/>
                  <a:gd name="T26" fmla="*/ 2586 w 3730"/>
                  <a:gd name="T27" fmla="*/ 775 h 3731"/>
                  <a:gd name="T28" fmla="*/ 2628 w 3730"/>
                  <a:gd name="T29" fmla="*/ 760 h 3731"/>
                  <a:gd name="T30" fmla="*/ 2628 w 3730"/>
                  <a:gd name="T31" fmla="*/ 760 h 3731"/>
                  <a:gd name="T32" fmla="*/ 2644 w 3730"/>
                  <a:gd name="T33" fmla="*/ 754 h 3731"/>
                  <a:gd name="T34" fmla="*/ 2644 w 3730"/>
                  <a:gd name="T35" fmla="*/ 754 h 3731"/>
                  <a:gd name="T36" fmla="*/ 2695 w 3730"/>
                  <a:gd name="T37" fmla="*/ 715 h 3731"/>
                  <a:gd name="T38" fmla="*/ 2116 w 3730"/>
                  <a:gd name="T39" fmla="*/ 136 h 3731"/>
                  <a:gd name="T40" fmla="*/ 2116 w 3730"/>
                  <a:gd name="T41" fmla="*/ 136 h 3731"/>
                  <a:gd name="T42" fmla="*/ 1637 w 3730"/>
                  <a:gd name="T43" fmla="*/ 114 h 3731"/>
                  <a:gd name="T44" fmla="*/ 1637 w 3730"/>
                  <a:gd name="T45" fmla="*/ 114 h 3731"/>
                  <a:gd name="T46" fmla="*/ 1613 w 3730"/>
                  <a:gd name="T47" fmla="*/ 136 h 3731"/>
                  <a:gd name="T48" fmla="*/ 1037 w 3730"/>
                  <a:gd name="T49" fmla="*/ 713 h 3731"/>
                  <a:gd name="T50" fmla="*/ 1037 w 3730"/>
                  <a:gd name="T51" fmla="*/ 713 h 3731"/>
                  <a:gd name="T52" fmla="*/ 996 w 3730"/>
                  <a:gd name="T53" fmla="*/ 660 h 3731"/>
                  <a:gd name="T54" fmla="*/ 996 w 3730"/>
                  <a:gd name="T55" fmla="*/ 660 h 3731"/>
                  <a:gd name="T56" fmla="*/ 989 w 3730"/>
                  <a:gd name="T57" fmla="*/ 644 h 3731"/>
                  <a:gd name="T58" fmla="*/ 989 w 3730"/>
                  <a:gd name="T59" fmla="*/ 644 h 3731"/>
                  <a:gd name="T60" fmla="*/ 975 w 3730"/>
                  <a:gd name="T61" fmla="*/ 601 h 3731"/>
                  <a:gd name="T62" fmla="*/ 975 w 3730"/>
                  <a:gd name="T63" fmla="*/ 601 h 3731"/>
                  <a:gd name="T64" fmla="*/ 847 w 3730"/>
                  <a:gd name="T65" fmla="*/ 377 h 3731"/>
                  <a:gd name="T66" fmla="*/ 847 w 3730"/>
                  <a:gd name="T67" fmla="*/ 377 h 3731"/>
                  <a:gd name="T68" fmla="*/ 630 w 3730"/>
                  <a:gd name="T69" fmla="*/ 295 h 3731"/>
                  <a:gd name="T70" fmla="*/ 630 w 3730"/>
                  <a:gd name="T71" fmla="*/ 295 h 3731"/>
                  <a:gd name="T72" fmla="*/ 410 w 3730"/>
                  <a:gd name="T73" fmla="*/ 409 h 3731"/>
                  <a:gd name="T74" fmla="*/ 410 w 3730"/>
                  <a:gd name="T75" fmla="*/ 409 h 3731"/>
                  <a:gd name="T76" fmla="*/ 296 w 3730"/>
                  <a:gd name="T77" fmla="*/ 629 h 3731"/>
                  <a:gd name="T78" fmla="*/ 296 w 3730"/>
                  <a:gd name="T79" fmla="*/ 629 h 3731"/>
                  <a:gd name="T80" fmla="*/ 378 w 3730"/>
                  <a:gd name="T81" fmla="*/ 845 h 3731"/>
                  <a:gd name="T82" fmla="*/ 378 w 3730"/>
                  <a:gd name="T83" fmla="*/ 845 h 3731"/>
                  <a:gd name="T84" fmla="*/ 642 w 3730"/>
                  <a:gd name="T85" fmla="*/ 992 h 3731"/>
                  <a:gd name="T86" fmla="*/ 642 w 3730"/>
                  <a:gd name="T87" fmla="*/ 992 h 3731"/>
                  <a:gd name="T88" fmla="*/ 709 w 3730"/>
                  <a:gd name="T89" fmla="*/ 1040 h 3731"/>
                  <a:gd name="T90" fmla="*/ 138 w 3730"/>
                  <a:gd name="T91" fmla="*/ 1612 h 3731"/>
                  <a:gd name="T92" fmla="*/ 138 w 3730"/>
                  <a:gd name="T93" fmla="*/ 1612 h 3731"/>
                  <a:gd name="T94" fmla="*/ 116 w 3730"/>
                  <a:gd name="T95" fmla="*/ 1635 h 3731"/>
                  <a:gd name="T96" fmla="*/ 116 w 3730"/>
                  <a:gd name="T97" fmla="*/ 1635 h 3731"/>
                  <a:gd name="T98" fmla="*/ 138 w 3730"/>
                  <a:gd name="T99" fmla="*/ 2116 h 3731"/>
                  <a:gd name="T100" fmla="*/ 1613 w 3730"/>
                  <a:gd name="T101" fmla="*/ 3591 h 3731"/>
                  <a:gd name="T102" fmla="*/ 1613 w 3730"/>
                  <a:gd name="T103" fmla="*/ 3591 h 3731"/>
                  <a:gd name="T104" fmla="*/ 2116 w 3730"/>
                  <a:gd name="T105" fmla="*/ 3591 h 3731"/>
                  <a:gd name="T106" fmla="*/ 3591 w 3730"/>
                  <a:gd name="T107" fmla="*/ 2116 h 3731"/>
                  <a:gd name="T108" fmla="*/ 3591 w 3730"/>
                  <a:gd name="T109" fmla="*/ 2116 h 3731"/>
                  <a:gd name="T110" fmla="*/ 3591 w 3730"/>
                  <a:gd name="T111" fmla="*/ 1612 h 3731"/>
                  <a:gd name="T112" fmla="*/ 3022 w 3730"/>
                  <a:gd name="T113" fmla="*/ 1043 h 3731"/>
                  <a:gd name="T114" fmla="*/ 3022 w 3730"/>
                  <a:gd name="T115" fmla="*/ 1043 h 3731"/>
                  <a:gd name="T116" fmla="*/ 2976 w 3730"/>
                  <a:gd name="T117" fmla="*/ 1108 h 3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30" h="3731">
                    <a:moveTo>
                      <a:pt x="2976" y="1108"/>
                    </a:moveTo>
                    <a:lnTo>
                      <a:pt x="2976" y="1108"/>
                    </a:lnTo>
                    <a:cubicBezTo>
                      <a:pt x="2938" y="1220"/>
                      <a:pt x="2882" y="1319"/>
                      <a:pt x="2830" y="1371"/>
                    </a:cubicBezTo>
                    <a:lnTo>
                      <a:pt x="2830" y="1371"/>
                    </a:lnTo>
                    <a:cubicBezTo>
                      <a:pt x="2768" y="1434"/>
                      <a:pt x="2692" y="1462"/>
                      <a:pt x="2613" y="1454"/>
                    </a:cubicBezTo>
                    <a:lnTo>
                      <a:pt x="2613" y="1454"/>
                    </a:lnTo>
                    <a:cubicBezTo>
                      <a:pt x="2538" y="1446"/>
                      <a:pt x="2460" y="1405"/>
                      <a:pt x="2393" y="1340"/>
                    </a:cubicBezTo>
                    <a:lnTo>
                      <a:pt x="2393" y="1340"/>
                    </a:lnTo>
                    <a:cubicBezTo>
                      <a:pt x="2327" y="1273"/>
                      <a:pt x="2286" y="1195"/>
                      <a:pt x="2279" y="1120"/>
                    </a:cubicBezTo>
                    <a:lnTo>
                      <a:pt x="2279" y="1120"/>
                    </a:lnTo>
                    <a:cubicBezTo>
                      <a:pt x="2270" y="1040"/>
                      <a:pt x="2299" y="965"/>
                      <a:pt x="2361" y="903"/>
                    </a:cubicBezTo>
                    <a:lnTo>
                      <a:pt x="2361" y="903"/>
                    </a:lnTo>
                    <a:cubicBezTo>
                      <a:pt x="2406" y="858"/>
                      <a:pt x="2489" y="811"/>
                      <a:pt x="2586" y="775"/>
                    </a:cubicBezTo>
                    <a:lnTo>
                      <a:pt x="2586" y="775"/>
                    </a:lnTo>
                    <a:cubicBezTo>
                      <a:pt x="2600" y="769"/>
                      <a:pt x="2613" y="765"/>
                      <a:pt x="2628" y="760"/>
                    </a:cubicBezTo>
                    <a:lnTo>
                      <a:pt x="2628" y="760"/>
                    </a:lnTo>
                    <a:cubicBezTo>
                      <a:pt x="2634" y="759"/>
                      <a:pt x="2639" y="756"/>
                      <a:pt x="2644" y="754"/>
                    </a:cubicBezTo>
                    <a:lnTo>
                      <a:pt x="2644" y="754"/>
                    </a:lnTo>
                    <a:cubicBezTo>
                      <a:pt x="2663" y="744"/>
                      <a:pt x="2681" y="732"/>
                      <a:pt x="2695" y="715"/>
                    </a:cubicBezTo>
                    <a:lnTo>
                      <a:pt x="2116" y="136"/>
                    </a:lnTo>
                    <a:lnTo>
                      <a:pt x="2116" y="136"/>
                    </a:lnTo>
                    <a:cubicBezTo>
                      <a:pt x="1986" y="7"/>
                      <a:pt x="1778" y="0"/>
                      <a:pt x="1637" y="114"/>
                    </a:cubicBezTo>
                    <a:lnTo>
                      <a:pt x="1637" y="114"/>
                    </a:lnTo>
                    <a:cubicBezTo>
                      <a:pt x="1629" y="121"/>
                      <a:pt x="1621" y="129"/>
                      <a:pt x="1613" y="136"/>
                    </a:cubicBezTo>
                    <a:lnTo>
                      <a:pt x="1037" y="713"/>
                    </a:lnTo>
                    <a:lnTo>
                      <a:pt x="1037" y="713"/>
                    </a:lnTo>
                    <a:cubicBezTo>
                      <a:pt x="1019" y="699"/>
                      <a:pt x="1005" y="680"/>
                      <a:pt x="996" y="660"/>
                    </a:cubicBezTo>
                    <a:lnTo>
                      <a:pt x="996" y="660"/>
                    </a:lnTo>
                    <a:cubicBezTo>
                      <a:pt x="993" y="654"/>
                      <a:pt x="991" y="650"/>
                      <a:pt x="989" y="644"/>
                    </a:cubicBezTo>
                    <a:lnTo>
                      <a:pt x="989" y="644"/>
                    </a:lnTo>
                    <a:cubicBezTo>
                      <a:pt x="984" y="629"/>
                      <a:pt x="980" y="615"/>
                      <a:pt x="975" y="601"/>
                    </a:cubicBezTo>
                    <a:lnTo>
                      <a:pt x="975" y="601"/>
                    </a:lnTo>
                    <a:cubicBezTo>
                      <a:pt x="938" y="504"/>
                      <a:pt x="892" y="422"/>
                      <a:pt x="847" y="377"/>
                    </a:cubicBezTo>
                    <a:lnTo>
                      <a:pt x="847" y="377"/>
                    </a:lnTo>
                    <a:cubicBezTo>
                      <a:pt x="784" y="315"/>
                      <a:pt x="709" y="286"/>
                      <a:pt x="630" y="295"/>
                    </a:cubicBezTo>
                    <a:lnTo>
                      <a:pt x="630" y="295"/>
                    </a:lnTo>
                    <a:cubicBezTo>
                      <a:pt x="554" y="302"/>
                      <a:pt x="477" y="343"/>
                      <a:pt x="410" y="409"/>
                    </a:cubicBezTo>
                    <a:lnTo>
                      <a:pt x="410" y="409"/>
                    </a:lnTo>
                    <a:cubicBezTo>
                      <a:pt x="344" y="475"/>
                      <a:pt x="303" y="554"/>
                      <a:pt x="296" y="629"/>
                    </a:cubicBezTo>
                    <a:lnTo>
                      <a:pt x="296" y="629"/>
                    </a:lnTo>
                    <a:cubicBezTo>
                      <a:pt x="287" y="708"/>
                      <a:pt x="316" y="784"/>
                      <a:pt x="378" y="845"/>
                    </a:cubicBezTo>
                    <a:lnTo>
                      <a:pt x="378" y="845"/>
                    </a:lnTo>
                    <a:cubicBezTo>
                      <a:pt x="431" y="899"/>
                      <a:pt x="530" y="954"/>
                      <a:pt x="642" y="992"/>
                    </a:cubicBezTo>
                    <a:lnTo>
                      <a:pt x="642" y="992"/>
                    </a:lnTo>
                    <a:cubicBezTo>
                      <a:pt x="666" y="1001"/>
                      <a:pt x="690" y="1019"/>
                      <a:pt x="709" y="1040"/>
                    </a:cubicBezTo>
                    <a:lnTo>
                      <a:pt x="138" y="1612"/>
                    </a:lnTo>
                    <a:lnTo>
                      <a:pt x="138" y="1612"/>
                    </a:lnTo>
                    <a:cubicBezTo>
                      <a:pt x="131" y="1620"/>
                      <a:pt x="123" y="1627"/>
                      <a:pt x="116" y="1635"/>
                    </a:cubicBezTo>
                    <a:lnTo>
                      <a:pt x="116" y="1635"/>
                    </a:lnTo>
                    <a:cubicBezTo>
                      <a:pt x="0" y="1774"/>
                      <a:pt x="6" y="1985"/>
                      <a:pt x="138" y="2116"/>
                    </a:cubicBezTo>
                    <a:lnTo>
                      <a:pt x="1613" y="3591"/>
                    </a:lnTo>
                    <a:lnTo>
                      <a:pt x="1613" y="3591"/>
                    </a:lnTo>
                    <a:cubicBezTo>
                      <a:pt x="1751" y="3730"/>
                      <a:pt x="1978" y="3730"/>
                      <a:pt x="2116" y="3591"/>
                    </a:cubicBezTo>
                    <a:lnTo>
                      <a:pt x="3591" y="2116"/>
                    </a:lnTo>
                    <a:lnTo>
                      <a:pt x="3591" y="2116"/>
                    </a:lnTo>
                    <a:cubicBezTo>
                      <a:pt x="3729" y="1977"/>
                      <a:pt x="3729" y="1750"/>
                      <a:pt x="3591" y="1612"/>
                    </a:cubicBezTo>
                    <a:lnTo>
                      <a:pt x="3022" y="1043"/>
                    </a:lnTo>
                    <a:lnTo>
                      <a:pt x="3022" y="1043"/>
                    </a:lnTo>
                    <a:cubicBezTo>
                      <a:pt x="3000" y="1061"/>
                      <a:pt x="2983" y="1084"/>
                      <a:pt x="2976" y="1108"/>
                    </a:cubicBezTo>
                  </a:path>
                </a:pathLst>
              </a:custGeom>
              <a:solidFill>
                <a:srgbClr val="FDDE4B"/>
              </a:solidFill>
              <a:ln>
                <a:noFill/>
              </a:ln>
              <a:effectLst/>
            </p:spPr>
            <p:txBody>
              <a:bodyPr wrap="none" anchor="ctr"/>
              <a:lstStyle/>
              <a:p>
                <a:endParaRPr lang="en-GB" sz="2800"/>
              </a:p>
            </p:txBody>
          </p:sp>
          <p:sp>
            <p:nvSpPr>
              <p:cNvPr id="45" name="TextBox 44">
                <a:extLst>
                  <a:ext uri="{FF2B5EF4-FFF2-40B4-BE49-F238E27FC236}">
                    <a16:creationId xmlns:a16="http://schemas.microsoft.com/office/drawing/2014/main" id="{CBE86F48-9447-4D1E-9BE0-92865BE6FA91}"/>
                  </a:ext>
                </a:extLst>
              </p:cNvPr>
              <p:cNvSpPr txBox="1"/>
              <p:nvPr/>
            </p:nvSpPr>
            <p:spPr>
              <a:xfrm>
                <a:off x="7340620" y="4018357"/>
                <a:ext cx="742328" cy="523220"/>
              </a:xfrm>
              <a:prstGeom prst="rect">
                <a:avLst/>
              </a:prstGeom>
              <a:noFill/>
            </p:spPr>
            <p:txBody>
              <a:bodyPr wrap="square" rtlCol="0">
                <a:spAutoFit/>
              </a:bodyPr>
              <a:lstStyle/>
              <a:p>
                <a:pPr algn="ctr"/>
                <a:r>
                  <a:rPr lang="en-GB" sz="2800" b="1" dirty="0">
                    <a:solidFill>
                      <a:schemeClr val="bg1"/>
                    </a:solidFill>
                  </a:rPr>
                  <a:t>10</a:t>
                </a:r>
              </a:p>
            </p:txBody>
          </p:sp>
        </p:grpSp>
        <p:sp>
          <p:nvSpPr>
            <p:cNvPr id="81" name="TextBox 80">
              <a:extLst>
                <a:ext uri="{FF2B5EF4-FFF2-40B4-BE49-F238E27FC236}">
                  <a16:creationId xmlns:a16="http://schemas.microsoft.com/office/drawing/2014/main" id="{8269EB69-0D0B-4736-8227-60F51C3F83B9}"/>
                </a:ext>
              </a:extLst>
            </p:cNvPr>
            <p:cNvSpPr txBox="1"/>
            <p:nvPr/>
          </p:nvSpPr>
          <p:spPr>
            <a:xfrm>
              <a:off x="7310441" y="5466793"/>
              <a:ext cx="1149497" cy="307777"/>
            </a:xfrm>
            <a:prstGeom prst="rect">
              <a:avLst/>
            </a:prstGeom>
            <a:noFill/>
          </p:spPr>
          <p:txBody>
            <a:bodyPr wrap="square" rtlCol="0">
              <a:spAutoFit/>
            </a:bodyPr>
            <a:lstStyle/>
            <a:p>
              <a:pPr algn="ctr"/>
              <a:r>
                <a:rPr lang="en-US" sz="1400" b="1" dirty="0"/>
                <a:t>Avoid Jargon</a:t>
              </a:r>
            </a:p>
          </p:txBody>
        </p:sp>
      </p:grpSp>
      <p:grpSp>
        <p:nvGrpSpPr>
          <p:cNvPr id="95" name="Group 94">
            <a:extLst>
              <a:ext uri="{FF2B5EF4-FFF2-40B4-BE49-F238E27FC236}">
                <a16:creationId xmlns:a16="http://schemas.microsoft.com/office/drawing/2014/main" id="{BE81906D-6732-4D30-B3E3-DD00E0FD6EE7}"/>
              </a:ext>
            </a:extLst>
          </p:cNvPr>
          <p:cNvGrpSpPr/>
          <p:nvPr/>
        </p:nvGrpSpPr>
        <p:grpSpPr>
          <a:xfrm>
            <a:off x="8519321" y="4233692"/>
            <a:ext cx="1300480" cy="1540878"/>
            <a:chOff x="8519321" y="4233692"/>
            <a:chExt cx="1300480" cy="1540878"/>
          </a:xfrm>
        </p:grpSpPr>
        <p:grpSp>
          <p:nvGrpSpPr>
            <p:cNvPr id="67" name="Group 66">
              <a:extLst>
                <a:ext uri="{FF2B5EF4-FFF2-40B4-BE49-F238E27FC236}">
                  <a16:creationId xmlns:a16="http://schemas.microsoft.com/office/drawing/2014/main" id="{DC19C8B9-1E8C-4D80-895B-356F0DD3B0E2}"/>
                </a:ext>
              </a:extLst>
            </p:cNvPr>
            <p:cNvGrpSpPr/>
            <p:nvPr/>
          </p:nvGrpSpPr>
          <p:grpSpPr>
            <a:xfrm>
              <a:off x="8519321" y="4233692"/>
              <a:ext cx="1300480" cy="1224577"/>
              <a:chOff x="8503823" y="3691251"/>
              <a:chExt cx="1300480" cy="1224577"/>
            </a:xfrm>
          </p:grpSpPr>
          <p:sp>
            <p:nvSpPr>
              <p:cNvPr id="43" name="Freeform 74">
                <a:extLst>
                  <a:ext uri="{FF2B5EF4-FFF2-40B4-BE49-F238E27FC236}">
                    <a16:creationId xmlns:a16="http://schemas.microsoft.com/office/drawing/2014/main" id="{2DF840BA-2FE1-4C88-AD0C-2FEFB18DD9FA}"/>
                  </a:ext>
                </a:extLst>
              </p:cNvPr>
              <p:cNvSpPr>
                <a:spLocks noChangeArrowheads="1"/>
              </p:cNvSpPr>
              <p:nvPr/>
            </p:nvSpPr>
            <p:spPr bwMode="auto">
              <a:xfrm>
                <a:off x="8503823" y="3691251"/>
                <a:ext cx="1300480" cy="1224577"/>
              </a:xfrm>
              <a:custGeom>
                <a:avLst/>
                <a:gdLst>
                  <a:gd name="T0" fmla="*/ 3590 w 3730"/>
                  <a:gd name="T1" fmla="*/ 1611 h 3729"/>
                  <a:gd name="T2" fmla="*/ 2115 w 3730"/>
                  <a:gd name="T3" fmla="*/ 136 h 3729"/>
                  <a:gd name="T4" fmla="*/ 2115 w 3730"/>
                  <a:gd name="T5" fmla="*/ 136 h 3729"/>
                  <a:gd name="T6" fmla="*/ 1654 w 3730"/>
                  <a:gd name="T7" fmla="*/ 99 h 3729"/>
                  <a:gd name="T8" fmla="*/ 1654 w 3730"/>
                  <a:gd name="T9" fmla="*/ 99 h 3729"/>
                  <a:gd name="T10" fmla="*/ 1611 w 3730"/>
                  <a:gd name="T11" fmla="*/ 136 h 3729"/>
                  <a:gd name="T12" fmla="*/ 1036 w 3730"/>
                  <a:gd name="T13" fmla="*/ 712 h 3729"/>
                  <a:gd name="T14" fmla="*/ 1036 w 3730"/>
                  <a:gd name="T15" fmla="*/ 712 h 3729"/>
                  <a:gd name="T16" fmla="*/ 994 w 3730"/>
                  <a:gd name="T17" fmla="*/ 659 h 3729"/>
                  <a:gd name="T18" fmla="*/ 994 w 3730"/>
                  <a:gd name="T19" fmla="*/ 659 h 3729"/>
                  <a:gd name="T20" fmla="*/ 988 w 3730"/>
                  <a:gd name="T21" fmla="*/ 643 h 3729"/>
                  <a:gd name="T22" fmla="*/ 988 w 3730"/>
                  <a:gd name="T23" fmla="*/ 643 h 3729"/>
                  <a:gd name="T24" fmla="*/ 973 w 3730"/>
                  <a:gd name="T25" fmla="*/ 600 h 3729"/>
                  <a:gd name="T26" fmla="*/ 973 w 3730"/>
                  <a:gd name="T27" fmla="*/ 600 h 3729"/>
                  <a:gd name="T28" fmla="*/ 845 w 3730"/>
                  <a:gd name="T29" fmla="*/ 376 h 3729"/>
                  <a:gd name="T30" fmla="*/ 845 w 3730"/>
                  <a:gd name="T31" fmla="*/ 376 h 3729"/>
                  <a:gd name="T32" fmla="*/ 628 w 3730"/>
                  <a:gd name="T33" fmla="*/ 294 h 3729"/>
                  <a:gd name="T34" fmla="*/ 628 w 3730"/>
                  <a:gd name="T35" fmla="*/ 294 h 3729"/>
                  <a:gd name="T36" fmla="*/ 409 w 3730"/>
                  <a:gd name="T37" fmla="*/ 409 h 3729"/>
                  <a:gd name="T38" fmla="*/ 409 w 3730"/>
                  <a:gd name="T39" fmla="*/ 409 h 3729"/>
                  <a:gd name="T40" fmla="*/ 294 w 3730"/>
                  <a:gd name="T41" fmla="*/ 628 h 3729"/>
                  <a:gd name="T42" fmla="*/ 294 w 3730"/>
                  <a:gd name="T43" fmla="*/ 628 h 3729"/>
                  <a:gd name="T44" fmla="*/ 376 w 3730"/>
                  <a:gd name="T45" fmla="*/ 844 h 3729"/>
                  <a:gd name="T46" fmla="*/ 376 w 3730"/>
                  <a:gd name="T47" fmla="*/ 844 h 3729"/>
                  <a:gd name="T48" fmla="*/ 641 w 3730"/>
                  <a:gd name="T49" fmla="*/ 991 h 3729"/>
                  <a:gd name="T50" fmla="*/ 641 w 3730"/>
                  <a:gd name="T51" fmla="*/ 991 h 3729"/>
                  <a:gd name="T52" fmla="*/ 707 w 3730"/>
                  <a:gd name="T53" fmla="*/ 1040 h 3729"/>
                  <a:gd name="T54" fmla="*/ 136 w 3730"/>
                  <a:gd name="T55" fmla="*/ 1611 h 3729"/>
                  <a:gd name="T56" fmla="*/ 136 w 3730"/>
                  <a:gd name="T57" fmla="*/ 1611 h 3729"/>
                  <a:gd name="T58" fmla="*/ 88 w 3730"/>
                  <a:gd name="T59" fmla="*/ 1671 h 3729"/>
                  <a:gd name="T60" fmla="*/ 88 w 3730"/>
                  <a:gd name="T61" fmla="*/ 1671 h 3729"/>
                  <a:gd name="T62" fmla="*/ 136 w 3730"/>
                  <a:gd name="T63" fmla="*/ 2115 h 3729"/>
                  <a:gd name="T64" fmla="*/ 1611 w 3730"/>
                  <a:gd name="T65" fmla="*/ 3590 h 3729"/>
                  <a:gd name="T66" fmla="*/ 1611 w 3730"/>
                  <a:gd name="T67" fmla="*/ 3590 h 3729"/>
                  <a:gd name="T68" fmla="*/ 2115 w 3730"/>
                  <a:gd name="T69" fmla="*/ 3590 h 3729"/>
                  <a:gd name="T70" fmla="*/ 3590 w 3730"/>
                  <a:gd name="T71" fmla="*/ 2115 h 3729"/>
                  <a:gd name="T72" fmla="*/ 3590 w 3730"/>
                  <a:gd name="T73" fmla="*/ 2115 h 3729"/>
                  <a:gd name="T74" fmla="*/ 3590 w 3730"/>
                  <a:gd name="T75" fmla="*/ 1611 h 3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30" h="3729">
                    <a:moveTo>
                      <a:pt x="3590" y="1611"/>
                    </a:moveTo>
                    <a:lnTo>
                      <a:pt x="2115" y="136"/>
                    </a:lnTo>
                    <a:lnTo>
                      <a:pt x="2115" y="136"/>
                    </a:lnTo>
                    <a:cubicBezTo>
                      <a:pt x="1990" y="12"/>
                      <a:pt x="1794" y="0"/>
                      <a:pt x="1654" y="99"/>
                    </a:cubicBezTo>
                    <a:lnTo>
                      <a:pt x="1654" y="99"/>
                    </a:lnTo>
                    <a:cubicBezTo>
                      <a:pt x="1639" y="110"/>
                      <a:pt x="1625" y="122"/>
                      <a:pt x="1611" y="136"/>
                    </a:cubicBezTo>
                    <a:lnTo>
                      <a:pt x="1036" y="712"/>
                    </a:lnTo>
                    <a:lnTo>
                      <a:pt x="1036" y="712"/>
                    </a:lnTo>
                    <a:cubicBezTo>
                      <a:pt x="1018" y="698"/>
                      <a:pt x="1004" y="679"/>
                      <a:pt x="994" y="659"/>
                    </a:cubicBezTo>
                    <a:lnTo>
                      <a:pt x="994" y="659"/>
                    </a:lnTo>
                    <a:cubicBezTo>
                      <a:pt x="992" y="654"/>
                      <a:pt x="990" y="649"/>
                      <a:pt x="988" y="643"/>
                    </a:cubicBezTo>
                    <a:lnTo>
                      <a:pt x="988" y="643"/>
                    </a:lnTo>
                    <a:cubicBezTo>
                      <a:pt x="983" y="629"/>
                      <a:pt x="978" y="615"/>
                      <a:pt x="973" y="600"/>
                    </a:cubicBezTo>
                    <a:lnTo>
                      <a:pt x="973" y="600"/>
                    </a:lnTo>
                    <a:cubicBezTo>
                      <a:pt x="937" y="503"/>
                      <a:pt x="890" y="421"/>
                      <a:pt x="845" y="376"/>
                    </a:cubicBezTo>
                    <a:lnTo>
                      <a:pt x="845" y="376"/>
                    </a:lnTo>
                    <a:cubicBezTo>
                      <a:pt x="783" y="314"/>
                      <a:pt x="708" y="285"/>
                      <a:pt x="628" y="294"/>
                    </a:cubicBezTo>
                    <a:lnTo>
                      <a:pt x="628" y="294"/>
                    </a:lnTo>
                    <a:cubicBezTo>
                      <a:pt x="553" y="301"/>
                      <a:pt x="475" y="342"/>
                      <a:pt x="409" y="409"/>
                    </a:cubicBezTo>
                    <a:lnTo>
                      <a:pt x="409" y="409"/>
                    </a:lnTo>
                    <a:cubicBezTo>
                      <a:pt x="343" y="474"/>
                      <a:pt x="302" y="553"/>
                      <a:pt x="294" y="628"/>
                    </a:cubicBezTo>
                    <a:lnTo>
                      <a:pt x="294" y="628"/>
                    </a:lnTo>
                    <a:cubicBezTo>
                      <a:pt x="286" y="708"/>
                      <a:pt x="314" y="783"/>
                      <a:pt x="376" y="844"/>
                    </a:cubicBezTo>
                    <a:lnTo>
                      <a:pt x="376" y="844"/>
                    </a:lnTo>
                    <a:cubicBezTo>
                      <a:pt x="430" y="898"/>
                      <a:pt x="528" y="953"/>
                      <a:pt x="641" y="991"/>
                    </a:cubicBezTo>
                    <a:lnTo>
                      <a:pt x="641" y="991"/>
                    </a:lnTo>
                    <a:cubicBezTo>
                      <a:pt x="664" y="999"/>
                      <a:pt x="689" y="1018"/>
                      <a:pt x="707" y="1040"/>
                    </a:cubicBezTo>
                    <a:lnTo>
                      <a:pt x="136" y="1611"/>
                    </a:lnTo>
                    <a:lnTo>
                      <a:pt x="136" y="1611"/>
                    </a:lnTo>
                    <a:cubicBezTo>
                      <a:pt x="118" y="1630"/>
                      <a:pt x="101" y="1650"/>
                      <a:pt x="88" y="1671"/>
                    </a:cubicBezTo>
                    <a:lnTo>
                      <a:pt x="88" y="1671"/>
                    </a:lnTo>
                    <a:cubicBezTo>
                      <a:pt x="0" y="1809"/>
                      <a:pt x="16" y="1995"/>
                      <a:pt x="136" y="2115"/>
                    </a:cubicBezTo>
                    <a:lnTo>
                      <a:pt x="1611" y="3590"/>
                    </a:lnTo>
                    <a:lnTo>
                      <a:pt x="1611" y="3590"/>
                    </a:lnTo>
                    <a:cubicBezTo>
                      <a:pt x="1750" y="3728"/>
                      <a:pt x="1976" y="3728"/>
                      <a:pt x="2115" y="3590"/>
                    </a:cubicBezTo>
                    <a:lnTo>
                      <a:pt x="3590" y="2115"/>
                    </a:lnTo>
                    <a:lnTo>
                      <a:pt x="3590" y="2115"/>
                    </a:lnTo>
                    <a:cubicBezTo>
                      <a:pt x="3729" y="1976"/>
                      <a:pt x="3729" y="1750"/>
                      <a:pt x="3590" y="1611"/>
                    </a:cubicBezTo>
                  </a:path>
                </a:pathLst>
              </a:custGeom>
              <a:solidFill>
                <a:srgbClr val="249B7C"/>
              </a:solidFill>
              <a:ln>
                <a:noFill/>
              </a:ln>
              <a:effectLst/>
            </p:spPr>
            <p:txBody>
              <a:bodyPr wrap="none" anchor="ctr"/>
              <a:lstStyle/>
              <a:p>
                <a:endParaRPr lang="en-GB" sz="2800"/>
              </a:p>
            </p:txBody>
          </p:sp>
          <p:sp>
            <p:nvSpPr>
              <p:cNvPr id="47" name="TextBox 46">
                <a:extLst>
                  <a:ext uri="{FF2B5EF4-FFF2-40B4-BE49-F238E27FC236}">
                    <a16:creationId xmlns:a16="http://schemas.microsoft.com/office/drawing/2014/main" id="{512A84B1-FF44-4986-B88C-BD68B73A6E53}"/>
                  </a:ext>
                </a:extLst>
              </p:cNvPr>
              <p:cNvSpPr txBox="1"/>
              <p:nvPr/>
            </p:nvSpPr>
            <p:spPr>
              <a:xfrm>
                <a:off x="8756469" y="4019690"/>
                <a:ext cx="712766" cy="523220"/>
              </a:xfrm>
              <a:prstGeom prst="rect">
                <a:avLst/>
              </a:prstGeom>
              <a:noFill/>
            </p:spPr>
            <p:txBody>
              <a:bodyPr wrap="square" rtlCol="0">
                <a:spAutoFit/>
              </a:bodyPr>
              <a:lstStyle/>
              <a:p>
                <a:pPr algn="ctr"/>
                <a:r>
                  <a:rPr lang="en-GB" sz="2800" b="1" dirty="0">
                    <a:solidFill>
                      <a:schemeClr val="bg1"/>
                    </a:solidFill>
                  </a:rPr>
                  <a:t>12</a:t>
                </a:r>
              </a:p>
            </p:txBody>
          </p:sp>
        </p:grpSp>
        <p:sp>
          <p:nvSpPr>
            <p:cNvPr id="82" name="TextBox 81">
              <a:extLst>
                <a:ext uri="{FF2B5EF4-FFF2-40B4-BE49-F238E27FC236}">
                  <a16:creationId xmlns:a16="http://schemas.microsoft.com/office/drawing/2014/main" id="{4E75118C-CFC2-46DD-819B-08DED6BF96E5}"/>
                </a:ext>
              </a:extLst>
            </p:cNvPr>
            <p:cNvSpPr txBox="1"/>
            <p:nvPr/>
          </p:nvSpPr>
          <p:spPr>
            <a:xfrm>
              <a:off x="8758366" y="5466793"/>
              <a:ext cx="1036999" cy="307777"/>
            </a:xfrm>
            <a:prstGeom prst="rect">
              <a:avLst/>
            </a:prstGeom>
            <a:noFill/>
          </p:spPr>
          <p:txBody>
            <a:bodyPr wrap="square" rtlCol="0">
              <a:spAutoFit/>
            </a:bodyPr>
            <a:lstStyle/>
            <a:p>
              <a:pPr algn="ctr"/>
              <a:r>
                <a:rPr lang="en-US" sz="1400" b="1" dirty="0"/>
                <a:t>Use Stories</a:t>
              </a:r>
            </a:p>
          </p:txBody>
        </p:sp>
      </p:grpSp>
      <p:grpSp>
        <p:nvGrpSpPr>
          <p:cNvPr id="97" name="Group 96">
            <a:extLst>
              <a:ext uri="{FF2B5EF4-FFF2-40B4-BE49-F238E27FC236}">
                <a16:creationId xmlns:a16="http://schemas.microsoft.com/office/drawing/2014/main" id="{2C52C1B6-BAE8-4BC6-873B-6F88DA72FFCA}"/>
              </a:ext>
            </a:extLst>
          </p:cNvPr>
          <p:cNvGrpSpPr/>
          <p:nvPr/>
        </p:nvGrpSpPr>
        <p:grpSpPr>
          <a:xfrm>
            <a:off x="9918311" y="4258300"/>
            <a:ext cx="1407931" cy="1731713"/>
            <a:chOff x="9918311" y="4258300"/>
            <a:chExt cx="1407931" cy="1731713"/>
          </a:xfrm>
        </p:grpSpPr>
        <p:grpSp>
          <p:nvGrpSpPr>
            <p:cNvPr id="69" name="Group 68">
              <a:extLst>
                <a:ext uri="{FF2B5EF4-FFF2-40B4-BE49-F238E27FC236}">
                  <a16:creationId xmlns:a16="http://schemas.microsoft.com/office/drawing/2014/main" id="{D83D785A-1F43-4DCA-B183-0EE99F7DC052}"/>
                </a:ext>
              </a:extLst>
            </p:cNvPr>
            <p:cNvGrpSpPr/>
            <p:nvPr/>
          </p:nvGrpSpPr>
          <p:grpSpPr>
            <a:xfrm>
              <a:off x="9918311" y="4258300"/>
              <a:ext cx="1300480" cy="1224577"/>
              <a:chOff x="9902813" y="3715859"/>
              <a:chExt cx="1300480" cy="1224577"/>
            </a:xfrm>
          </p:grpSpPr>
          <p:sp>
            <p:nvSpPr>
              <p:cNvPr id="57" name="Freeform 74">
                <a:extLst>
                  <a:ext uri="{FF2B5EF4-FFF2-40B4-BE49-F238E27FC236}">
                    <a16:creationId xmlns:a16="http://schemas.microsoft.com/office/drawing/2014/main" id="{B5F7D200-7C72-4D5A-9BB2-14EB70D83F65}"/>
                  </a:ext>
                </a:extLst>
              </p:cNvPr>
              <p:cNvSpPr>
                <a:spLocks noChangeArrowheads="1"/>
              </p:cNvSpPr>
              <p:nvPr/>
            </p:nvSpPr>
            <p:spPr bwMode="auto">
              <a:xfrm>
                <a:off x="9902813" y="3715859"/>
                <a:ext cx="1300480" cy="1224577"/>
              </a:xfrm>
              <a:custGeom>
                <a:avLst/>
                <a:gdLst>
                  <a:gd name="T0" fmla="*/ 3590 w 3730"/>
                  <a:gd name="T1" fmla="*/ 1611 h 3729"/>
                  <a:gd name="T2" fmla="*/ 2115 w 3730"/>
                  <a:gd name="T3" fmla="*/ 136 h 3729"/>
                  <a:gd name="T4" fmla="*/ 2115 w 3730"/>
                  <a:gd name="T5" fmla="*/ 136 h 3729"/>
                  <a:gd name="T6" fmla="*/ 1654 w 3730"/>
                  <a:gd name="T7" fmla="*/ 99 h 3729"/>
                  <a:gd name="T8" fmla="*/ 1654 w 3730"/>
                  <a:gd name="T9" fmla="*/ 99 h 3729"/>
                  <a:gd name="T10" fmla="*/ 1611 w 3730"/>
                  <a:gd name="T11" fmla="*/ 136 h 3729"/>
                  <a:gd name="T12" fmla="*/ 1036 w 3730"/>
                  <a:gd name="T13" fmla="*/ 712 h 3729"/>
                  <a:gd name="T14" fmla="*/ 1036 w 3730"/>
                  <a:gd name="T15" fmla="*/ 712 h 3729"/>
                  <a:gd name="T16" fmla="*/ 994 w 3730"/>
                  <a:gd name="T17" fmla="*/ 659 h 3729"/>
                  <a:gd name="T18" fmla="*/ 994 w 3730"/>
                  <a:gd name="T19" fmla="*/ 659 h 3729"/>
                  <a:gd name="T20" fmla="*/ 988 w 3730"/>
                  <a:gd name="T21" fmla="*/ 643 h 3729"/>
                  <a:gd name="T22" fmla="*/ 988 w 3730"/>
                  <a:gd name="T23" fmla="*/ 643 h 3729"/>
                  <a:gd name="T24" fmla="*/ 973 w 3730"/>
                  <a:gd name="T25" fmla="*/ 600 h 3729"/>
                  <a:gd name="T26" fmla="*/ 973 w 3730"/>
                  <a:gd name="T27" fmla="*/ 600 h 3729"/>
                  <a:gd name="T28" fmla="*/ 845 w 3730"/>
                  <a:gd name="T29" fmla="*/ 376 h 3729"/>
                  <a:gd name="T30" fmla="*/ 845 w 3730"/>
                  <a:gd name="T31" fmla="*/ 376 h 3729"/>
                  <a:gd name="T32" fmla="*/ 628 w 3730"/>
                  <a:gd name="T33" fmla="*/ 294 h 3729"/>
                  <a:gd name="T34" fmla="*/ 628 w 3730"/>
                  <a:gd name="T35" fmla="*/ 294 h 3729"/>
                  <a:gd name="T36" fmla="*/ 409 w 3730"/>
                  <a:gd name="T37" fmla="*/ 409 h 3729"/>
                  <a:gd name="T38" fmla="*/ 409 w 3730"/>
                  <a:gd name="T39" fmla="*/ 409 h 3729"/>
                  <a:gd name="T40" fmla="*/ 294 w 3730"/>
                  <a:gd name="T41" fmla="*/ 628 h 3729"/>
                  <a:gd name="T42" fmla="*/ 294 w 3730"/>
                  <a:gd name="T43" fmla="*/ 628 h 3729"/>
                  <a:gd name="T44" fmla="*/ 376 w 3730"/>
                  <a:gd name="T45" fmla="*/ 844 h 3729"/>
                  <a:gd name="T46" fmla="*/ 376 w 3730"/>
                  <a:gd name="T47" fmla="*/ 844 h 3729"/>
                  <a:gd name="T48" fmla="*/ 641 w 3730"/>
                  <a:gd name="T49" fmla="*/ 991 h 3729"/>
                  <a:gd name="T50" fmla="*/ 641 w 3730"/>
                  <a:gd name="T51" fmla="*/ 991 h 3729"/>
                  <a:gd name="T52" fmla="*/ 707 w 3730"/>
                  <a:gd name="T53" fmla="*/ 1040 h 3729"/>
                  <a:gd name="T54" fmla="*/ 136 w 3730"/>
                  <a:gd name="T55" fmla="*/ 1611 h 3729"/>
                  <a:gd name="T56" fmla="*/ 136 w 3730"/>
                  <a:gd name="T57" fmla="*/ 1611 h 3729"/>
                  <a:gd name="T58" fmla="*/ 88 w 3730"/>
                  <a:gd name="T59" fmla="*/ 1671 h 3729"/>
                  <a:gd name="T60" fmla="*/ 88 w 3730"/>
                  <a:gd name="T61" fmla="*/ 1671 h 3729"/>
                  <a:gd name="T62" fmla="*/ 136 w 3730"/>
                  <a:gd name="T63" fmla="*/ 2115 h 3729"/>
                  <a:gd name="T64" fmla="*/ 1611 w 3730"/>
                  <a:gd name="T65" fmla="*/ 3590 h 3729"/>
                  <a:gd name="T66" fmla="*/ 1611 w 3730"/>
                  <a:gd name="T67" fmla="*/ 3590 h 3729"/>
                  <a:gd name="T68" fmla="*/ 2115 w 3730"/>
                  <a:gd name="T69" fmla="*/ 3590 h 3729"/>
                  <a:gd name="T70" fmla="*/ 3590 w 3730"/>
                  <a:gd name="T71" fmla="*/ 2115 h 3729"/>
                  <a:gd name="T72" fmla="*/ 3590 w 3730"/>
                  <a:gd name="T73" fmla="*/ 2115 h 3729"/>
                  <a:gd name="T74" fmla="*/ 3590 w 3730"/>
                  <a:gd name="T75" fmla="*/ 1611 h 3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30" h="3729">
                    <a:moveTo>
                      <a:pt x="3590" y="1611"/>
                    </a:moveTo>
                    <a:lnTo>
                      <a:pt x="2115" y="136"/>
                    </a:lnTo>
                    <a:lnTo>
                      <a:pt x="2115" y="136"/>
                    </a:lnTo>
                    <a:cubicBezTo>
                      <a:pt x="1990" y="12"/>
                      <a:pt x="1794" y="0"/>
                      <a:pt x="1654" y="99"/>
                    </a:cubicBezTo>
                    <a:lnTo>
                      <a:pt x="1654" y="99"/>
                    </a:lnTo>
                    <a:cubicBezTo>
                      <a:pt x="1639" y="110"/>
                      <a:pt x="1625" y="122"/>
                      <a:pt x="1611" y="136"/>
                    </a:cubicBezTo>
                    <a:lnTo>
                      <a:pt x="1036" y="712"/>
                    </a:lnTo>
                    <a:lnTo>
                      <a:pt x="1036" y="712"/>
                    </a:lnTo>
                    <a:cubicBezTo>
                      <a:pt x="1018" y="698"/>
                      <a:pt x="1004" y="679"/>
                      <a:pt x="994" y="659"/>
                    </a:cubicBezTo>
                    <a:lnTo>
                      <a:pt x="994" y="659"/>
                    </a:lnTo>
                    <a:cubicBezTo>
                      <a:pt x="992" y="654"/>
                      <a:pt x="990" y="649"/>
                      <a:pt x="988" y="643"/>
                    </a:cubicBezTo>
                    <a:lnTo>
                      <a:pt x="988" y="643"/>
                    </a:lnTo>
                    <a:cubicBezTo>
                      <a:pt x="983" y="629"/>
                      <a:pt x="978" y="615"/>
                      <a:pt x="973" y="600"/>
                    </a:cubicBezTo>
                    <a:lnTo>
                      <a:pt x="973" y="600"/>
                    </a:lnTo>
                    <a:cubicBezTo>
                      <a:pt x="937" y="503"/>
                      <a:pt x="890" y="421"/>
                      <a:pt x="845" y="376"/>
                    </a:cubicBezTo>
                    <a:lnTo>
                      <a:pt x="845" y="376"/>
                    </a:lnTo>
                    <a:cubicBezTo>
                      <a:pt x="783" y="314"/>
                      <a:pt x="708" y="285"/>
                      <a:pt x="628" y="294"/>
                    </a:cubicBezTo>
                    <a:lnTo>
                      <a:pt x="628" y="294"/>
                    </a:lnTo>
                    <a:cubicBezTo>
                      <a:pt x="553" y="301"/>
                      <a:pt x="475" y="342"/>
                      <a:pt x="409" y="409"/>
                    </a:cubicBezTo>
                    <a:lnTo>
                      <a:pt x="409" y="409"/>
                    </a:lnTo>
                    <a:cubicBezTo>
                      <a:pt x="343" y="474"/>
                      <a:pt x="302" y="553"/>
                      <a:pt x="294" y="628"/>
                    </a:cubicBezTo>
                    <a:lnTo>
                      <a:pt x="294" y="628"/>
                    </a:lnTo>
                    <a:cubicBezTo>
                      <a:pt x="286" y="708"/>
                      <a:pt x="314" y="783"/>
                      <a:pt x="376" y="844"/>
                    </a:cubicBezTo>
                    <a:lnTo>
                      <a:pt x="376" y="844"/>
                    </a:lnTo>
                    <a:cubicBezTo>
                      <a:pt x="430" y="898"/>
                      <a:pt x="528" y="953"/>
                      <a:pt x="641" y="991"/>
                    </a:cubicBezTo>
                    <a:lnTo>
                      <a:pt x="641" y="991"/>
                    </a:lnTo>
                    <a:cubicBezTo>
                      <a:pt x="664" y="999"/>
                      <a:pt x="689" y="1018"/>
                      <a:pt x="707" y="1040"/>
                    </a:cubicBezTo>
                    <a:lnTo>
                      <a:pt x="136" y="1611"/>
                    </a:lnTo>
                    <a:lnTo>
                      <a:pt x="136" y="1611"/>
                    </a:lnTo>
                    <a:cubicBezTo>
                      <a:pt x="118" y="1630"/>
                      <a:pt x="101" y="1650"/>
                      <a:pt x="88" y="1671"/>
                    </a:cubicBezTo>
                    <a:lnTo>
                      <a:pt x="88" y="1671"/>
                    </a:lnTo>
                    <a:cubicBezTo>
                      <a:pt x="0" y="1809"/>
                      <a:pt x="16" y="1995"/>
                      <a:pt x="136" y="2115"/>
                    </a:cubicBezTo>
                    <a:lnTo>
                      <a:pt x="1611" y="3590"/>
                    </a:lnTo>
                    <a:lnTo>
                      <a:pt x="1611" y="3590"/>
                    </a:lnTo>
                    <a:cubicBezTo>
                      <a:pt x="1750" y="3728"/>
                      <a:pt x="1976" y="3728"/>
                      <a:pt x="2115" y="3590"/>
                    </a:cubicBezTo>
                    <a:lnTo>
                      <a:pt x="3590" y="2115"/>
                    </a:lnTo>
                    <a:lnTo>
                      <a:pt x="3590" y="2115"/>
                    </a:lnTo>
                    <a:cubicBezTo>
                      <a:pt x="3729" y="1976"/>
                      <a:pt x="3729" y="1750"/>
                      <a:pt x="3590" y="1611"/>
                    </a:cubicBezTo>
                  </a:path>
                </a:pathLst>
              </a:custGeom>
              <a:solidFill>
                <a:srgbClr val="249B7C"/>
              </a:solidFill>
              <a:ln>
                <a:noFill/>
              </a:ln>
              <a:effectLst/>
            </p:spPr>
            <p:txBody>
              <a:bodyPr wrap="none" anchor="ctr"/>
              <a:lstStyle/>
              <a:p>
                <a:endParaRPr lang="en-GB" sz="2800"/>
              </a:p>
            </p:txBody>
          </p:sp>
          <p:sp>
            <p:nvSpPr>
              <p:cNvPr id="58" name="TextBox 57">
                <a:extLst>
                  <a:ext uri="{FF2B5EF4-FFF2-40B4-BE49-F238E27FC236}">
                    <a16:creationId xmlns:a16="http://schemas.microsoft.com/office/drawing/2014/main" id="{5CEF7F94-C5D6-4F4D-B55D-48D97FC8F140}"/>
                  </a:ext>
                </a:extLst>
              </p:cNvPr>
              <p:cNvSpPr txBox="1"/>
              <p:nvPr/>
            </p:nvSpPr>
            <p:spPr>
              <a:xfrm>
                <a:off x="10162594" y="4012861"/>
                <a:ext cx="712766" cy="523220"/>
              </a:xfrm>
              <a:prstGeom prst="rect">
                <a:avLst/>
              </a:prstGeom>
              <a:noFill/>
            </p:spPr>
            <p:txBody>
              <a:bodyPr wrap="square" rtlCol="0">
                <a:spAutoFit/>
              </a:bodyPr>
              <a:lstStyle/>
              <a:p>
                <a:pPr algn="ctr"/>
                <a:r>
                  <a:rPr lang="en-GB" sz="2800" b="1" dirty="0">
                    <a:solidFill>
                      <a:schemeClr val="bg1"/>
                    </a:solidFill>
                  </a:rPr>
                  <a:t>14</a:t>
                </a:r>
              </a:p>
            </p:txBody>
          </p:sp>
        </p:grpSp>
        <p:sp>
          <p:nvSpPr>
            <p:cNvPr id="83" name="TextBox 82">
              <a:extLst>
                <a:ext uri="{FF2B5EF4-FFF2-40B4-BE49-F238E27FC236}">
                  <a16:creationId xmlns:a16="http://schemas.microsoft.com/office/drawing/2014/main" id="{7DF2CB42-6877-4B3E-B909-964D6D882A5B}"/>
                </a:ext>
              </a:extLst>
            </p:cNvPr>
            <p:cNvSpPr txBox="1"/>
            <p:nvPr/>
          </p:nvSpPr>
          <p:spPr>
            <a:xfrm>
              <a:off x="10093795" y="5466793"/>
              <a:ext cx="1232447" cy="523220"/>
            </a:xfrm>
            <a:prstGeom prst="rect">
              <a:avLst/>
            </a:prstGeom>
            <a:noFill/>
          </p:spPr>
          <p:txBody>
            <a:bodyPr wrap="square" rtlCol="0">
              <a:spAutoFit/>
            </a:bodyPr>
            <a:lstStyle/>
            <a:p>
              <a:pPr algn="ctr"/>
              <a:r>
                <a:rPr lang="en-US" sz="1400" b="1" dirty="0"/>
                <a:t>End with a Call to Action</a:t>
              </a:r>
            </a:p>
          </p:txBody>
        </p:sp>
      </p:grpSp>
    </p:spTree>
    <p:extLst>
      <p:ext uri="{BB962C8B-B14F-4D97-AF65-F5344CB8AC3E}">
        <p14:creationId xmlns:p14="http://schemas.microsoft.com/office/powerpoint/2010/main" val="115197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wipe(up)">
                                      <p:cBhvr>
                                        <p:cTn id="12" dur="5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down)">
                                      <p:cBhvr>
                                        <p:cTn id="17" dur="5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wipe(up)">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down)">
                                      <p:cBhvr>
                                        <p:cTn id="27" dur="5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wipe(up)">
                                      <p:cBhvr>
                                        <p:cTn id="32" dur="500"/>
                                        <p:tgtEl>
                                          <p:spTgt spid="8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down)">
                                      <p:cBhvr>
                                        <p:cTn id="37" dur="5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91"/>
                                        </p:tgtEl>
                                        <p:attrNameLst>
                                          <p:attrName>style.visibility</p:attrName>
                                        </p:attrNameLst>
                                      </p:cBhvr>
                                      <p:to>
                                        <p:strVal val="visible"/>
                                      </p:to>
                                    </p:set>
                                    <p:animEffect transition="in" filter="wipe(up)">
                                      <p:cBhvr>
                                        <p:cTn id="42" dur="5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wipe(down)">
                                      <p:cBhvr>
                                        <p:cTn id="47" dur="500"/>
                                        <p:tgtEl>
                                          <p:spTgt spid="9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wipe(up)">
                                      <p:cBhvr>
                                        <p:cTn id="52" dur="500"/>
                                        <p:tgtEl>
                                          <p:spTgt spid="9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down)">
                                      <p:cBhvr>
                                        <p:cTn id="57" dur="500"/>
                                        <p:tgtEl>
                                          <p:spTgt spid="9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wipe(up)">
                                      <p:cBhvr>
                                        <p:cTn id="62" dur="500"/>
                                        <p:tgtEl>
                                          <p:spTgt spid="9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wipe(down)">
                                      <p:cBhvr>
                                        <p:cTn id="67" dur="500"/>
                                        <p:tgtEl>
                                          <p:spTgt spid="9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97"/>
                                        </p:tgtEl>
                                        <p:attrNameLst>
                                          <p:attrName>style.visibility</p:attrName>
                                        </p:attrNameLst>
                                      </p:cBhvr>
                                      <p:to>
                                        <p:strVal val="visible"/>
                                      </p:to>
                                    </p:set>
                                    <p:animEffect transition="in" filter="wipe(up)">
                                      <p:cBhvr>
                                        <p:cTn id="72"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Presenting Clear Messages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6" name="Group 5">
            <a:extLst>
              <a:ext uri="{FF2B5EF4-FFF2-40B4-BE49-F238E27FC236}">
                <a16:creationId xmlns:a16="http://schemas.microsoft.com/office/drawing/2014/main" id="{259E0412-9460-41FB-9280-5C40AF9A5855}"/>
              </a:ext>
            </a:extLst>
          </p:cNvPr>
          <p:cNvGrpSpPr/>
          <p:nvPr/>
        </p:nvGrpSpPr>
        <p:grpSpPr>
          <a:xfrm>
            <a:off x="605306" y="1510528"/>
            <a:ext cx="10032177" cy="2336746"/>
            <a:chOff x="605306" y="1510528"/>
            <a:chExt cx="10032177" cy="2336746"/>
          </a:xfrm>
        </p:grpSpPr>
        <p:sp>
          <p:nvSpPr>
            <p:cNvPr id="2" name="TextBox 1">
              <a:extLst>
                <a:ext uri="{FF2B5EF4-FFF2-40B4-BE49-F238E27FC236}">
                  <a16:creationId xmlns:a16="http://schemas.microsoft.com/office/drawing/2014/main" id="{ACA79F30-6BE7-4F15-A299-7665659BE66B}"/>
                </a:ext>
              </a:extLst>
            </p:cNvPr>
            <p:cNvSpPr txBox="1"/>
            <p:nvPr/>
          </p:nvSpPr>
          <p:spPr>
            <a:xfrm>
              <a:off x="2531927" y="2017180"/>
              <a:ext cx="8105556" cy="1323439"/>
            </a:xfrm>
            <a:prstGeom prst="rect">
              <a:avLst/>
            </a:prstGeom>
            <a:noFill/>
          </p:spPr>
          <p:txBody>
            <a:bodyPr wrap="square" rtlCol="0">
              <a:spAutoFit/>
            </a:bodyPr>
            <a:lstStyle/>
            <a:p>
              <a:r>
                <a:rPr lang="en-US" sz="2000" b="1" dirty="0">
                  <a:cs typeface="Poppins Light" panose="00000400000000000000" pitchFamily="2" charset="0"/>
                </a:rPr>
                <a:t>Know your Audience: </a:t>
              </a:r>
              <a:r>
                <a:rPr lang="en-US" sz="2000" dirty="0">
                  <a:cs typeface="Poppins Light" panose="00000400000000000000" pitchFamily="2" charset="0"/>
                </a:rPr>
                <a:t>Before presenting your message, it's important to know who you are communicating with. Consider their age, gender, education level, cultural background, and interests, as this will help you tailor your message and language to be more effective.</a:t>
              </a:r>
            </a:p>
          </p:txBody>
        </p:sp>
        <p:grpSp>
          <p:nvGrpSpPr>
            <p:cNvPr id="4" name="Group 3">
              <a:extLst>
                <a:ext uri="{FF2B5EF4-FFF2-40B4-BE49-F238E27FC236}">
                  <a16:creationId xmlns:a16="http://schemas.microsoft.com/office/drawing/2014/main" id="{22D3CEA4-8206-4DD1-9BFD-E5EF1BCF7AE2}"/>
                </a:ext>
              </a:extLst>
            </p:cNvPr>
            <p:cNvGrpSpPr/>
            <p:nvPr/>
          </p:nvGrpSpPr>
          <p:grpSpPr>
            <a:xfrm>
              <a:off x="605306" y="1510528"/>
              <a:ext cx="1778901" cy="2336746"/>
              <a:chOff x="605306" y="1510528"/>
              <a:chExt cx="1778901" cy="2336746"/>
            </a:xfrm>
          </p:grpSpPr>
          <p:sp>
            <p:nvSpPr>
              <p:cNvPr id="104" name="Shape 42391">
                <a:extLst>
                  <a:ext uri="{FF2B5EF4-FFF2-40B4-BE49-F238E27FC236}">
                    <a16:creationId xmlns:a16="http://schemas.microsoft.com/office/drawing/2014/main" id="{B8DACFB5-F9FE-4BFC-8F14-49FFFEA54A7E}"/>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05" name="Shape 42392">
                <a:extLst>
                  <a:ext uri="{FF2B5EF4-FFF2-40B4-BE49-F238E27FC236}">
                    <a16:creationId xmlns:a16="http://schemas.microsoft.com/office/drawing/2014/main" id="{26B6209F-F547-46C4-813A-FB1E2A58D9E8}"/>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19" name="TextBox 118">
                <a:extLst>
                  <a:ext uri="{FF2B5EF4-FFF2-40B4-BE49-F238E27FC236}">
                    <a16:creationId xmlns:a16="http://schemas.microsoft.com/office/drawing/2014/main" id="{7CF312AD-DC4B-4B24-9199-DF66E89978DF}"/>
                  </a:ext>
                </a:extLst>
              </p:cNvPr>
              <p:cNvSpPr txBox="1"/>
              <p:nvPr/>
            </p:nvSpPr>
            <p:spPr>
              <a:xfrm>
                <a:off x="1755666" y="2428126"/>
                <a:ext cx="380233"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1</a:t>
                </a:r>
              </a:p>
            </p:txBody>
          </p:sp>
        </p:grpSp>
      </p:grpSp>
      <p:grpSp>
        <p:nvGrpSpPr>
          <p:cNvPr id="9" name="Group 8">
            <a:extLst>
              <a:ext uri="{FF2B5EF4-FFF2-40B4-BE49-F238E27FC236}">
                <a16:creationId xmlns:a16="http://schemas.microsoft.com/office/drawing/2014/main" id="{2F70F616-22F9-4FD3-AF01-D1AD3B6DE6D7}"/>
              </a:ext>
            </a:extLst>
          </p:cNvPr>
          <p:cNvGrpSpPr/>
          <p:nvPr/>
        </p:nvGrpSpPr>
        <p:grpSpPr>
          <a:xfrm>
            <a:off x="1779309" y="3495661"/>
            <a:ext cx="9928773" cy="2336746"/>
            <a:chOff x="1779309" y="3495661"/>
            <a:chExt cx="9928773" cy="2336746"/>
          </a:xfrm>
        </p:grpSpPr>
        <p:grpSp>
          <p:nvGrpSpPr>
            <p:cNvPr id="124" name="Group 123">
              <a:extLst>
                <a:ext uri="{FF2B5EF4-FFF2-40B4-BE49-F238E27FC236}">
                  <a16:creationId xmlns:a16="http://schemas.microsoft.com/office/drawing/2014/main" id="{DDBB2ABA-A9F2-4BE4-82A8-139BF27F684F}"/>
                </a:ext>
              </a:extLst>
            </p:cNvPr>
            <p:cNvGrpSpPr/>
            <p:nvPr/>
          </p:nvGrpSpPr>
          <p:grpSpPr>
            <a:xfrm rot="10800000">
              <a:off x="9929181" y="3495661"/>
              <a:ext cx="1778901" cy="2336746"/>
              <a:chOff x="605306" y="1510528"/>
              <a:chExt cx="1778901" cy="2336746"/>
            </a:xfrm>
          </p:grpSpPr>
          <p:sp>
            <p:nvSpPr>
              <p:cNvPr id="125" name="Shape 42391">
                <a:extLst>
                  <a:ext uri="{FF2B5EF4-FFF2-40B4-BE49-F238E27FC236}">
                    <a16:creationId xmlns:a16="http://schemas.microsoft.com/office/drawing/2014/main" id="{3A1C70FF-F649-427A-9DCA-61700F65B7AC}"/>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6" name="Shape 42392">
                <a:extLst>
                  <a:ext uri="{FF2B5EF4-FFF2-40B4-BE49-F238E27FC236}">
                    <a16:creationId xmlns:a16="http://schemas.microsoft.com/office/drawing/2014/main" id="{317C37C8-B61D-4B26-BB55-E3C110B7A545}"/>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7" name="TextBox 126">
                <a:extLst>
                  <a:ext uri="{FF2B5EF4-FFF2-40B4-BE49-F238E27FC236}">
                    <a16:creationId xmlns:a16="http://schemas.microsoft.com/office/drawing/2014/main" id="{C40D4299-005F-4A2F-B348-33FD05A11D85}"/>
                  </a:ext>
                </a:extLst>
              </p:cNvPr>
              <p:cNvSpPr txBox="1"/>
              <p:nvPr/>
            </p:nvSpPr>
            <p:spPr>
              <a:xfrm rot="10800000">
                <a:off x="1766887" y="2428126"/>
                <a:ext cx="357791"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2</a:t>
                </a:r>
              </a:p>
            </p:txBody>
          </p:sp>
        </p:grpSp>
        <p:sp>
          <p:nvSpPr>
            <p:cNvPr id="128" name="TextBox 127">
              <a:extLst>
                <a:ext uri="{FF2B5EF4-FFF2-40B4-BE49-F238E27FC236}">
                  <a16:creationId xmlns:a16="http://schemas.microsoft.com/office/drawing/2014/main" id="{F91BF070-26DA-49DD-AC5D-732D32D8EA89}"/>
                </a:ext>
              </a:extLst>
            </p:cNvPr>
            <p:cNvSpPr txBox="1"/>
            <p:nvPr/>
          </p:nvSpPr>
          <p:spPr>
            <a:xfrm>
              <a:off x="1779309" y="4310091"/>
              <a:ext cx="8105556" cy="707886"/>
            </a:xfrm>
            <a:prstGeom prst="rect">
              <a:avLst/>
            </a:prstGeom>
            <a:noFill/>
          </p:spPr>
          <p:txBody>
            <a:bodyPr wrap="square" rtlCol="0">
              <a:spAutoFit/>
            </a:bodyPr>
            <a:lstStyle/>
            <a:p>
              <a:r>
                <a:rPr lang="en-US" sz="2000" b="1" dirty="0">
                  <a:cs typeface="Poppins Light" panose="00000400000000000000" pitchFamily="2" charset="0"/>
                </a:rPr>
                <a:t>Be Concise: </a:t>
              </a:r>
              <a:r>
                <a:rPr lang="en-US" sz="2000" dirty="0">
                  <a:cs typeface="Poppins Light" panose="00000400000000000000" pitchFamily="2" charset="0"/>
                </a:rPr>
                <a:t>Keep your message short and to the point. Use simple language and avoid unnecessary details that might distract from your main message.</a:t>
              </a:r>
            </a:p>
          </p:txBody>
        </p:sp>
      </p:grpSp>
    </p:spTree>
    <p:extLst>
      <p:ext uri="{BB962C8B-B14F-4D97-AF65-F5344CB8AC3E}">
        <p14:creationId xmlns:p14="http://schemas.microsoft.com/office/powerpoint/2010/main" val="273363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Presenting Clear Messages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3" name="Group 2">
            <a:extLst>
              <a:ext uri="{FF2B5EF4-FFF2-40B4-BE49-F238E27FC236}">
                <a16:creationId xmlns:a16="http://schemas.microsoft.com/office/drawing/2014/main" id="{CEAFF038-955B-4B20-BFB3-A9F08C5EB6AC}"/>
              </a:ext>
            </a:extLst>
          </p:cNvPr>
          <p:cNvGrpSpPr/>
          <p:nvPr/>
        </p:nvGrpSpPr>
        <p:grpSpPr>
          <a:xfrm>
            <a:off x="605306" y="1510528"/>
            <a:ext cx="10033138" cy="2336746"/>
            <a:chOff x="605306" y="1510528"/>
            <a:chExt cx="10033138" cy="2336746"/>
          </a:xfrm>
        </p:grpSpPr>
        <p:sp>
          <p:nvSpPr>
            <p:cNvPr id="2" name="TextBox 1">
              <a:extLst>
                <a:ext uri="{FF2B5EF4-FFF2-40B4-BE49-F238E27FC236}">
                  <a16:creationId xmlns:a16="http://schemas.microsoft.com/office/drawing/2014/main" id="{ACA79F30-6BE7-4F15-A299-7665659BE66B}"/>
                </a:ext>
              </a:extLst>
            </p:cNvPr>
            <p:cNvSpPr txBox="1"/>
            <p:nvPr/>
          </p:nvSpPr>
          <p:spPr>
            <a:xfrm>
              <a:off x="2532888" y="2017180"/>
              <a:ext cx="8105556" cy="1015663"/>
            </a:xfrm>
            <a:prstGeom prst="rect">
              <a:avLst/>
            </a:prstGeom>
            <a:noFill/>
          </p:spPr>
          <p:txBody>
            <a:bodyPr wrap="square" rtlCol="0">
              <a:spAutoFit/>
            </a:bodyPr>
            <a:lstStyle/>
            <a:p>
              <a:r>
                <a:rPr lang="en-US" sz="2000" b="1" dirty="0">
                  <a:cs typeface="Poppins Light" panose="00000400000000000000" pitchFamily="2" charset="0"/>
                </a:rPr>
                <a:t>Use Examples: </a:t>
              </a:r>
              <a:r>
                <a:rPr lang="en-US" sz="2000" dirty="0">
                  <a:cs typeface="Poppins Light" panose="00000400000000000000" pitchFamily="2" charset="0"/>
                </a:rPr>
                <a:t>Using examples can help illustrate your message and make it more memorable. It also helps to make the message more relatable to the audience.</a:t>
              </a:r>
            </a:p>
          </p:txBody>
        </p:sp>
        <p:grpSp>
          <p:nvGrpSpPr>
            <p:cNvPr id="4" name="Group 3">
              <a:extLst>
                <a:ext uri="{FF2B5EF4-FFF2-40B4-BE49-F238E27FC236}">
                  <a16:creationId xmlns:a16="http://schemas.microsoft.com/office/drawing/2014/main" id="{22D3CEA4-8206-4DD1-9BFD-E5EF1BCF7AE2}"/>
                </a:ext>
              </a:extLst>
            </p:cNvPr>
            <p:cNvGrpSpPr/>
            <p:nvPr/>
          </p:nvGrpSpPr>
          <p:grpSpPr>
            <a:xfrm>
              <a:off x="605306" y="1510528"/>
              <a:ext cx="1778901" cy="2336746"/>
              <a:chOff x="605306" y="1510528"/>
              <a:chExt cx="1778901" cy="2336746"/>
            </a:xfrm>
          </p:grpSpPr>
          <p:sp>
            <p:nvSpPr>
              <p:cNvPr id="104" name="Shape 42391">
                <a:extLst>
                  <a:ext uri="{FF2B5EF4-FFF2-40B4-BE49-F238E27FC236}">
                    <a16:creationId xmlns:a16="http://schemas.microsoft.com/office/drawing/2014/main" id="{B8DACFB5-F9FE-4BFC-8F14-49FFFEA54A7E}"/>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05" name="Shape 42392">
                <a:extLst>
                  <a:ext uri="{FF2B5EF4-FFF2-40B4-BE49-F238E27FC236}">
                    <a16:creationId xmlns:a16="http://schemas.microsoft.com/office/drawing/2014/main" id="{26B6209F-F547-46C4-813A-FB1E2A58D9E8}"/>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19" name="TextBox 118">
                <a:extLst>
                  <a:ext uri="{FF2B5EF4-FFF2-40B4-BE49-F238E27FC236}">
                    <a16:creationId xmlns:a16="http://schemas.microsoft.com/office/drawing/2014/main" id="{7CF312AD-DC4B-4B24-9199-DF66E89978DF}"/>
                  </a:ext>
                </a:extLst>
              </p:cNvPr>
              <p:cNvSpPr txBox="1"/>
              <p:nvPr/>
            </p:nvSpPr>
            <p:spPr>
              <a:xfrm>
                <a:off x="1766887" y="2428126"/>
                <a:ext cx="357791"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3</a:t>
                </a:r>
              </a:p>
            </p:txBody>
          </p:sp>
        </p:grpSp>
      </p:grpSp>
      <p:grpSp>
        <p:nvGrpSpPr>
          <p:cNvPr id="6" name="Group 5">
            <a:extLst>
              <a:ext uri="{FF2B5EF4-FFF2-40B4-BE49-F238E27FC236}">
                <a16:creationId xmlns:a16="http://schemas.microsoft.com/office/drawing/2014/main" id="{7267234B-2EDD-46BF-B1A9-2A84B0118EEC}"/>
              </a:ext>
            </a:extLst>
          </p:cNvPr>
          <p:cNvGrpSpPr/>
          <p:nvPr/>
        </p:nvGrpSpPr>
        <p:grpSpPr>
          <a:xfrm>
            <a:off x="1887795" y="3495661"/>
            <a:ext cx="9820287" cy="2336746"/>
            <a:chOff x="1887795" y="3495661"/>
            <a:chExt cx="9820287" cy="2336746"/>
          </a:xfrm>
        </p:grpSpPr>
        <p:grpSp>
          <p:nvGrpSpPr>
            <p:cNvPr id="124" name="Group 123">
              <a:extLst>
                <a:ext uri="{FF2B5EF4-FFF2-40B4-BE49-F238E27FC236}">
                  <a16:creationId xmlns:a16="http://schemas.microsoft.com/office/drawing/2014/main" id="{DDBB2ABA-A9F2-4BE4-82A8-139BF27F684F}"/>
                </a:ext>
              </a:extLst>
            </p:cNvPr>
            <p:cNvGrpSpPr/>
            <p:nvPr/>
          </p:nvGrpSpPr>
          <p:grpSpPr>
            <a:xfrm rot="10800000">
              <a:off x="9929181" y="3495661"/>
              <a:ext cx="1778901" cy="2336746"/>
              <a:chOff x="605306" y="1510528"/>
              <a:chExt cx="1778901" cy="2336746"/>
            </a:xfrm>
          </p:grpSpPr>
          <p:sp>
            <p:nvSpPr>
              <p:cNvPr id="125" name="Shape 42391">
                <a:extLst>
                  <a:ext uri="{FF2B5EF4-FFF2-40B4-BE49-F238E27FC236}">
                    <a16:creationId xmlns:a16="http://schemas.microsoft.com/office/drawing/2014/main" id="{3A1C70FF-F649-427A-9DCA-61700F65B7AC}"/>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6" name="Shape 42392">
                <a:extLst>
                  <a:ext uri="{FF2B5EF4-FFF2-40B4-BE49-F238E27FC236}">
                    <a16:creationId xmlns:a16="http://schemas.microsoft.com/office/drawing/2014/main" id="{317C37C8-B61D-4B26-BB55-E3C110B7A545}"/>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7" name="TextBox 126">
                <a:extLst>
                  <a:ext uri="{FF2B5EF4-FFF2-40B4-BE49-F238E27FC236}">
                    <a16:creationId xmlns:a16="http://schemas.microsoft.com/office/drawing/2014/main" id="{C40D4299-005F-4A2F-B348-33FD05A11D85}"/>
                  </a:ext>
                </a:extLst>
              </p:cNvPr>
              <p:cNvSpPr txBox="1"/>
              <p:nvPr/>
            </p:nvSpPr>
            <p:spPr>
              <a:xfrm rot="10800000">
                <a:off x="1766887" y="2428126"/>
                <a:ext cx="357791"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4</a:t>
                </a:r>
              </a:p>
            </p:txBody>
          </p:sp>
        </p:grpSp>
        <p:sp>
          <p:nvSpPr>
            <p:cNvPr id="128" name="TextBox 127">
              <a:extLst>
                <a:ext uri="{FF2B5EF4-FFF2-40B4-BE49-F238E27FC236}">
                  <a16:creationId xmlns:a16="http://schemas.microsoft.com/office/drawing/2014/main" id="{F91BF070-26DA-49DD-AC5D-732D32D8EA89}"/>
                </a:ext>
              </a:extLst>
            </p:cNvPr>
            <p:cNvSpPr txBox="1"/>
            <p:nvPr/>
          </p:nvSpPr>
          <p:spPr>
            <a:xfrm>
              <a:off x="1887795" y="4156202"/>
              <a:ext cx="8105556" cy="1015663"/>
            </a:xfrm>
            <a:prstGeom prst="rect">
              <a:avLst/>
            </a:prstGeom>
            <a:noFill/>
          </p:spPr>
          <p:txBody>
            <a:bodyPr wrap="square" rtlCol="0">
              <a:spAutoFit/>
            </a:bodyPr>
            <a:lstStyle/>
            <a:p>
              <a:r>
                <a:rPr lang="en-US" sz="2000" b="1" dirty="0">
                  <a:cs typeface="Poppins Light" panose="00000400000000000000" pitchFamily="2" charset="0"/>
                </a:rPr>
                <a:t>Use Visuals: </a:t>
              </a:r>
              <a:r>
                <a:rPr lang="en-US" sz="2000" dirty="0">
                  <a:cs typeface="Poppins Light" panose="00000400000000000000" pitchFamily="2" charset="0"/>
                </a:rPr>
                <a:t>Visual aids such as images, graphs, or charts can help clarify complex concepts or data. It can also make your message more engaging and interesting.</a:t>
              </a:r>
            </a:p>
          </p:txBody>
        </p:sp>
      </p:grpSp>
    </p:spTree>
    <p:extLst>
      <p:ext uri="{BB962C8B-B14F-4D97-AF65-F5344CB8AC3E}">
        <p14:creationId xmlns:p14="http://schemas.microsoft.com/office/powerpoint/2010/main" val="258721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C78644F-46E9-45EC-A3D7-5E274A3FD9DA}"/>
              </a:ext>
            </a:extLst>
          </p:cNvPr>
          <p:cNvGrpSpPr/>
          <p:nvPr/>
        </p:nvGrpSpPr>
        <p:grpSpPr>
          <a:xfrm>
            <a:off x="0" y="0"/>
            <a:ext cx="9144000" cy="6858000"/>
            <a:chOff x="0" y="0"/>
            <a:chExt cx="9144000" cy="6858000"/>
          </a:xfrm>
        </p:grpSpPr>
        <p:pic>
          <p:nvPicPr>
            <p:cNvPr id="11" name="Picture 10">
              <a:extLst>
                <a:ext uri="{FF2B5EF4-FFF2-40B4-BE49-F238E27FC236}">
                  <a16:creationId xmlns:a16="http://schemas.microsoft.com/office/drawing/2014/main" id="{D9F97A5F-360E-45FE-ADF3-5994DF79E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11">
              <a:extLst>
                <a:ext uri="{FF2B5EF4-FFF2-40B4-BE49-F238E27FC236}">
                  <a16:creationId xmlns:a16="http://schemas.microsoft.com/office/drawing/2014/main" id="{B828B085-170D-4AC7-AB9D-35931338C4CB}"/>
                </a:ext>
              </a:extLst>
            </p:cNvPr>
            <p:cNvSpPr/>
            <p:nvPr/>
          </p:nvSpPr>
          <p:spPr>
            <a:xfrm>
              <a:off x="1692322" y="6018663"/>
              <a:ext cx="1897040" cy="668740"/>
            </a:xfrm>
            <a:prstGeom prst="rect">
              <a:avLst/>
            </a:prstGeom>
            <a:solidFill>
              <a:srgbClr val="F0F5FF"/>
            </a:solidFill>
            <a:ln>
              <a:solidFill>
                <a:srgbClr val="F0F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CB21EEA-AC1F-4100-828D-C39A06A5B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44" y="237436"/>
            <a:ext cx="2579002" cy="258475"/>
          </a:xfrm>
          <a:prstGeom prst="rect">
            <a:avLst/>
          </a:prstGeom>
        </p:spPr>
      </p:pic>
      <p:grpSp>
        <p:nvGrpSpPr>
          <p:cNvPr id="3" name="Group 2">
            <a:extLst>
              <a:ext uri="{FF2B5EF4-FFF2-40B4-BE49-F238E27FC236}">
                <a16:creationId xmlns:a16="http://schemas.microsoft.com/office/drawing/2014/main" id="{08E5914C-EED2-4E52-85C4-6BF65261F105}"/>
              </a:ext>
            </a:extLst>
          </p:cNvPr>
          <p:cNvGrpSpPr/>
          <p:nvPr/>
        </p:nvGrpSpPr>
        <p:grpSpPr>
          <a:xfrm>
            <a:off x="4277935" y="1602600"/>
            <a:ext cx="6976103" cy="4391704"/>
            <a:chOff x="4097629" y="2123404"/>
            <a:chExt cx="6976103" cy="4391704"/>
          </a:xfrm>
        </p:grpSpPr>
        <p:sp>
          <p:nvSpPr>
            <p:cNvPr id="6" name="Rectangle 5">
              <a:extLst>
                <a:ext uri="{FF2B5EF4-FFF2-40B4-BE49-F238E27FC236}">
                  <a16:creationId xmlns:a16="http://schemas.microsoft.com/office/drawing/2014/main" id="{E2EAF802-8072-4767-80BE-F93436A197F3}"/>
                </a:ext>
              </a:extLst>
            </p:cNvPr>
            <p:cNvSpPr/>
            <p:nvPr/>
          </p:nvSpPr>
          <p:spPr>
            <a:xfrm>
              <a:off x="4097629" y="2123404"/>
              <a:ext cx="682155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cs typeface="Poppins SemiBold" panose="00000700000000000000" pitchFamily="2" charset="0"/>
                </a:rPr>
                <a:t>The world's largest provider of classroom and online training courses</a:t>
              </a:r>
            </a:p>
          </p:txBody>
        </p:sp>
        <p:sp>
          <p:nvSpPr>
            <p:cNvPr id="8" name="TextBox 4">
              <a:extLst>
                <a:ext uri="{FF2B5EF4-FFF2-40B4-BE49-F238E27FC236}">
                  <a16:creationId xmlns:a16="http://schemas.microsoft.com/office/drawing/2014/main" id="{2C062E02-2C36-4835-9C87-692D0780C654}"/>
                </a:ext>
              </a:extLst>
            </p:cNvPr>
            <p:cNvSpPr txBox="1"/>
            <p:nvPr/>
          </p:nvSpPr>
          <p:spPr>
            <a:xfrm>
              <a:off x="4252175" y="3108021"/>
              <a:ext cx="6821557" cy="3407087"/>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40000"/>
                </a:lnSpc>
                <a:spcBef>
                  <a:spcPts val="0"/>
                </a:spcBef>
                <a:spcAft>
                  <a:spcPts val="0"/>
                </a:spcAft>
                <a:buSzTx/>
                <a:buFont typeface="Wingdings" panose="05000000000000000000" pitchFamily="2" charset="2"/>
                <a:buChar char="ü"/>
                <a:tabLst/>
                <a:defRPr/>
              </a:pPr>
              <a:r>
                <a:rPr kumimoji="0" lang="en-GB" sz="2000" b="0" i="0" u="none" strike="noStrike" kern="1200" cap="none" spc="0" normalizeH="0" baseline="0" noProof="0" dirty="0">
                  <a:ln>
                    <a:noFill/>
                  </a:ln>
                  <a:effectLst/>
                  <a:uLnTx/>
                  <a:uFillTx/>
                  <a:ea typeface="Verdana" panose="020B0604030504040204" pitchFamily="34" charset="0"/>
                  <a:cs typeface="Poppins Light" panose="00000400000000000000" pitchFamily="2" charset="0"/>
                </a:rPr>
                <a:t>World Class Training Solutions</a:t>
              </a:r>
            </a:p>
            <a:p>
              <a:pPr marL="342900" marR="0" lvl="0" indent="-342900" algn="l" defTabSz="914400" rtl="0" eaLnBrk="1" fontAlgn="auto" latinLnBrk="0" hangingPunct="1">
                <a:lnSpc>
                  <a:spcPct val="140000"/>
                </a:lnSpc>
                <a:spcBef>
                  <a:spcPts val="0"/>
                </a:spcBef>
                <a:spcAft>
                  <a:spcPts val="0"/>
                </a:spcAft>
                <a:buSzTx/>
                <a:buFont typeface="Wingdings" panose="05000000000000000000" pitchFamily="2" charset="2"/>
                <a:buChar char="ü"/>
                <a:tabLst/>
                <a:defRPr/>
              </a:pPr>
              <a:r>
                <a:rPr kumimoji="0" lang="en-GB" sz="2000" b="0" i="0" u="none" strike="noStrike" kern="1200" cap="none" spc="0" normalizeH="0" baseline="0" noProof="0" dirty="0">
                  <a:ln>
                    <a:noFill/>
                  </a:ln>
                  <a:effectLst/>
                  <a:uLnTx/>
                  <a:uFillTx/>
                  <a:ea typeface="Verdana" panose="020B0604030504040204" pitchFamily="34" charset="0"/>
                  <a:cs typeface="Poppins Light" panose="00000400000000000000" pitchFamily="2" charset="0"/>
                </a:rPr>
                <a:t>Subject Matter Experts</a:t>
              </a:r>
            </a:p>
            <a:p>
              <a:pPr marL="342900" marR="0" lvl="0" indent="-342900" algn="l" defTabSz="914400" rtl="0" eaLnBrk="1" fontAlgn="auto" latinLnBrk="0" hangingPunct="1">
                <a:lnSpc>
                  <a:spcPct val="140000"/>
                </a:lnSpc>
                <a:spcBef>
                  <a:spcPts val="0"/>
                </a:spcBef>
                <a:spcAft>
                  <a:spcPts val="0"/>
                </a:spcAft>
                <a:buSzTx/>
                <a:buFont typeface="Wingdings" panose="05000000000000000000" pitchFamily="2" charset="2"/>
                <a:buChar char="ü"/>
                <a:tabLst/>
                <a:defRPr/>
              </a:pPr>
              <a:r>
                <a:rPr kumimoji="0" lang="en-GB" sz="2000" b="0" i="0" u="none" strike="noStrike" kern="1200" cap="none" spc="0" normalizeH="0" baseline="0" noProof="0" dirty="0">
                  <a:ln>
                    <a:noFill/>
                  </a:ln>
                  <a:effectLst/>
                  <a:uLnTx/>
                  <a:uFillTx/>
                  <a:ea typeface="Verdana" panose="020B0604030504040204" pitchFamily="34" charset="0"/>
                  <a:cs typeface="Poppins Light" panose="00000400000000000000" pitchFamily="2" charset="0"/>
                </a:rPr>
                <a:t>Highest Quality Training Material</a:t>
              </a:r>
            </a:p>
            <a:p>
              <a:pPr marL="342900" marR="0" lvl="0" indent="-342900" algn="l" defTabSz="914400" rtl="0" eaLnBrk="1" fontAlgn="auto" latinLnBrk="0" hangingPunct="1">
                <a:lnSpc>
                  <a:spcPct val="140000"/>
                </a:lnSpc>
                <a:spcBef>
                  <a:spcPts val="0"/>
                </a:spcBef>
                <a:spcAft>
                  <a:spcPts val="0"/>
                </a:spcAft>
                <a:buSzTx/>
                <a:buFont typeface="Wingdings" panose="05000000000000000000" pitchFamily="2" charset="2"/>
                <a:buChar char="ü"/>
                <a:tabLst/>
                <a:defRPr/>
              </a:pPr>
              <a:r>
                <a:rPr kumimoji="0" lang="en-GB" sz="2000" b="0" i="0" u="none" strike="noStrike" kern="1200" cap="none" spc="0" normalizeH="0" baseline="0" noProof="0" dirty="0">
                  <a:ln>
                    <a:noFill/>
                  </a:ln>
                  <a:effectLst/>
                  <a:uLnTx/>
                  <a:uFillTx/>
                  <a:ea typeface="Verdana" panose="020B0604030504040204" pitchFamily="34" charset="0"/>
                  <a:cs typeface="Poppins Light" panose="00000400000000000000" pitchFamily="2" charset="0"/>
                </a:rPr>
                <a:t>Accelerated Learning Techniques</a:t>
              </a:r>
            </a:p>
            <a:p>
              <a:pPr marL="342900" marR="0" lvl="0" indent="-342900" algn="l" defTabSz="914400" rtl="0" eaLnBrk="1" fontAlgn="auto" latinLnBrk="0" hangingPunct="1">
                <a:lnSpc>
                  <a:spcPct val="140000"/>
                </a:lnSpc>
                <a:spcBef>
                  <a:spcPts val="0"/>
                </a:spcBef>
                <a:spcAft>
                  <a:spcPts val="0"/>
                </a:spcAft>
                <a:buSzTx/>
                <a:buFont typeface="Wingdings" panose="05000000000000000000" pitchFamily="2" charset="2"/>
                <a:buChar char="ü"/>
                <a:tabLst/>
                <a:defRPr/>
              </a:pPr>
              <a:r>
                <a:rPr kumimoji="0" lang="en-GB" sz="2000" b="0" i="0" u="none" strike="noStrike" kern="1200" cap="none" spc="0" normalizeH="0" baseline="0" noProof="0" dirty="0">
                  <a:ln>
                    <a:noFill/>
                  </a:ln>
                  <a:effectLst/>
                  <a:uLnTx/>
                  <a:uFillTx/>
                  <a:ea typeface="Verdana" panose="020B0604030504040204" pitchFamily="34" charset="0"/>
                  <a:cs typeface="Poppins Light" panose="00000400000000000000" pitchFamily="2" charset="0"/>
                </a:rPr>
                <a:t>Project, Programme, and Change Management, ITIL® Consultancy</a:t>
              </a:r>
            </a:p>
            <a:p>
              <a:pPr marL="342900" marR="0" lvl="0" indent="-342900" algn="l" defTabSz="914400" rtl="0" eaLnBrk="1" fontAlgn="auto" latinLnBrk="0" hangingPunct="1">
                <a:lnSpc>
                  <a:spcPct val="140000"/>
                </a:lnSpc>
                <a:spcBef>
                  <a:spcPts val="0"/>
                </a:spcBef>
                <a:spcAft>
                  <a:spcPts val="0"/>
                </a:spcAft>
                <a:buSzTx/>
                <a:buFont typeface="Wingdings" panose="05000000000000000000" pitchFamily="2" charset="2"/>
                <a:buChar char="ü"/>
                <a:tabLst/>
                <a:defRPr/>
              </a:pPr>
              <a:r>
                <a:rPr kumimoji="0" lang="en-GB" sz="2000" b="0" i="0" u="none" strike="noStrike" kern="1200" cap="none" spc="0" normalizeH="0" baseline="0" noProof="0" dirty="0">
                  <a:ln>
                    <a:noFill/>
                  </a:ln>
                  <a:effectLst/>
                  <a:uLnTx/>
                  <a:uFillTx/>
                  <a:ea typeface="Verdana" panose="020B0604030504040204" pitchFamily="34" charset="0"/>
                  <a:cs typeface="Poppins Light" panose="00000400000000000000" pitchFamily="2" charset="0"/>
                </a:rPr>
                <a:t>Bespoke Tailor Made Training Solutions</a:t>
              </a:r>
            </a:p>
            <a:p>
              <a:pPr marL="342900" marR="0" lvl="0" indent="-342900" algn="l" defTabSz="914400" rtl="0" eaLnBrk="1" fontAlgn="auto" latinLnBrk="0" hangingPunct="1">
                <a:lnSpc>
                  <a:spcPct val="140000"/>
                </a:lnSpc>
                <a:spcBef>
                  <a:spcPts val="0"/>
                </a:spcBef>
                <a:spcAft>
                  <a:spcPts val="0"/>
                </a:spcAft>
                <a:buSzTx/>
                <a:buFont typeface="Wingdings" panose="05000000000000000000" pitchFamily="2" charset="2"/>
                <a:buChar char="ü"/>
                <a:tabLst/>
                <a:defRPr/>
              </a:pPr>
              <a:r>
                <a:rPr kumimoji="0" lang="en-GB" sz="2000" b="0" i="0" u="none" strike="noStrike" kern="1200" cap="none" spc="0" normalizeH="0" baseline="0" noProof="0" dirty="0">
                  <a:ln>
                    <a:noFill/>
                  </a:ln>
                  <a:effectLst/>
                  <a:uLnTx/>
                  <a:uFillTx/>
                  <a:ea typeface="Verdana" panose="020B0604030504040204" pitchFamily="34" charset="0"/>
                  <a:cs typeface="Poppins Light" panose="00000400000000000000" pitchFamily="2" charset="0"/>
                </a:rPr>
                <a:t>PRINCE2®, MSP®, ITIL®, Soft Skills, and More</a:t>
              </a:r>
            </a:p>
          </p:txBody>
        </p:sp>
      </p:grpSp>
      <p:sp>
        <p:nvSpPr>
          <p:cNvPr id="9" name="TextBox 8">
            <a:extLst>
              <a:ext uri="{FF2B5EF4-FFF2-40B4-BE49-F238E27FC236}">
                <a16:creationId xmlns:a16="http://schemas.microsoft.com/office/drawing/2014/main" id="{423B5E22-62F4-439B-A5AB-0CE2DADCBCE0}"/>
              </a:ext>
            </a:extLst>
          </p:cNvPr>
          <p:cNvSpPr txBox="1"/>
          <p:nvPr/>
        </p:nvSpPr>
        <p:spPr>
          <a:xfrm rot="16200000">
            <a:off x="-563290" y="1990382"/>
            <a:ext cx="260370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dirty="0">
                <a:ln>
                  <a:noFill/>
                </a:ln>
                <a:solidFill>
                  <a:schemeClr val="bg1"/>
                </a:solidFill>
                <a:effectLst/>
                <a:uLnTx/>
                <a:uFillTx/>
                <a:cs typeface="Poppins SemiBold" panose="00000700000000000000" pitchFamily="2" charset="0"/>
              </a:rPr>
              <a:t>About Us</a:t>
            </a:r>
            <a:endParaRPr kumimoji="0" lang="en-GB" sz="6600" b="1" u="none" strike="noStrike" kern="1200" cap="none" spc="0" normalizeH="0" baseline="0" dirty="0">
              <a:ln>
                <a:noFill/>
              </a:ln>
              <a:solidFill>
                <a:schemeClr val="bg1"/>
              </a:solidFill>
              <a:effectLst/>
              <a:uLnTx/>
              <a:uFillTx/>
              <a:cs typeface="Poppins SemiBold" panose="00000700000000000000" pitchFamily="2" charset="0"/>
            </a:endParaRPr>
          </a:p>
        </p:txBody>
      </p:sp>
      <p:grpSp>
        <p:nvGrpSpPr>
          <p:cNvPr id="4" name="Group 3">
            <a:extLst>
              <a:ext uri="{FF2B5EF4-FFF2-40B4-BE49-F238E27FC236}">
                <a16:creationId xmlns:a16="http://schemas.microsoft.com/office/drawing/2014/main" id="{ED9A29CC-52FA-488B-8F22-6FAB4E6A53E8}"/>
              </a:ext>
            </a:extLst>
          </p:cNvPr>
          <p:cNvGrpSpPr/>
          <p:nvPr/>
        </p:nvGrpSpPr>
        <p:grpSpPr>
          <a:xfrm>
            <a:off x="9899386" y="166528"/>
            <a:ext cx="1975381" cy="658766"/>
            <a:chOff x="9899386" y="166528"/>
            <a:chExt cx="1975381" cy="658766"/>
          </a:xfrm>
        </p:grpSpPr>
        <p:pic>
          <p:nvPicPr>
            <p:cNvPr id="2" name="Picture 1">
              <a:extLst>
                <a:ext uri="{FF2B5EF4-FFF2-40B4-BE49-F238E27FC236}">
                  <a16:creationId xmlns:a16="http://schemas.microsoft.com/office/drawing/2014/main" id="{8FF92F87-DC2C-428F-8302-8D28AE8D373A}"/>
                </a:ext>
              </a:extLst>
            </p:cNvPr>
            <p:cNvPicPr>
              <a:picLocks noChangeAspect="1"/>
            </p:cNvPicPr>
            <p:nvPr/>
          </p:nvPicPr>
          <p:blipFill rotWithShape="1">
            <a:blip r:embed="rId4"/>
            <a:srcRect r="937" b="5102"/>
            <a:stretch/>
          </p:blipFill>
          <p:spPr>
            <a:xfrm>
              <a:off x="9899386" y="166528"/>
              <a:ext cx="1975381" cy="658766"/>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6720D202-6DC5-494F-970C-0FB1A510BB67}"/>
                </a:ext>
              </a:extLst>
            </p:cNvPr>
            <p:cNvSpPr txBox="1"/>
            <p:nvPr/>
          </p:nvSpPr>
          <p:spPr>
            <a:xfrm>
              <a:off x="9899386" y="166528"/>
              <a:ext cx="1975380" cy="365760"/>
            </a:xfrm>
            <a:prstGeom prst="rect">
              <a:avLst/>
            </a:prstGeom>
            <a:solidFill>
              <a:srgbClr val="44318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dirty="0" err="1">
                  <a:ln>
                    <a:noFill/>
                  </a:ln>
                  <a:solidFill>
                    <a:schemeClr val="bg1"/>
                  </a:solidFill>
                  <a:effectLst/>
                  <a:uLnTx/>
                  <a:uFillTx/>
                  <a:latin typeface="Garamond" panose="02020404030301010803" pitchFamily="18" charset="0"/>
                  <a:ea typeface="+mn-ea"/>
                  <a:cs typeface="+mn-cs"/>
                </a:rPr>
                <a:t>the</a:t>
              </a:r>
              <a:r>
                <a:rPr kumimoji="0" lang="en-GB" sz="1600" b="0" i="0" u="none" strike="noStrike" kern="1200" cap="none" spc="0" normalizeH="0" baseline="0" dirty="0" err="1">
                  <a:ln>
                    <a:noFill/>
                  </a:ln>
                  <a:solidFill>
                    <a:schemeClr val="bg1"/>
                  </a:solidFill>
                  <a:effectLst/>
                  <a:uLnTx/>
                  <a:uFillTx/>
                  <a:latin typeface="Garamond" panose="02020404030301010803" pitchFamily="18" charset="0"/>
                  <a:ea typeface="+mn-ea"/>
                  <a:cs typeface="+mn-cs"/>
                </a:rPr>
                <a:t>knowledge</a:t>
              </a:r>
              <a:r>
                <a:rPr kumimoji="0" lang="en-GB" sz="1600" b="1" i="0" u="none" strike="noStrike" kern="1200" cap="none" spc="0" normalizeH="0" baseline="0" dirty="0" err="1">
                  <a:ln>
                    <a:noFill/>
                  </a:ln>
                  <a:solidFill>
                    <a:schemeClr val="bg1"/>
                  </a:solidFill>
                  <a:effectLst/>
                  <a:uLnTx/>
                  <a:uFillTx/>
                  <a:latin typeface="Garamond" panose="02020404030301010803" pitchFamily="18" charset="0"/>
                  <a:ea typeface="+mn-ea"/>
                  <a:cs typeface="+mn-cs"/>
                </a:rPr>
                <a:t>academy</a:t>
              </a:r>
              <a:endParaRPr kumimoji="0" lang="en-GB" b="1" i="0" u="none" strike="noStrike" kern="1200" cap="none" spc="0" normalizeH="0" baseline="0" dirty="0">
                <a:ln>
                  <a:noFill/>
                </a:ln>
                <a:solidFill>
                  <a:schemeClr val="bg1"/>
                </a:solidFill>
                <a:effectLst/>
                <a:uLnTx/>
                <a:uFillTx/>
                <a:latin typeface="Garamond" panose="02020404030301010803" pitchFamily="18" charset="0"/>
                <a:ea typeface="+mn-ea"/>
                <a:cs typeface="+mn-cs"/>
              </a:endParaRPr>
            </a:p>
          </p:txBody>
        </p:sp>
      </p:grpSp>
    </p:spTree>
    <p:extLst>
      <p:ext uri="{BB962C8B-B14F-4D97-AF65-F5344CB8AC3E}">
        <p14:creationId xmlns:p14="http://schemas.microsoft.com/office/powerpoint/2010/main" val="3729702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Presenting Clear Messages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3" name="Group 2">
            <a:extLst>
              <a:ext uri="{FF2B5EF4-FFF2-40B4-BE49-F238E27FC236}">
                <a16:creationId xmlns:a16="http://schemas.microsoft.com/office/drawing/2014/main" id="{BDE08DA0-59E0-4FFA-9039-EAF7ACDD6A83}"/>
              </a:ext>
            </a:extLst>
          </p:cNvPr>
          <p:cNvGrpSpPr/>
          <p:nvPr/>
        </p:nvGrpSpPr>
        <p:grpSpPr>
          <a:xfrm>
            <a:off x="605306" y="1510528"/>
            <a:ext cx="10208409" cy="2336746"/>
            <a:chOff x="605306" y="1510528"/>
            <a:chExt cx="10208409" cy="2336746"/>
          </a:xfrm>
        </p:grpSpPr>
        <p:sp>
          <p:nvSpPr>
            <p:cNvPr id="2" name="TextBox 1">
              <a:extLst>
                <a:ext uri="{FF2B5EF4-FFF2-40B4-BE49-F238E27FC236}">
                  <a16:creationId xmlns:a16="http://schemas.microsoft.com/office/drawing/2014/main" id="{ACA79F30-6BE7-4F15-A299-7665659BE66B}"/>
                </a:ext>
              </a:extLst>
            </p:cNvPr>
            <p:cNvSpPr txBox="1"/>
            <p:nvPr/>
          </p:nvSpPr>
          <p:spPr>
            <a:xfrm>
              <a:off x="2532888" y="2017180"/>
              <a:ext cx="8280827" cy="1015663"/>
            </a:xfrm>
            <a:prstGeom prst="rect">
              <a:avLst/>
            </a:prstGeom>
            <a:noFill/>
          </p:spPr>
          <p:txBody>
            <a:bodyPr wrap="square" rtlCol="0">
              <a:spAutoFit/>
            </a:bodyPr>
            <a:lstStyle/>
            <a:p>
              <a:r>
                <a:rPr lang="en-US" sz="2000" b="1" dirty="0">
                  <a:cs typeface="Poppins Light" panose="00000400000000000000" pitchFamily="2" charset="0"/>
                </a:rPr>
                <a:t>Speak Clearly and Confidently: </a:t>
              </a:r>
              <a:r>
                <a:rPr lang="en-US" sz="2000" dirty="0">
                  <a:cs typeface="Poppins Light" panose="00000400000000000000" pitchFamily="2" charset="0"/>
                </a:rPr>
                <a:t>When presenting your message, speak clearly and confidently. Use a strong, confident tone of voice, and avoid using filler words such as "um" or "ah" which can detract from your message.</a:t>
              </a:r>
            </a:p>
          </p:txBody>
        </p:sp>
        <p:grpSp>
          <p:nvGrpSpPr>
            <p:cNvPr id="4" name="Group 3">
              <a:extLst>
                <a:ext uri="{FF2B5EF4-FFF2-40B4-BE49-F238E27FC236}">
                  <a16:creationId xmlns:a16="http://schemas.microsoft.com/office/drawing/2014/main" id="{22D3CEA4-8206-4DD1-9BFD-E5EF1BCF7AE2}"/>
                </a:ext>
              </a:extLst>
            </p:cNvPr>
            <p:cNvGrpSpPr/>
            <p:nvPr/>
          </p:nvGrpSpPr>
          <p:grpSpPr>
            <a:xfrm>
              <a:off x="605306" y="1510528"/>
              <a:ext cx="1778901" cy="2336746"/>
              <a:chOff x="605306" y="1510528"/>
              <a:chExt cx="1778901" cy="2336746"/>
            </a:xfrm>
          </p:grpSpPr>
          <p:sp>
            <p:nvSpPr>
              <p:cNvPr id="104" name="Shape 42391">
                <a:extLst>
                  <a:ext uri="{FF2B5EF4-FFF2-40B4-BE49-F238E27FC236}">
                    <a16:creationId xmlns:a16="http://schemas.microsoft.com/office/drawing/2014/main" id="{B8DACFB5-F9FE-4BFC-8F14-49FFFEA54A7E}"/>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05" name="Shape 42392">
                <a:extLst>
                  <a:ext uri="{FF2B5EF4-FFF2-40B4-BE49-F238E27FC236}">
                    <a16:creationId xmlns:a16="http://schemas.microsoft.com/office/drawing/2014/main" id="{26B6209F-F547-46C4-813A-FB1E2A58D9E8}"/>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19" name="TextBox 118">
                <a:extLst>
                  <a:ext uri="{FF2B5EF4-FFF2-40B4-BE49-F238E27FC236}">
                    <a16:creationId xmlns:a16="http://schemas.microsoft.com/office/drawing/2014/main" id="{7CF312AD-DC4B-4B24-9199-DF66E89978DF}"/>
                  </a:ext>
                </a:extLst>
              </p:cNvPr>
              <p:cNvSpPr txBox="1"/>
              <p:nvPr/>
            </p:nvSpPr>
            <p:spPr>
              <a:xfrm>
                <a:off x="1766887" y="2428126"/>
                <a:ext cx="357791"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5</a:t>
                </a:r>
              </a:p>
            </p:txBody>
          </p:sp>
        </p:grpSp>
      </p:grpSp>
      <p:grpSp>
        <p:nvGrpSpPr>
          <p:cNvPr id="6" name="Group 5">
            <a:extLst>
              <a:ext uri="{FF2B5EF4-FFF2-40B4-BE49-F238E27FC236}">
                <a16:creationId xmlns:a16="http://schemas.microsoft.com/office/drawing/2014/main" id="{C6257361-6D8C-4F15-8FA2-9F2806010602}"/>
              </a:ext>
            </a:extLst>
          </p:cNvPr>
          <p:cNvGrpSpPr/>
          <p:nvPr/>
        </p:nvGrpSpPr>
        <p:grpSpPr>
          <a:xfrm>
            <a:off x="1887795" y="3495661"/>
            <a:ext cx="9820287" cy="2336746"/>
            <a:chOff x="1887795" y="3495661"/>
            <a:chExt cx="9820287" cy="2336746"/>
          </a:xfrm>
        </p:grpSpPr>
        <p:grpSp>
          <p:nvGrpSpPr>
            <p:cNvPr id="124" name="Group 123">
              <a:extLst>
                <a:ext uri="{FF2B5EF4-FFF2-40B4-BE49-F238E27FC236}">
                  <a16:creationId xmlns:a16="http://schemas.microsoft.com/office/drawing/2014/main" id="{DDBB2ABA-A9F2-4BE4-82A8-139BF27F684F}"/>
                </a:ext>
              </a:extLst>
            </p:cNvPr>
            <p:cNvGrpSpPr/>
            <p:nvPr/>
          </p:nvGrpSpPr>
          <p:grpSpPr>
            <a:xfrm rot="10800000">
              <a:off x="9929181" y="3495661"/>
              <a:ext cx="1778901" cy="2336746"/>
              <a:chOff x="605306" y="1510528"/>
              <a:chExt cx="1778901" cy="2336746"/>
            </a:xfrm>
          </p:grpSpPr>
          <p:sp>
            <p:nvSpPr>
              <p:cNvPr id="125" name="Shape 42391">
                <a:extLst>
                  <a:ext uri="{FF2B5EF4-FFF2-40B4-BE49-F238E27FC236}">
                    <a16:creationId xmlns:a16="http://schemas.microsoft.com/office/drawing/2014/main" id="{3A1C70FF-F649-427A-9DCA-61700F65B7AC}"/>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6" name="Shape 42392">
                <a:extLst>
                  <a:ext uri="{FF2B5EF4-FFF2-40B4-BE49-F238E27FC236}">
                    <a16:creationId xmlns:a16="http://schemas.microsoft.com/office/drawing/2014/main" id="{317C37C8-B61D-4B26-BB55-E3C110B7A545}"/>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7" name="TextBox 126">
                <a:extLst>
                  <a:ext uri="{FF2B5EF4-FFF2-40B4-BE49-F238E27FC236}">
                    <a16:creationId xmlns:a16="http://schemas.microsoft.com/office/drawing/2014/main" id="{C40D4299-005F-4A2F-B348-33FD05A11D85}"/>
                  </a:ext>
                </a:extLst>
              </p:cNvPr>
              <p:cNvSpPr txBox="1"/>
              <p:nvPr/>
            </p:nvSpPr>
            <p:spPr>
              <a:xfrm rot="10800000">
                <a:off x="1766887" y="2428126"/>
                <a:ext cx="357791"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6</a:t>
                </a:r>
              </a:p>
            </p:txBody>
          </p:sp>
        </p:grpSp>
        <p:sp>
          <p:nvSpPr>
            <p:cNvPr id="128" name="TextBox 127">
              <a:extLst>
                <a:ext uri="{FF2B5EF4-FFF2-40B4-BE49-F238E27FC236}">
                  <a16:creationId xmlns:a16="http://schemas.microsoft.com/office/drawing/2014/main" id="{F91BF070-26DA-49DD-AC5D-732D32D8EA89}"/>
                </a:ext>
              </a:extLst>
            </p:cNvPr>
            <p:cNvSpPr txBox="1"/>
            <p:nvPr/>
          </p:nvSpPr>
          <p:spPr>
            <a:xfrm>
              <a:off x="1887795" y="4156202"/>
              <a:ext cx="8105556" cy="1015663"/>
            </a:xfrm>
            <a:prstGeom prst="rect">
              <a:avLst/>
            </a:prstGeom>
            <a:noFill/>
          </p:spPr>
          <p:txBody>
            <a:bodyPr wrap="square" rtlCol="0">
              <a:spAutoFit/>
            </a:bodyPr>
            <a:lstStyle/>
            <a:p>
              <a:r>
                <a:rPr lang="en-US" sz="2000" b="1" dirty="0">
                  <a:cs typeface="Poppins Light" panose="00000400000000000000" pitchFamily="2" charset="0"/>
                </a:rPr>
                <a:t>Practice, Practice, Practice: </a:t>
              </a:r>
              <a:r>
                <a:rPr lang="en-US" sz="2000" dirty="0">
                  <a:cs typeface="Poppins Light" panose="00000400000000000000" pitchFamily="2" charset="0"/>
                </a:rPr>
                <a:t>Practicing your message beforehand can help you feel more confident and comfortable when presenting. Rehearse your message several times until you feel confident with the delivery.</a:t>
              </a:r>
            </a:p>
          </p:txBody>
        </p:sp>
      </p:grpSp>
    </p:spTree>
    <p:extLst>
      <p:ext uri="{BB962C8B-B14F-4D97-AF65-F5344CB8AC3E}">
        <p14:creationId xmlns:p14="http://schemas.microsoft.com/office/powerpoint/2010/main" val="344854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Presenting Clear Messages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3" name="Group 2">
            <a:extLst>
              <a:ext uri="{FF2B5EF4-FFF2-40B4-BE49-F238E27FC236}">
                <a16:creationId xmlns:a16="http://schemas.microsoft.com/office/drawing/2014/main" id="{D68419C1-30A0-468C-B169-0230B34E55AE}"/>
              </a:ext>
            </a:extLst>
          </p:cNvPr>
          <p:cNvGrpSpPr/>
          <p:nvPr/>
        </p:nvGrpSpPr>
        <p:grpSpPr>
          <a:xfrm>
            <a:off x="605306" y="1510528"/>
            <a:ext cx="10033138" cy="2336746"/>
            <a:chOff x="605306" y="1510528"/>
            <a:chExt cx="10033138" cy="2336746"/>
          </a:xfrm>
        </p:grpSpPr>
        <p:sp>
          <p:nvSpPr>
            <p:cNvPr id="2" name="TextBox 1">
              <a:extLst>
                <a:ext uri="{FF2B5EF4-FFF2-40B4-BE49-F238E27FC236}">
                  <a16:creationId xmlns:a16="http://schemas.microsoft.com/office/drawing/2014/main" id="{ACA79F30-6BE7-4F15-A299-7665659BE66B}"/>
                </a:ext>
              </a:extLst>
            </p:cNvPr>
            <p:cNvSpPr txBox="1"/>
            <p:nvPr/>
          </p:nvSpPr>
          <p:spPr>
            <a:xfrm>
              <a:off x="2532888" y="2091134"/>
              <a:ext cx="8105556" cy="1015663"/>
            </a:xfrm>
            <a:prstGeom prst="rect">
              <a:avLst/>
            </a:prstGeom>
            <a:noFill/>
          </p:spPr>
          <p:txBody>
            <a:bodyPr wrap="square" rtlCol="0">
              <a:spAutoFit/>
            </a:bodyPr>
            <a:lstStyle/>
            <a:p>
              <a:r>
                <a:rPr lang="en-US" sz="2000" b="1" dirty="0">
                  <a:cs typeface="Poppins Light" panose="00000400000000000000" pitchFamily="2" charset="0"/>
                </a:rPr>
                <a:t>Ask for Feedback: </a:t>
              </a:r>
              <a:r>
                <a:rPr lang="en-US" sz="2000" dirty="0">
                  <a:cs typeface="Poppins Light" panose="00000400000000000000" pitchFamily="2" charset="0"/>
                </a:rPr>
                <a:t>After presenting your message, ask for feedback from your audience. This can help you improve your communication skills and tailor your message for future presentations.</a:t>
              </a:r>
            </a:p>
          </p:txBody>
        </p:sp>
        <p:grpSp>
          <p:nvGrpSpPr>
            <p:cNvPr id="4" name="Group 3">
              <a:extLst>
                <a:ext uri="{FF2B5EF4-FFF2-40B4-BE49-F238E27FC236}">
                  <a16:creationId xmlns:a16="http://schemas.microsoft.com/office/drawing/2014/main" id="{22D3CEA4-8206-4DD1-9BFD-E5EF1BCF7AE2}"/>
                </a:ext>
              </a:extLst>
            </p:cNvPr>
            <p:cNvGrpSpPr/>
            <p:nvPr/>
          </p:nvGrpSpPr>
          <p:grpSpPr>
            <a:xfrm>
              <a:off x="605306" y="1510528"/>
              <a:ext cx="1778901" cy="2336746"/>
              <a:chOff x="605306" y="1510528"/>
              <a:chExt cx="1778901" cy="2336746"/>
            </a:xfrm>
          </p:grpSpPr>
          <p:sp>
            <p:nvSpPr>
              <p:cNvPr id="104" name="Shape 42391">
                <a:extLst>
                  <a:ext uri="{FF2B5EF4-FFF2-40B4-BE49-F238E27FC236}">
                    <a16:creationId xmlns:a16="http://schemas.microsoft.com/office/drawing/2014/main" id="{B8DACFB5-F9FE-4BFC-8F14-49FFFEA54A7E}"/>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05" name="Shape 42392">
                <a:extLst>
                  <a:ext uri="{FF2B5EF4-FFF2-40B4-BE49-F238E27FC236}">
                    <a16:creationId xmlns:a16="http://schemas.microsoft.com/office/drawing/2014/main" id="{26B6209F-F547-46C4-813A-FB1E2A58D9E8}"/>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19" name="TextBox 118">
                <a:extLst>
                  <a:ext uri="{FF2B5EF4-FFF2-40B4-BE49-F238E27FC236}">
                    <a16:creationId xmlns:a16="http://schemas.microsoft.com/office/drawing/2014/main" id="{7CF312AD-DC4B-4B24-9199-DF66E89978DF}"/>
                  </a:ext>
                </a:extLst>
              </p:cNvPr>
              <p:cNvSpPr txBox="1"/>
              <p:nvPr/>
            </p:nvSpPr>
            <p:spPr>
              <a:xfrm>
                <a:off x="1766887" y="2428126"/>
                <a:ext cx="357791"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7</a:t>
                </a:r>
              </a:p>
            </p:txBody>
          </p:sp>
        </p:grpSp>
      </p:grpSp>
      <p:grpSp>
        <p:nvGrpSpPr>
          <p:cNvPr id="6" name="Group 5">
            <a:extLst>
              <a:ext uri="{FF2B5EF4-FFF2-40B4-BE49-F238E27FC236}">
                <a16:creationId xmlns:a16="http://schemas.microsoft.com/office/drawing/2014/main" id="{CF3D6C39-5E13-4976-874D-4D5DD9E8F2FF}"/>
              </a:ext>
            </a:extLst>
          </p:cNvPr>
          <p:cNvGrpSpPr/>
          <p:nvPr/>
        </p:nvGrpSpPr>
        <p:grpSpPr>
          <a:xfrm>
            <a:off x="1645499" y="3495661"/>
            <a:ext cx="10062583" cy="2336746"/>
            <a:chOff x="1645499" y="3495661"/>
            <a:chExt cx="10062583" cy="2336746"/>
          </a:xfrm>
        </p:grpSpPr>
        <p:grpSp>
          <p:nvGrpSpPr>
            <p:cNvPr id="124" name="Group 123">
              <a:extLst>
                <a:ext uri="{FF2B5EF4-FFF2-40B4-BE49-F238E27FC236}">
                  <a16:creationId xmlns:a16="http://schemas.microsoft.com/office/drawing/2014/main" id="{DDBB2ABA-A9F2-4BE4-82A8-139BF27F684F}"/>
                </a:ext>
              </a:extLst>
            </p:cNvPr>
            <p:cNvGrpSpPr/>
            <p:nvPr/>
          </p:nvGrpSpPr>
          <p:grpSpPr>
            <a:xfrm rot="10800000">
              <a:off x="9929181" y="3495661"/>
              <a:ext cx="1778901" cy="2336746"/>
              <a:chOff x="605306" y="1510528"/>
              <a:chExt cx="1778901" cy="2336746"/>
            </a:xfrm>
          </p:grpSpPr>
          <p:sp>
            <p:nvSpPr>
              <p:cNvPr id="125" name="Shape 42391">
                <a:extLst>
                  <a:ext uri="{FF2B5EF4-FFF2-40B4-BE49-F238E27FC236}">
                    <a16:creationId xmlns:a16="http://schemas.microsoft.com/office/drawing/2014/main" id="{3A1C70FF-F649-427A-9DCA-61700F65B7AC}"/>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6" name="Shape 42392">
                <a:extLst>
                  <a:ext uri="{FF2B5EF4-FFF2-40B4-BE49-F238E27FC236}">
                    <a16:creationId xmlns:a16="http://schemas.microsoft.com/office/drawing/2014/main" id="{317C37C8-B61D-4B26-BB55-E3C110B7A545}"/>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7" name="TextBox 126">
                <a:extLst>
                  <a:ext uri="{FF2B5EF4-FFF2-40B4-BE49-F238E27FC236}">
                    <a16:creationId xmlns:a16="http://schemas.microsoft.com/office/drawing/2014/main" id="{C40D4299-005F-4A2F-B348-33FD05A11D85}"/>
                  </a:ext>
                </a:extLst>
              </p:cNvPr>
              <p:cNvSpPr txBox="1"/>
              <p:nvPr/>
            </p:nvSpPr>
            <p:spPr>
              <a:xfrm rot="10800000">
                <a:off x="1766887" y="2428126"/>
                <a:ext cx="357791"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8</a:t>
                </a:r>
              </a:p>
            </p:txBody>
          </p:sp>
        </p:grpSp>
        <p:sp>
          <p:nvSpPr>
            <p:cNvPr id="128" name="TextBox 127">
              <a:extLst>
                <a:ext uri="{FF2B5EF4-FFF2-40B4-BE49-F238E27FC236}">
                  <a16:creationId xmlns:a16="http://schemas.microsoft.com/office/drawing/2014/main" id="{F91BF070-26DA-49DD-AC5D-732D32D8EA89}"/>
                </a:ext>
              </a:extLst>
            </p:cNvPr>
            <p:cNvSpPr txBox="1"/>
            <p:nvPr/>
          </p:nvSpPr>
          <p:spPr>
            <a:xfrm>
              <a:off x="1645499" y="4121776"/>
              <a:ext cx="8209933" cy="1015663"/>
            </a:xfrm>
            <a:prstGeom prst="rect">
              <a:avLst/>
            </a:prstGeom>
            <a:noFill/>
          </p:spPr>
          <p:txBody>
            <a:bodyPr wrap="square" rtlCol="0">
              <a:spAutoFit/>
            </a:bodyPr>
            <a:lstStyle/>
            <a:p>
              <a:r>
                <a:rPr lang="en-US" sz="2000" b="1" dirty="0">
                  <a:cs typeface="Poppins Light" panose="00000400000000000000" pitchFamily="2" charset="0"/>
                </a:rPr>
                <a:t>Start with a Clear Message: </a:t>
              </a:r>
              <a:r>
                <a:rPr lang="en-US" sz="2000" dirty="0">
                  <a:cs typeface="Poppins Light" panose="00000400000000000000" pitchFamily="2" charset="0"/>
                </a:rPr>
                <a:t>Begin your message with a clear statement of what you want to convey. This will help the audience understand the purpose of your message and what they can expect to learn or take away from it.</a:t>
              </a:r>
            </a:p>
          </p:txBody>
        </p:sp>
      </p:grpSp>
    </p:spTree>
    <p:extLst>
      <p:ext uri="{BB962C8B-B14F-4D97-AF65-F5344CB8AC3E}">
        <p14:creationId xmlns:p14="http://schemas.microsoft.com/office/powerpoint/2010/main" val="391868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Presenting Clear Messages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3" name="Group 2">
            <a:extLst>
              <a:ext uri="{FF2B5EF4-FFF2-40B4-BE49-F238E27FC236}">
                <a16:creationId xmlns:a16="http://schemas.microsoft.com/office/drawing/2014/main" id="{39CFF697-C98D-4F1F-A710-09E80194D15E}"/>
              </a:ext>
            </a:extLst>
          </p:cNvPr>
          <p:cNvGrpSpPr/>
          <p:nvPr/>
        </p:nvGrpSpPr>
        <p:grpSpPr>
          <a:xfrm>
            <a:off x="605306" y="1510528"/>
            <a:ext cx="10033138" cy="2336746"/>
            <a:chOff x="605306" y="1510528"/>
            <a:chExt cx="10033138" cy="2336746"/>
          </a:xfrm>
        </p:grpSpPr>
        <p:sp>
          <p:nvSpPr>
            <p:cNvPr id="2" name="TextBox 1">
              <a:extLst>
                <a:ext uri="{FF2B5EF4-FFF2-40B4-BE49-F238E27FC236}">
                  <a16:creationId xmlns:a16="http://schemas.microsoft.com/office/drawing/2014/main" id="{ACA79F30-6BE7-4F15-A299-7665659BE66B}"/>
                </a:ext>
              </a:extLst>
            </p:cNvPr>
            <p:cNvSpPr txBox="1"/>
            <p:nvPr/>
          </p:nvSpPr>
          <p:spPr>
            <a:xfrm>
              <a:off x="2532888" y="2171068"/>
              <a:ext cx="8105556" cy="1015663"/>
            </a:xfrm>
            <a:prstGeom prst="rect">
              <a:avLst/>
            </a:prstGeom>
            <a:noFill/>
          </p:spPr>
          <p:txBody>
            <a:bodyPr wrap="square" rtlCol="0">
              <a:spAutoFit/>
            </a:bodyPr>
            <a:lstStyle/>
            <a:p>
              <a:r>
                <a:rPr lang="en-US" sz="2000" b="1" dirty="0">
                  <a:cs typeface="Poppins Light" panose="00000400000000000000" pitchFamily="2" charset="0"/>
                </a:rPr>
                <a:t>Use Active Voice: </a:t>
              </a:r>
              <a:r>
                <a:rPr lang="en-US" sz="2000" dirty="0">
                  <a:cs typeface="Poppins Light" panose="00000400000000000000" pitchFamily="2" charset="0"/>
                </a:rPr>
                <a:t>Using active voice instead of passive voice can make your message more clear and direct. Active voice is when the subject of the sentence acts, whereas passive voice is when the subject is acted upon.</a:t>
              </a:r>
            </a:p>
          </p:txBody>
        </p:sp>
        <p:grpSp>
          <p:nvGrpSpPr>
            <p:cNvPr id="4" name="Group 3">
              <a:extLst>
                <a:ext uri="{FF2B5EF4-FFF2-40B4-BE49-F238E27FC236}">
                  <a16:creationId xmlns:a16="http://schemas.microsoft.com/office/drawing/2014/main" id="{22D3CEA4-8206-4DD1-9BFD-E5EF1BCF7AE2}"/>
                </a:ext>
              </a:extLst>
            </p:cNvPr>
            <p:cNvGrpSpPr/>
            <p:nvPr/>
          </p:nvGrpSpPr>
          <p:grpSpPr>
            <a:xfrm>
              <a:off x="605306" y="1510528"/>
              <a:ext cx="1778901" cy="2336746"/>
              <a:chOff x="605306" y="1510528"/>
              <a:chExt cx="1778901" cy="2336746"/>
            </a:xfrm>
          </p:grpSpPr>
          <p:sp>
            <p:nvSpPr>
              <p:cNvPr id="104" name="Shape 42391">
                <a:extLst>
                  <a:ext uri="{FF2B5EF4-FFF2-40B4-BE49-F238E27FC236}">
                    <a16:creationId xmlns:a16="http://schemas.microsoft.com/office/drawing/2014/main" id="{B8DACFB5-F9FE-4BFC-8F14-49FFFEA54A7E}"/>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05" name="Shape 42392">
                <a:extLst>
                  <a:ext uri="{FF2B5EF4-FFF2-40B4-BE49-F238E27FC236}">
                    <a16:creationId xmlns:a16="http://schemas.microsoft.com/office/drawing/2014/main" id="{26B6209F-F547-46C4-813A-FB1E2A58D9E8}"/>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19" name="TextBox 118">
                <a:extLst>
                  <a:ext uri="{FF2B5EF4-FFF2-40B4-BE49-F238E27FC236}">
                    <a16:creationId xmlns:a16="http://schemas.microsoft.com/office/drawing/2014/main" id="{7CF312AD-DC4B-4B24-9199-DF66E89978DF}"/>
                  </a:ext>
                </a:extLst>
              </p:cNvPr>
              <p:cNvSpPr txBox="1"/>
              <p:nvPr/>
            </p:nvSpPr>
            <p:spPr>
              <a:xfrm>
                <a:off x="1766887" y="2428126"/>
                <a:ext cx="357791"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9</a:t>
                </a:r>
              </a:p>
            </p:txBody>
          </p:sp>
        </p:grpSp>
      </p:grpSp>
      <p:grpSp>
        <p:nvGrpSpPr>
          <p:cNvPr id="6" name="Group 5">
            <a:extLst>
              <a:ext uri="{FF2B5EF4-FFF2-40B4-BE49-F238E27FC236}">
                <a16:creationId xmlns:a16="http://schemas.microsoft.com/office/drawing/2014/main" id="{3B242593-8B8D-4D6D-A035-D8435D660EA3}"/>
              </a:ext>
            </a:extLst>
          </p:cNvPr>
          <p:cNvGrpSpPr/>
          <p:nvPr/>
        </p:nvGrpSpPr>
        <p:grpSpPr>
          <a:xfrm>
            <a:off x="1887795" y="3495661"/>
            <a:ext cx="9820287" cy="2336746"/>
            <a:chOff x="1887795" y="3495661"/>
            <a:chExt cx="9820287" cy="2336746"/>
          </a:xfrm>
        </p:grpSpPr>
        <p:grpSp>
          <p:nvGrpSpPr>
            <p:cNvPr id="124" name="Group 123">
              <a:extLst>
                <a:ext uri="{FF2B5EF4-FFF2-40B4-BE49-F238E27FC236}">
                  <a16:creationId xmlns:a16="http://schemas.microsoft.com/office/drawing/2014/main" id="{DDBB2ABA-A9F2-4BE4-82A8-139BF27F684F}"/>
                </a:ext>
              </a:extLst>
            </p:cNvPr>
            <p:cNvGrpSpPr/>
            <p:nvPr/>
          </p:nvGrpSpPr>
          <p:grpSpPr>
            <a:xfrm rot="10800000">
              <a:off x="9929181" y="3495661"/>
              <a:ext cx="1778901" cy="2336746"/>
              <a:chOff x="605306" y="1510528"/>
              <a:chExt cx="1778901" cy="2336746"/>
            </a:xfrm>
          </p:grpSpPr>
          <p:sp>
            <p:nvSpPr>
              <p:cNvPr id="125" name="Shape 42391">
                <a:extLst>
                  <a:ext uri="{FF2B5EF4-FFF2-40B4-BE49-F238E27FC236}">
                    <a16:creationId xmlns:a16="http://schemas.microsoft.com/office/drawing/2014/main" id="{3A1C70FF-F649-427A-9DCA-61700F65B7AC}"/>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6" name="Shape 42392">
                <a:extLst>
                  <a:ext uri="{FF2B5EF4-FFF2-40B4-BE49-F238E27FC236}">
                    <a16:creationId xmlns:a16="http://schemas.microsoft.com/office/drawing/2014/main" id="{317C37C8-B61D-4B26-BB55-E3C110B7A545}"/>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7" name="TextBox 126">
                <a:extLst>
                  <a:ext uri="{FF2B5EF4-FFF2-40B4-BE49-F238E27FC236}">
                    <a16:creationId xmlns:a16="http://schemas.microsoft.com/office/drawing/2014/main" id="{C40D4299-005F-4A2F-B348-33FD05A11D85}"/>
                  </a:ext>
                </a:extLst>
              </p:cNvPr>
              <p:cNvSpPr txBox="1"/>
              <p:nvPr/>
            </p:nvSpPr>
            <p:spPr>
              <a:xfrm rot="10800000">
                <a:off x="1680324" y="2428126"/>
                <a:ext cx="530916"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10</a:t>
                </a:r>
              </a:p>
            </p:txBody>
          </p:sp>
        </p:grpSp>
        <p:sp>
          <p:nvSpPr>
            <p:cNvPr id="128" name="TextBox 127">
              <a:extLst>
                <a:ext uri="{FF2B5EF4-FFF2-40B4-BE49-F238E27FC236}">
                  <a16:creationId xmlns:a16="http://schemas.microsoft.com/office/drawing/2014/main" id="{F91BF070-26DA-49DD-AC5D-732D32D8EA89}"/>
                </a:ext>
              </a:extLst>
            </p:cNvPr>
            <p:cNvSpPr txBox="1"/>
            <p:nvPr/>
          </p:nvSpPr>
          <p:spPr>
            <a:xfrm>
              <a:off x="1887795" y="4156202"/>
              <a:ext cx="7821313" cy="1015663"/>
            </a:xfrm>
            <a:prstGeom prst="rect">
              <a:avLst/>
            </a:prstGeom>
            <a:noFill/>
          </p:spPr>
          <p:txBody>
            <a:bodyPr wrap="square" rtlCol="0">
              <a:spAutoFit/>
            </a:bodyPr>
            <a:lstStyle/>
            <a:p>
              <a:r>
                <a:rPr lang="en-US" sz="2000" b="1" dirty="0">
                  <a:cs typeface="Poppins Light" panose="00000400000000000000" pitchFamily="2" charset="0"/>
                </a:rPr>
                <a:t>Avoid Jargon: </a:t>
              </a:r>
              <a:r>
                <a:rPr lang="en-US" sz="2000" dirty="0">
                  <a:cs typeface="Poppins Light" panose="00000400000000000000" pitchFamily="2" charset="0"/>
                </a:rPr>
                <a:t>If you're presenting to a general audience, avoid using jargon or technical terms that might not be familiar to everyone. Instead, use language that is easily understood by a wide range of people.</a:t>
              </a:r>
            </a:p>
          </p:txBody>
        </p:sp>
      </p:grpSp>
    </p:spTree>
    <p:extLst>
      <p:ext uri="{BB962C8B-B14F-4D97-AF65-F5344CB8AC3E}">
        <p14:creationId xmlns:p14="http://schemas.microsoft.com/office/powerpoint/2010/main" val="120429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Presenting Clear Messages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6" name="Group 5">
            <a:extLst>
              <a:ext uri="{FF2B5EF4-FFF2-40B4-BE49-F238E27FC236}">
                <a16:creationId xmlns:a16="http://schemas.microsoft.com/office/drawing/2014/main" id="{FB3E7CB8-71A5-4376-83EA-A0961CCA83FF}"/>
              </a:ext>
            </a:extLst>
          </p:cNvPr>
          <p:cNvGrpSpPr/>
          <p:nvPr/>
        </p:nvGrpSpPr>
        <p:grpSpPr>
          <a:xfrm>
            <a:off x="605306" y="1510528"/>
            <a:ext cx="10033138" cy="2336746"/>
            <a:chOff x="605306" y="1510528"/>
            <a:chExt cx="10033138" cy="2336746"/>
          </a:xfrm>
        </p:grpSpPr>
        <p:sp>
          <p:nvSpPr>
            <p:cNvPr id="2" name="TextBox 1">
              <a:extLst>
                <a:ext uri="{FF2B5EF4-FFF2-40B4-BE49-F238E27FC236}">
                  <a16:creationId xmlns:a16="http://schemas.microsoft.com/office/drawing/2014/main" id="{ACA79F30-6BE7-4F15-A299-7665659BE66B}"/>
                </a:ext>
              </a:extLst>
            </p:cNvPr>
            <p:cNvSpPr txBox="1"/>
            <p:nvPr/>
          </p:nvSpPr>
          <p:spPr>
            <a:xfrm>
              <a:off x="2532888" y="2134885"/>
              <a:ext cx="8105556" cy="1015663"/>
            </a:xfrm>
            <a:prstGeom prst="rect">
              <a:avLst/>
            </a:prstGeom>
            <a:noFill/>
          </p:spPr>
          <p:txBody>
            <a:bodyPr wrap="square" rtlCol="0">
              <a:spAutoFit/>
            </a:bodyPr>
            <a:lstStyle/>
            <a:p>
              <a:r>
                <a:rPr lang="en-US" sz="2000" b="1" dirty="0">
                  <a:cs typeface="Poppins Light" panose="00000400000000000000" pitchFamily="2" charset="0"/>
                </a:rPr>
                <a:t>Repeat Key Points: </a:t>
              </a:r>
              <a:r>
                <a:rPr lang="en-US" sz="2000" dirty="0">
                  <a:cs typeface="Poppins Light" panose="00000400000000000000" pitchFamily="2" charset="0"/>
                </a:rPr>
                <a:t>Repeating key points throughout your message can help reinforce the message and make it more memorable. This is especially important if you're presenting complex or detailed information.</a:t>
              </a:r>
            </a:p>
          </p:txBody>
        </p:sp>
        <p:grpSp>
          <p:nvGrpSpPr>
            <p:cNvPr id="4" name="Group 3">
              <a:extLst>
                <a:ext uri="{FF2B5EF4-FFF2-40B4-BE49-F238E27FC236}">
                  <a16:creationId xmlns:a16="http://schemas.microsoft.com/office/drawing/2014/main" id="{22D3CEA4-8206-4DD1-9BFD-E5EF1BCF7AE2}"/>
                </a:ext>
              </a:extLst>
            </p:cNvPr>
            <p:cNvGrpSpPr/>
            <p:nvPr/>
          </p:nvGrpSpPr>
          <p:grpSpPr>
            <a:xfrm>
              <a:off x="605306" y="1510528"/>
              <a:ext cx="1778901" cy="2336746"/>
              <a:chOff x="605306" y="1510528"/>
              <a:chExt cx="1778901" cy="2336746"/>
            </a:xfrm>
          </p:grpSpPr>
          <p:sp>
            <p:nvSpPr>
              <p:cNvPr id="104" name="Shape 42391">
                <a:extLst>
                  <a:ext uri="{FF2B5EF4-FFF2-40B4-BE49-F238E27FC236}">
                    <a16:creationId xmlns:a16="http://schemas.microsoft.com/office/drawing/2014/main" id="{B8DACFB5-F9FE-4BFC-8F14-49FFFEA54A7E}"/>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05" name="Shape 42392">
                <a:extLst>
                  <a:ext uri="{FF2B5EF4-FFF2-40B4-BE49-F238E27FC236}">
                    <a16:creationId xmlns:a16="http://schemas.microsoft.com/office/drawing/2014/main" id="{26B6209F-F547-46C4-813A-FB1E2A58D9E8}"/>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19" name="TextBox 118">
                <a:extLst>
                  <a:ext uri="{FF2B5EF4-FFF2-40B4-BE49-F238E27FC236}">
                    <a16:creationId xmlns:a16="http://schemas.microsoft.com/office/drawing/2014/main" id="{7CF312AD-DC4B-4B24-9199-DF66E89978DF}"/>
                  </a:ext>
                </a:extLst>
              </p:cNvPr>
              <p:cNvSpPr txBox="1"/>
              <p:nvPr/>
            </p:nvSpPr>
            <p:spPr>
              <a:xfrm>
                <a:off x="1680325" y="2428126"/>
                <a:ext cx="530915"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11</a:t>
                </a:r>
              </a:p>
            </p:txBody>
          </p:sp>
        </p:grpSp>
      </p:grpSp>
      <p:grpSp>
        <p:nvGrpSpPr>
          <p:cNvPr id="7" name="Group 6">
            <a:extLst>
              <a:ext uri="{FF2B5EF4-FFF2-40B4-BE49-F238E27FC236}">
                <a16:creationId xmlns:a16="http://schemas.microsoft.com/office/drawing/2014/main" id="{19B5996D-A6DC-4986-8862-E85B009B80CA}"/>
              </a:ext>
            </a:extLst>
          </p:cNvPr>
          <p:cNvGrpSpPr/>
          <p:nvPr/>
        </p:nvGrpSpPr>
        <p:grpSpPr>
          <a:xfrm>
            <a:off x="1887795" y="3495661"/>
            <a:ext cx="9820287" cy="2336746"/>
            <a:chOff x="1887795" y="3495661"/>
            <a:chExt cx="9820287" cy="2336746"/>
          </a:xfrm>
        </p:grpSpPr>
        <p:grpSp>
          <p:nvGrpSpPr>
            <p:cNvPr id="124" name="Group 123">
              <a:extLst>
                <a:ext uri="{FF2B5EF4-FFF2-40B4-BE49-F238E27FC236}">
                  <a16:creationId xmlns:a16="http://schemas.microsoft.com/office/drawing/2014/main" id="{DDBB2ABA-A9F2-4BE4-82A8-139BF27F684F}"/>
                </a:ext>
              </a:extLst>
            </p:cNvPr>
            <p:cNvGrpSpPr/>
            <p:nvPr/>
          </p:nvGrpSpPr>
          <p:grpSpPr>
            <a:xfrm rot="10800000">
              <a:off x="9929181" y="3495661"/>
              <a:ext cx="1778901" cy="2336746"/>
              <a:chOff x="605306" y="1510528"/>
              <a:chExt cx="1778901" cy="2336746"/>
            </a:xfrm>
          </p:grpSpPr>
          <p:sp>
            <p:nvSpPr>
              <p:cNvPr id="125" name="Shape 42391">
                <a:extLst>
                  <a:ext uri="{FF2B5EF4-FFF2-40B4-BE49-F238E27FC236}">
                    <a16:creationId xmlns:a16="http://schemas.microsoft.com/office/drawing/2014/main" id="{3A1C70FF-F649-427A-9DCA-61700F65B7AC}"/>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6" name="Shape 42392">
                <a:extLst>
                  <a:ext uri="{FF2B5EF4-FFF2-40B4-BE49-F238E27FC236}">
                    <a16:creationId xmlns:a16="http://schemas.microsoft.com/office/drawing/2014/main" id="{317C37C8-B61D-4B26-BB55-E3C110B7A545}"/>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7" name="TextBox 126">
                <a:extLst>
                  <a:ext uri="{FF2B5EF4-FFF2-40B4-BE49-F238E27FC236}">
                    <a16:creationId xmlns:a16="http://schemas.microsoft.com/office/drawing/2014/main" id="{C40D4299-005F-4A2F-B348-33FD05A11D85}"/>
                  </a:ext>
                </a:extLst>
              </p:cNvPr>
              <p:cNvSpPr txBox="1"/>
              <p:nvPr/>
            </p:nvSpPr>
            <p:spPr>
              <a:xfrm rot="10800000">
                <a:off x="1680323" y="2428126"/>
                <a:ext cx="530916"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12</a:t>
                </a:r>
              </a:p>
            </p:txBody>
          </p:sp>
        </p:grpSp>
        <p:sp>
          <p:nvSpPr>
            <p:cNvPr id="128" name="TextBox 127">
              <a:extLst>
                <a:ext uri="{FF2B5EF4-FFF2-40B4-BE49-F238E27FC236}">
                  <a16:creationId xmlns:a16="http://schemas.microsoft.com/office/drawing/2014/main" id="{F91BF070-26DA-49DD-AC5D-732D32D8EA89}"/>
                </a:ext>
              </a:extLst>
            </p:cNvPr>
            <p:cNvSpPr txBox="1"/>
            <p:nvPr/>
          </p:nvSpPr>
          <p:spPr>
            <a:xfrm>
              <a:off x="1887795" y="4158371"/>
              <a:ext cx="8105556" cy="1015663"/>
            </a:xfrm>
            <a:prstGeom prst="rect">
              <a:avLst/>
            </a:prstGeom>
            <a:noFill/>
          </p:spPr>
          <p:txBody>
            <a:bodyPr wrap="square" rtlCol="0">
              <a:spAutoFit/>
            </a:bodyPr>
            <a:lstStyle/>
            <a:p>
              <a:r>
                <a:rPr lang="en-US" sz="2000" b="1" dirty="0">
                  <a:cs typeface="Poppins Light" panose="00000400000000000000" pitchFamily="2" charset="0"/>
                </a:rPr>
                <a:t>Use Stories: </a:t>
              </a:r>
              <a:r>
                <a:rPr lang="en-US" sz="2000" dirty="0">
                  <a:cs typeface="Poppins Light" panose="00000400000000000000" pitchFamily="2" charset="0"/>
                </a:rPr>
                <a:t>Stories can be a powerful way to communicate your message and make it more relatable to the audience. Use real-life examples or anecdotes to illustrate your points and make your message more engaging.</a:t>
              </a:r>
            </a:p>
          </p:txBody>
        </p:sp>
      </p:grpSp>
    </p:spTree>
    <p:extLst>
      <p:ext uri="{BB962C8B-B14F-4D97-AF65-F5344CB8AC3E}">
        <p14:creationId xmlns:p14="http://schemas.microsoft.com/office/powerpoint/2010/main" val="223903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Presenting Clear Messages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3" name="Group 2">
            <a:extLst>
              <a:ext uri="{FF2B5EF4-FFF2-40B4-BE49-F238E27FC236}">
                <a16:creationId xmlns:a16="http://schemas.microsoft.com/office/drawing/2014/main" id="{BD3CEE7B-F274-4CEA-ABAF-330A3DFD39F1}"/>
              </a:ext>
            </a:extLst>
          </p:cNvPr>
          <p:cNvGrpSpPr/>
          <p:nvPr/>
        </p:nvGrpSpPr>
        <p:grpSpPr>
          <a:xfrm>
            <a:off x="605306" y="1510528"/>
            <a:ext cx="10033138" cy="2336746"/>
            <a:chOff x="605306" y="1510528"/>
            <a:chExt cx="10033138" cy="2336746"/>
          </a:xfrm>
        </p:grpSpPr>
        <p:sp>
          <p:nvSpPr>
            <p:cNvPr id="2" name="TextBox 1">
              <a:extLst>
                <a:ext uri="{FF2B5EF4-FFF2-40B4-BE49-F238E27FC236}">
                  <a16:creationId xmlns:a16="http://schemas.microsoft.com/office/drawing/2014/main" id="{ACA79F30-6BE7-4F15-A299-7665659BE66B}"/>
                </a:ext>
              </a:extLst>
            </p:cNvPr>
            <p:cNvSpPr txBox="1"/>
            <p:nvPr/>
          </p:nvSpPr>
          <p:spPr>
            <a:xfrm>
              <a:off x="2532888" y="2017180"/>
              <a:ext cx="8105556" cy="1323439"/>
            </a:xfrm>
            <a:prstGeom prst="rect">
              <a:avLst/>
            </a:prstGeom>
            <a:noFill/>
          </p:spPr>
          <p:txBody>
            <a:bodyPr wrap="square" rtlCol="0">
              <a:spAutoFit/>
            </a:bodyPr>
            <a:lstStyle/>
            <a:p>
              <a:r>
                <a:rPr lang="en-US" sz="2000" b="1" dirty="0">
                  <a:cs typeface="Poppins Light" panose="00000400000000000000" pitchFamily="2" charset="0"/>
                </a:rPr>
                <a:t>Anticipate Questions: </a:t>
              </a:r>
              <a:r>
                <a:rPr lang="en-US" sz="2000" dirty="0">
                  <a:cs typeface="Poppins Light" panose="00000400000000000000" pitchFamily="2" charset="0"/>
                </a:rPr>
                <a:t>Anticipate questions that your audience might have and be prepared to address them in your presentation. This will help you appear knowledgeable and confident, and will also show that you have considered your audience's needs.</a:t>
              </a:r>
            </a:p>
          </p:txBody>
        </p:sp>
        <p:grpSp>
          <p:nvGrpSpPr>
            <p:cNvPr id="4" name="Group 3">
              <a:extLst>
                <a:ext uri="{FF2B5EF4-FFF2-40B4-BE49-F238E27FC236}">
                  <a16:creationId xmlns:a16="http://schemas.microsoft.com/office/drawing/2014/main" id="{22D3CEA4-8206-4DD1-9BFD-E5EF1BCF7AE2}"/>
                </a:ext>
              </a:extLst>
            </p:cNvPr>
            <p:cNvGrpSpPr/>
            <p:nvPr/>
          </p:nvGrpSpPr>
          <p:grpSpPr>
            <a:xfrm>
              <a:off x="605306" y="1510528"/>
              <a:ext cx="1778901" cy="2336746"/>
              <a:chOff x="605306" y="1510528"/>
              <a:chExt cx="1778901" cy="2336746"/>
            </a:xfrm>
          </p:grpSpPr>
          <p:sp>
            <p:nvSpPr>
              <p:cNvPr id="104" name="Shape 42391">
                <a:extLst>
                  <a:ext uri="{FF2B5EF4-FFF2-40B4-BE49-F238E27FC236}">
                    <a16:creationId xmlns:a16="http://schemas.microsoft.com/office/drawing/2014/main" id="{B8DACFB5-F9FE-4BFC-8F14-49FFFEA54A7E}"/>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05" name="Shape 42392">
                <a:extLst>
                  <a:ext uri="{FF2B5EF4-FFF2-40B4-BE49-F238E27FC236}">
                    <a16:creationId xmlns:a16="http://schemas.microsoft.com/office/drawing/2014/main" id="{26B6209F-F547-46C4-813A-FB1E2A58D9E8}"/>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19" name="TextBox 118">
                <a:extLst>
                  <a:ext uri="{FF2B5EF4-FFF2-40B4-BE49-F238E27FC236}">
                    <a16:creationId xmlns:a16="http://schemas.microsoft.com/office/drawing/2014/main" id="{7CF312AD-DC4B-4B24-9199-DF66E89978DF}"/>
                  </a:ext>
                </a:extLst>
              </p:cNvPr>
              <p:cNvSpPr txBox="1"/>
              <p:nvPr/>
            </p:nvSpPr>
            <p:spPr>
              <a:xfrm>
                <a:off x="1680325" y="2428126"/>
                <a:ext cx="530915"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13</a:t>
                </a:r>
              </a:p>
            </p:txBody>
          </p:sp>
        </p:grpSp>
      </p:grpSp>
      <p:grpSp>
        <p:nvGrpSpPr>
          <p:cNvPr id="6" name="Group 5">
            <a:extLst>
              <a:ext uri="{FF2B5EF4-FFF2-40B4-BE49-F238E27FC236}">
                <a16:creationId xmlns:a16="http://schemas.microsoft.com/office/drawing/2014/main" id="{1A9879EA-3903-4235-A643-B0CCD8D0719F}"/>
              </a:ext>
            </a:extLst>
          </p:cNvPr>
          <p:cNvGrpSpPr/>
          <p:nvPr/>
        </p:nvGrpSpPr>
        <p:grpSpPr>
          <a:xfrm>
            <a:off x="1801840" y="3495661"/>
            <a:ext cx="9906242" cy="2336746"/>
            <a:chOff x="1801840" y="3495661"/>
            <a:chExt cx="9906242" cy="2336746"/>
          </a:xfrm>
        </p:grpSpPr>
        <p:grpSp>
          <p:nvGrpSpPr>
            <p:cNvPr id="124" name="Group 123">
              <a:extLst>
                <a:ext uri="{FF2B5EF4-FFF2-40B4-BE49-F238E27FC236}">
                  <a16:creationId xmlns:a16="http://schemas.microsoft.com/office/drawing/2014/main" id="{DDBB2ABA-A9F2-4BE4-82A8-139BF27F684F}"/>
                </a:ext>
              </a:extLst>
            </p:cNvPr>
            <p:cNvGrpSpPr/>
            <p:nvPr/>
          </p:nvGrpSpPr>
          <p:grpSpPr>
            <a:xfrm rot="10800000">
              <a:off x="9929181" y="3495661"/>
              <a:ext cx="1778901" cy="2336746"/>
              <a:chOff x="605306" y="1510528"/>
              <a:chExt cx="1778901" cy="2336746"/>
            </a:xfrm>
          </p:grpSpPr>
          <p:sp>
            <p:nvSpPr>
              <p:cNvPr id="125" name="Shape 42391">
                <a:extLst>
                  <a:ext uri="{FF2B5EF4-FFF2-40B4-BE49-F238E27FC236}">
                    <a16:creationId xmlns:a16="http://schemas.microsoft.com/office/drawing/2014/main" id="{3A1C70FF-F649-427A-9DCA-61700F65B7AC}"/>
                  </a:ext>
                </a:extLst>
              </p:cNvPr>
              <p:cNvSpPr/>
              <p:nvPr/>
            </p:nvSpPr>
            <p:spPr>
              <a:xfrm>
                <a:off x="605306" y="1510528"/>
                <a:ext cx="1778901" cy="2336746"/>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46329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6" name="Shape 42392">
                <a:extLst>
                  <a:ext uri="{FF2B5EF4-FFF2-40B4-BE49-F238E27FC236}">
                    <a16:creationId xmlns:a16="http://schemas.microsoft.com/office/drawing/2014/main" id="{317C37C8-B61D-4B26-BB55-E3C110B7A545}"/>
                  </a:ext>
                </a:extLst>
              </p:cNvPr>
              <p:cNvSpPr/>
              <p:nvPr/>
            </p:nvSpPr>
            <p:spPr>
              <a:xfrm>
                <a:off x="1084908" y="2525507"/>
                <a:ext cx="590997" cy="306788"/>
              </a:xfrm>
              <a:prstGeom prst="rightArrow">
                <a:avLst>
                  <a:gd name="adj1" fmla="val 42849"/>
                  <a:gd name="adj2" fmla="val 62190"/>
                </a:avLst>
              </a:prstGeom>
              <a:solidFill>
                <a:schemeClr val="bg1"/>
              </a:solidFill>
              <a:ln w="12700" cap="flat">
                <a:noFill/>
                <a:miter lim="400000"/>
              </a:ln>
              <a:effectLst/>
            </p:spPr>
            <p:txBody>
              <a:bodyPr wrap="square" lIns="0" tIns="0" rIns="0" bIns="0" numCol="1" anchor="t">
                <a:noAutofit/>
              </a:bodyPr>
              <a:lstStyle/>
              <a:p>
                <a:endParaRPr lang="en-GB" sz="2243">
                  <a:latin typeface="Lato Light" panose="020F0502020204030203" pitchFamily="34" charset="0"/>
                </a:endParaRPr>
              </a:p>
            </p:txBody>
          </p:sp>
          <p:sp>
            <p:nvSpPr>
              <p:cNvPr id="127" name="TextBox 126">
                <a:extLst>
                  <a:ext uri="{FF2B5EF4-FFF2-40B4-BE49-F238E27FC236}">
                    <a16:creationId xmlns:a16="http://schemas.microsoft.com/office/drawing/2014/main" id="{C40D4299-005F-4A2F-B348-33FD05A11D85}"/>
                  </a:ext>
                </a:extLst>
              </p:cNvPr>
              <p:cNvSpPr txBox="1"/>
              <p:nvPr/>
            </p:nvSpPr>
            <p:spPr>
              <a:xfrm rot="10800000">
                <a:off x="1680324" y="2428126"/>
                <a:ext cx="530916" cy="501548"/>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14</a:t>
                </a:r>
              </a:p>
            </p:txBody>
          </p:sp>
        </p:grpSp>
        <p:sp>
          <p:nvSpPr>
            <p:cNvPr id="128" name="TextBox 127">
              <a:extLst>
                <a:ext uri="{FF2B5EF4-FFF2-40B4-BE49-F238E27FC236}">
                  <a16:creationId xmlns:a16="http://schemas.microsoft.com/office/drawing/2014/main" id="{F91BF070-26DA-49DD-AC5D-732D32D8EA89}"/>
                </a:ext>
              </a:extLst>
            </p:cNvPr>
            <p:cNvSpPr txBox="1"/>
            <p:nvPr/>
          </p:nvSpPr>
          <p:spPr>
            <a:xfrm>
              <a:off x="1801840" y="3847272"/>
              <a:ext cx="8105556" cy="1631216"/>
            </a:xfrm>
            <a:prstGeom prst="rect">
              <a:avLst/>
            </a:prstGeom>
            <a:noFill/>
          </p:spPr>
          <p:txBody>
            <a:bodyPr wrap="square" rtlCol="0">
              <a:spAutoFit/>
            </a:bodyPr>
            <a:lstStyle/>
            <a:p>
              <a:r>
                <a:rPr lang="en-US" sz="2000" b="1" dirty="0">
                  <a:cs typeface="Poppins Light" panose="00000400000000000000" pitchFamily="2" charset="0"/>
                </a:rPr>
                <a:t>End with a Call to Action: </a:t>
              </a:r>
              <a:r>
                <a:rPr lang="en-US" sz="2000" dirty="0">
                  <a:cs typeface="Poppins Light" panose="00000400000000000000" pitchFamily="2" charset="0"/>
                </a:rPr>
                <a:t>End your message with a call to action, encouraging your audience to take action based on what they have learned. This could be as simple as asking them to follow up with you, or as complex as encouraging them to make a significant change in their </a:t>
              </a:r>
              <a:r>
                <a:rPr lang="en-US" sz="2000" dirty="0" err="1">
                  <a:cs typeface="Poppins Light" panose="00000400000000000000" pitchFamily="2" charset="0"/>
                </a:rPr>
                <a:t>behaviour</a:t>
              </a:r>
              <a:r>
                <a:rPr lang="en-US" sz="2000" dirty="0">
                  <a:cs typeface="Poppins Light" panose="00000400000000000000" pitchFamily="2" charset="0"/>
                </a:rPr>
                <a:t> or thinking.</a:t>
              </a:r>
            </a:p>
          </p:txBody>
        </p:sp>
      </p:grpSp>
    </p:spTree>
    <p:extLst>
      <p:ext uri="{BB962C8B-B14F-4D97-AF65-F5344CB8AC3E}">
        <p14:creationId xmlns:p14="http://schemas.microsoft.com/office/powerpoint/2010/main" val="16257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Gaining Confidence in What You Say</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202" name="Group 201">
            <a:extLst>
              <a:ext uri="{FF2B5EF4-FFF2-40B4-BE49-F238E27FC236}">
                <a16:creationId xmlns:a16="http://schemas.microsoft.com/office/drawing/2014/main" id="{43004D7F-FB72-46EA-80B6-84F33FAEDD3B}"/>
              </a:ext>
            </a:extLst>
          </p:cNvPr>
          <p:cNvGrpSpPr/>
          <p:nvPr/>
        </p:nvGrpSpPr>
        <p:grpSpPr>
          <a:xfrm>
            <a:off x="2920245" y="3166517"/>
            <a:ext cx="1715455" cy="2311452"/>
            <a:chOff x="1480548" y="2767682"/>
            <a:chExt cx="1715455" cy="2311452"/>
          </a:xfrm>
        </p:grpSpPr>
        <p:grpSp>
          <p:nvGrpSpPr>
            <p:cNvPr id="192" name="Group 191">
              <a:extLst>
                <a:ext uri="{FF2B5EF4-FFF2-40B4-BE49-F238E27FC236}">
                  <a16:creationId xmlns:a16="http://schemas.microsoft.com/office/drawing/2014/main" id="{2BC50834-A867-4A52-A755-1A6C0757AFF8}"/>
                </a:ext>
              </a:extLst>
            </p:cNvPr>
            <p:cNvGrpSpPr/>
            <p:nvPr/>
          </p:nvGrpSpPr>
          <p:grpSpPr>
            <a:xfrm>
              <a:off x="1553705" y="2767682"/>
              <a:ext cx="1642298" cy="1478057"/>
              <a:chOff x="1553705" y="2767682"/>
              <a:chExt cx="1642298" cy="1478057"/>
            </a:xfrm>
          </p:grpSpPr>
          <p:sp>
            <p:nvSpPr>
              <p:cNvPr id="145" name="Фигура">
                <a:extLst>
                  <a:ext uri="{FF2B5EF4-FFF2-40B4-BE49-F238E27FC236}">
                    <a16:creationId xmlns:a16="http://schemas.microsoft.com/office/drawing/2014/main" id="{0B36D701-A1AC-47A0-8BBD-1DC8378627BF}"/>
                  </a:ext>
                </a:extLst>
              </p:cNvPr>
              <p:cNvSpPr/>
              <p:nvPr/>
            </p:nvSpPr>
            <p:spPr>
              <a:xfrm rot="10800000">
                <a:off x="2047610" y="3361948"/>
                <a:ext cx="247913" cy="54948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64"/>
                      <a:pt x="2882" y="1086"/>
                    </a:cubicBezTo>
                    <a:cubicBezTo>
                      <a:pt x="-961" y="2530"/>
                      <a:pt x="-961" y="4871"/>
                      <a:pt x="2882" y="6316"/>
                    </a:cubicBezTo>
                    <a:cubicBezTo>
                      <a:pt x="4499" y="6923"/>
                      <a:pt x="6545" y="7260"/>
                      <a:pt x="8651" y="7357"/>
                    </a:cubicBezTo>
                    <a:lnTo>
                      <a:pt x="8644" y="21600"/>
                    </a:lnTo>
                    <a:lnTo>
                      <a:pt x="11029" y="21600"/>
                    </a:lnTo>
                    <a:lnTo>
                      <a:pt x="11036" y="7357"/>
                    </a:lnTo>
                    <a:cubicBezTo>
                      <a:pt x="13143" y="7260"/>
                      <a:pt x="15179" y="6923"/>
                      <a:pt x="16796" y="6316"/>
                    </a:cubicBezTo>
                    <a:cubicBezTo>
                      <a:pt x="20639" y="4871"/>
                      <a:pt x="20639" y="2530"/>
                      <a:pt x="16796" y="1086"/>
                    </a:cubicBezTo>
                    <a:cubicBezTo>
                      <a:pt x="14874" y="364"/>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46" name="Фигура">
                <a:extLst>
                  <a:ext uri="{FF2B5EF4-FFF2-40B4-BE49-F238E27FC236}">
                    <a16:creationId xmlns:a16="http://schemas.microsoft.com/office/drawing/2014/main" id="{6965AD15-1D8C-467F-92D8-E5E3F5C200A5}"/>
                  </a:ext>
                </a:extLst>
              </p:cNvPr>
              <p:cNvSpPr/>
              <p:nvPr/>
            </p:nvSpPr>
            <p:spPr>
              <a:xfrm>
                <a:off x="1772779" y="2871199"/>
                <a:ext cx="247913" cy="49445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04"/>
                      <a:pt x="2882" y="1207"/>
                    </a:cubicBezTo>
                    <a:cubicBezTo>
                      <a:pt x="-961" y="2812"/>
                      <a:pt x="-961" y="5413"/>
                      <a:pt x="2882" y="7018"/>
                    </a:cubicBezTo>
                    <a:cubicBezTo>
                      <a:pt x="4499" y="7694"/>
                      <a:pt x="6545" y="8068"/>
                      <a:pt x="8651" y="8175"/>
                    </a:cubicBezTo>
                    <a:lnTo>
                      <a:pt x="8798" y="21600"/>
                    </a:lnTo>
                    <a:lnTo>
                      <a:pt x="11183" y="21600"/>
                    </a:lnTo>
                    <a:lnTo>
                      <a:pt x="11036" y="8175"/>
                    </a:lnTo>
                    <a:cubicBezTo>
                      <a:pt x="13143" y="8068"/>
                      <a:pt x="15179" y="7694"/>
                      <a:pt x="16796" y="7018"/>
                    </a:cubicBezTo>
                    <a:cubicBezTo>
                      <a:pt x="20639" y="5413"/>
                      <a:pt x="20639" y="2812"/>
                      <a:pt x="16796" y="1207"/>
                    </a:cubicBezTo>
                    <a:cubicBezTo>
                      <a:pt x="14874" y="404"/>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47" name="Фигура">
                <a:extLst>
                  <a:ext uri="{FF2B5EF4-FFF2-40B4-BE49-F238E27FC236}">
                    <a16:creationId xmlns:a16="http://schemas.microsoft.com/office/drawing/2014/main" id="{19B1B42C-DBA2-49C6-A575-AD7D9815189F}"/>
                  </a:ext>
                </a:extLst>
              </p:cNvPr>
              <p:cNvSpPr/>
              <p:nvPr/>
            </p:nvSpPr>
            <p:spPr>
              <a:xfrm>
                <a:off x="2302315" y="2810091"/>
                <a:ext cx="247913" cy="555972"/>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59"/>
                      <a:pt x="2882" y="1073"/>
                    </a:cubicBezTo>
                    <a:cubicBezTo>
                      <a:pt x="-961" y="2501"/>
                      <a:pt x="-961" y="4814"/>
                      <a:pt x="2882" y="6242"/>
                    </a:cubicBezTo>
                    <a:cubicBezTo>
                      <a:pt x="4499" y="6843"/>
                      <a:pt x="6545" y="7176"/>
                      <a:pt x="8651" y="7271"/>
                    </a:cubicBezTo>
                    <a:lnTo>
                      <a:pt x="8798" y="21600"/>
                    </a:lnTo>
                    <a:lnTo>
                      <a:pt x="11183" y="21600"/>
                    </a:lnTo>
                    <a:lnTo>
                      <a:pt x="11036" y="7271"/>
                    </a:lnTo>
                    <a:cubicBezTo>
                      <a:pt x="13143" y="7176"/>
                      <a:pt x="15179" y="6843"/>
                      <a:pt x="16796" y="6242"/>
                    </a:cubicBezTo>
                    <a:cubicBezTo>
                      <a:pt x="20639" y="4814"/>
                      <a:pt x="20639" y="2501"/>
                      <a:pt x="16796" y="1073"/>
                    </a:cubicBezTo>
                    <a:cubicBezTo>
                      <a:pt x="14874" y="359"/>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48" name="Фигура">
                <a:extLst>
                  <a:ext uri="{FF2B5EF4-FFF2-40B4-BE49-F238E27FC236}">
                    <a16:creationId xmlns:a16="http://schemas.microsoft.com/office/drawing/2014/main" id="{F0739A63-08DD-4D5D-9971-41F52B4A41AD}"/>
                  </a:ext>
                </a:extLst>
              </p:cNvPr>
              <p:cNvSpPr/>
              <p:nvPr/>
            </p:nvSpPr>
            <p:spPr>
              <a:xfrm rot="10800000">
                <a:off x="2584335" y="3363239"/>
                <a:ext cx="247913" cy="41737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79"/>
                      <a:pt x="2882" y="1430"/>
                    </a:cubicBezTo>
                    <a:cubicBezTo>
                      <a:pt x="-961" y="3331"/>
                      <a:pt x="-961" y="6413"/>
                      <a:pt x="2882" y="8314"/>
                    </a:cubicBezTo>
                    <a:cubicBezTo>
                      <a:pt x="4499" y="9115"/>
                      <a:pt x="6545" y="9558"/>
                      <a:pt x="8651" y="9685"/>
                    </a:cubicBezTo>
                    <a:lnTo>
                      <a:pt x="8798" y="21600"/>
                    </a:lnTo>
                    <a:lnTo>
                      <a:pt x="11183" y="21600"/>
                    </a:lnTo>
                    <a:lnTo>
                      <a:pt x="11036" y="9685"/>
                    </a:lnTo>
                    <a:cubicBezTo>
                      <a:pt x="13143" y="9558"/>
                      <a:pt x="15179" y="9115"/>
                      <a:pt x="16796" y="8314"/>
                    </a:cubicBezTo>
                    <a:cubicBezTo>
                      <a:pt x="20639" y="6413"/>
                      <a:pt x="20639" y="3331"/>
                      <a:pt x="16796" y="1430"/>
                    </a:cubicBezTo>
                    <a:cubicBezTo>
                      <a:pt x="14874" y="479"/>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49" name="Фигура">
                <a:extLst>
                  <a:ext uri="{FF2B5EF4-FFF2-40B4-BE49-F238E27FC236}">
                    <a16:creationId xmlns:a16="http://schemas.microsoft.com/office/drawing/2014/main" id="{EC53F4D5-76B3-4B76-B74E-8C64D64758AD}"/>
                  </a:ext>
                </a:extLst>
              </p:cNvPr>
              <p:cNvSpPr/>
              <p:nvPr/>
            </p:nvSpPr>
            <p:spPr>
              <a:xfrm>
                <a:off x="1597037" y="3078130"/>
                <a:ext cx="156053" cy="287796"/>
              </a:xfrm>
              <a:custGeom>
                <a:avLst/>
                <a:gdLst/>
                <a:ahLst/>
                <a:cxnLst>
                  <a:cxn ang="0">
                    <a:pos x="wd2" y="hd2"/>
                  </a:cxn>
                  <a:cxn ang="5400000">
                    <a:pos x="wd2" y="hd2"/>
                  </a:cxn>
                  <a:cxn ang="10800000">
                    <a:pos x="wd2" y="hd2"/>
                  </a:cxn>
                  <a:cxn ang="16200000">
                    <a:pos x="wd2" y="hd2"/>
                  </a:cxn>
                </a:cxnLst>
                <a:rect l="0" t="0" r="r" b="b"/>
                <a:pathLst>
                  <a:path w="19679" h="21600" extrusionOk="0">
                    <a:moveTo>
                      <a:pt x="9846" y="0"/>
                    </a:moveTo>
                    <a:cubicBezTo>
                      <a:pt x="7328" y="0"/>
                      <a:pt x="4803" y="429"/>
                      <a:pt x="2881" y="1297"/>
                    </a:cubicBezTo>
                    <a:cubicBezTo>
                      <a:pt x="-961" y="3032"/>
                      <a:pt x="-961" y="5847"/>
                      <a:pt x="2881" y="7582"/>
                    </a:cubicBezTo>
                    <a:cubicBezTo>
                      <a:pt x="4319" y="8232"/>
                      <a:pt x="6097" y="8643"/>
                      <a:pt x="7952" y="8807"/>
                    </a:cubicBezTo>
                    <a:lnTo>
                      <a:pt x="8185" y="21600"/>
                    </a:lnTo>
                    <a:lnTo>
                      <a:pt x="11974" y="21600"/>
                    </a:lnTo>
                    <a:lnTo>
                      <a:pt x="11741" y="8807"/>
                    </a:lnTo>
                    <a:cubicBezTo>
                      <a:pt x="13596" y="8643"/>
                      <a:pt x="15359" y="8232"/>
                      <a:pt x="16797" y="7582"/>
                    </a:cubicBezTo>
                    <a:cubicBezTo>
                      <a:pt x="20639" y="5847"/>
                      <a:pt x="20639" y="3032"/>
                      <a:pt x="16797" y="1297"/>
                    </a:cubicBezTo>
                    <a:cubicBezTo>
                      <a:pt x="14875" y="429"/>
                      <a:pt x="12364" y="0"/>
                      <a:pt x="9846"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50" name="Фигура">
                <a:extLst>
                  <a:ext uri="{FF2B5EF4-FFF2-40B4-BE49-F238E27FC236}">
                    <a16:creationId xmlns:a16="http://schemas.microsoft.com/office/drawing/2014/main" id="{826288BB-53C3-493C-8286-691078A2C0EB}"/>
                  </a:ext>
                </a:extLst>
              </p:cNvPr>
              <p:cNvSpPr/>
              <p:nvPr/>
            </p:nvSpPr>
            <p:spPr>
              <a:xfrm>
                <a:off x="2805559" y="3120018"/>
                <a:ext cx="247913" cy="24565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813"/>
                      <a:pt x="2882" y="2429"/>
                    </a:cubicBezTo>
                    <a:cubicBezTo>
                      <a:pt x="-961" y="5660"/>
                      <a:pt x="-961" y="10895"/>
                      <a:pt x="2882" y="14127"/>
                    </a:cubicBezTo>
                    <a:cubicBezTo>
                      <a:pt x="4499" y="15486"/>
                      <a:pt x="6545" y="16240"/>
                      <a:pt x="8651" y="16455"/>
                    </a:cubicBezTo>
                    <a:lnTo>
                      <a:pt x="8798" y="21600"/>
                    </a:lnTo>
                    <a:lnTo>
                      <a:pt x="11183" y="21600"/>
                    </a:lnTo>
                    <a:lnTo>
                      <a:pt x="11036" y="16455"/>
                    </a:lnTo>
                    <a:cubicBezTo>
                      <a:pt x="13143" y="16240"/>
                      <a:pt x="15179" y="15486"/>
                      <a:pt x="16796" y="14127"/>
                    </a:cubicBezTo>
                    <a:cubicBezTo>
                      <a:pt x="20639" y="10895"/>
                      <a:pt x="20639" y="5660"/>
                      <a:pt x="16796" y="2429"/>
                    </a:cubicBezTo>
                    <a:cubicBezTo>
                      <a:pt x="14874" y="813"/>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51" name="Кружок">
                <a:extLst>
                  <a:ext uri="{FF2B5EF4-FFF2-40B4-BE49-F238E27FC236}">
                    <a16:creationId xmlns:a16="http://schemas.microsoft.com/office/drawing/2014/main" id="{AB63CE06-45C8-4751-BC9C-0D2C36300043}"/>
                  </a:ext>
                </a:extLst>
              </p:cNvPr>
              <p:cNvSpPr/>
              <p:nvPr/>
            </p:nvSpPr>
            <p:spPr>
              <a:xfrm>
                <a:off x="2963744" y="3298437"/>
                <a:ext cx="232259" cy="176279"/>
              </a:xfrm>
              <a:prstGeom prst="ellipse">
                <a:avLst/>
              </a:pr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52" name="Фигура">
                <a:extLst>
                  <a:ext uri="{FF2B5EF4-FFF2-40B4-BE49-F238E27FC236}">
                    <a16:creationId xmlns:a16="http://schemas.microsoft.com/office/drawing/2014/main" id="{1CF0394B-D172-4389-998F-04FD3BCEE1C9}"/>
                  </a:ext>
                </a:extLst>
              </p:cNvPr>
              <p:cNvSpPr/>
              <p:nvPr/>
            </p:nvSpPr>
            <p:spPr>
              <a:xfrm rot="10800000">
                <a:off x="2854184" y="3363818"/>
                <a:ext cx="156051" cy="218194"/>
              </a:xfrm>
              <a:custGeom>
                <a:avLst/>
                <a:gdLst/>
                <a:ahLst/>
                <a:cxnLst>
                  <a:cxn ang="0">
                    <a:pos x="wd2" y="hd2"/>
                  </a:cxn>
                  <a:cxn ang="5400000">
                    <a:pos x="wd2" y="hd2"/>
                  </a:cxn>
                  <a:cxn ang="10800000">
                    <a:pos x="wd2" y="hd2"/>
                  </a:cxn>
                  <a:cxn ang="16200000">
                    <a:pos x="wd2" y="hd2"/>
                  </a:cxn>
                </a:cxnLst>
                <a:rect l="0" t="0" r="r" b="b"/>
                <a:pathLst>
                  <a:path w="19679" h="21600" extrusionOk="0">
                    <a:moveTo>
                      <a:pt x="9846" y="0"/>
                    </a:moveTo>
                    <a:cubicBezTo>
                      <a:pt x="7328" y="0"/>
                      <a:pt x="4803" y="566"/>
                      <a:pt x="2881" y="1710"/>
                    </a:cubicBezTo>
                    <a:cubicBezTo>
                      <a:pt x="-961" y="4000"/>
                      <a:pt x="-961" y="7712"/>
                      <a:pt x="2881" y="10001"/>
                    </a:cubicBezTo>
                    <a:cubicBezTo>
                      <a:pt x="4319" y="10858"/>
                      <a:pt x="6097" y="11400"/>
                      <a:pt x="7952" y="11616"/>
                    </a:cubicBezTo>
                    <a:lnTo>
                      <a:pt x="8039" y="21600"/>
                    </a:lnTo>
                    <a:lnTo>
                      <a:pt x="11827" y="21600"/>
                    </a:lnTo>
                    <a:lnTo>
                      <a:pt x="11741" y="11616"/>
                    </a:lnTo>
                    <a:cubicBezTo>
                      <a:pt x="13596" y="11400"/>
                      <a:pt x="15359" y="10858"/>
                      <a:pt x="16797" y="10001"/>
                    </a:cubicBezTo>
                    <a:cubicBezTo>
                      <a:pt x="20639" y="7712"/>
                      <a:pt x="20639" y="4000"/>
                      <a:pt x="16797" y="1710"/>
                    </a:cubicBezTo>
                    <a:cubicBezTo>
                      <a:pt x="14875" y="566"/>
                      <a:pt x="12364" y="0"/>
                      <a:pt x="9846"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53" name="Фигура">
                <a:extLst>
                  <a:ext uri="{FF2B5EF4-FFF2-40B4-BE49-F238E27FC236}">
                    <a16:creationId xmlns:a16="http://schemas.microsoft.com/office/drawing/2014/main" id="{85EDEC9F-4A37-4364-B029-E9480DBD12FB}"/>
                  </a:ext>
                </a:extLst>
              </p:cNvPr>
              <p:cNvSpPr/>
              <p:nvPr/>
            </p:nvSpPr>
            <p:spPr>
              <a:xfrm>
                <a:off x="1772779" y="2871199"/>
                <a:ext cx="247913" cy="49445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04"/>
                      <a:pt x="2882" y="1207"/>
                    </a:cubicBezTo>
                    <a:cubicBezTo>
                      <a:pt x="-961" y="2812"/>
                      <a:pt x="-961" y="5413"/>
                      <a:pt x="2882" y="7018"/>
                    </a:cubicBezTo>
                    <a:cubicBezTo>
                      <a:pt x="4499" y="7694"/>
                      <a:pt x="6545" y="8068"/>
                      <a:pt x="8651" y="8175"/>
                    </a:cubicBezTo>
                    <a:lnTo>
                      <a:pt x="8798" y="21600"/>
                    </a:lnTo>
                    <a:lnTo>
                      <a:pt x="11183" y="21600"/>
                    </a:lnTo>
                    <a:lnTo>
                      <a:pt x="11036" y="8175"/>
                    </a:lnTo>
                    <a:cubicBezTo>
                      <a:pt x="13143" y="8068"/>
                      <a:pt x="15179" y="7694"/>
                      <a:pt x="16796" y="7018"/>
                    </a:cubicBezTo>
                    <a:cubicBezTo>
                      <a:pt x="20639" y="5413"/>
                      <a:pt x="20639" y="2812"/>
                      <a:pt x="16796" y="1207"/>
                    </a:cubicBezTo>
                    <a:cubicBezTo>
                      <a:pt x="14874" y="404"/>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54" name="Фигура">
                <a:extLst>
                  <a:ext uri="{FF2B5EF4-FFF2-40B4-BE49-F238E27FC236}">
                    <a16:creationId xmlns:a16="http://schemas.microsoft.com/office/drawing/2014/main" id="{C76AFDB1-D3E9-4C1C-A3EF-B5A3F3FBD710}"/>
                  </a:ext>
                </a:extLst>
              </p:cNvPr>
              <p:cNvSpPr/>
              <p:nvPr/>
            </p:nvSpPr>
            <p:spPr>
              <a:xfrm>
                <a:off x="2047609" y="2767682"/>
                <a:ext cx="247913" cy="597220"/>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35"/>
                      <a:pt x="2882" y="999"/>
                    </a:cubicBezTo>
                    <a:cubicBezTo>
                      <a:pt x="-961" y="2328"/>
                      <a:pt x="-961" y="4482"/>
                      <a:pt x="2882" y="5811"/>
                    </a:cubicBezTo>
                    <a:cubicBezTo>
                      <a:pt x="4499" y="6370"/>
                      <a:pt x="6545" y="6680"/>
                      <a:pt x="8651" y="6769"/>
                    </a:cubicBezTo>
                    <a:lnTo>
                      <a:pt x="8651" y="21600"/>
                    </a:lnTo>
                    <a:lnTo>
                      <a:pt x="11036" y="21600"/>
                    </a:lnTo>
                    <a:lnTo>
                      <a:pt x="11036" y="6769"/>
                    </a:lnTo>
                    <a:cubicBezTo>
                      <a:pt x="13143" y="6680"/>
                      <a:pt x="15179" y="6370"/>
                      <a:pt x="16796" y="5811"/>
                    </a:cubicBezTo>
                    <a:cubicBezTo>
                      <a:pt x="20639" y="4482"/>
                      <a:pt x="20639" y="2328"/>
                      <a:pt x="16796" y="999"/>
                    </a:cubicBezTo>
                    <a:cubicBezTo>
                      <a:pt x="14874" y="335"/>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55" name="Фигура">
                <a:extLst>
                  <a:ext uri="{FF2B5EF4-FFF2-40B4-BE49-F238E27FC236}">
                    <a16:creationId xmlns:a16="http://schemas.microsoft.com/office/drawing/2014/main" id="{13AD3227-7406-4412-B22B-94F84A019A14}"/>
                  </a:ext>
                </a:extLst>
              </p:cNvPr>
              <p:cNvSpPr/>
              <p:nvPr/>
            </p:nvSpPr>
            <p:spPr>
              <a:xfrm rot="10800000">
                <a:off x="2306011" y="3363533"/>
                <a:ext cx="247913" cy="54061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70"/>
                      <a:pt x="2882" y="1104"/>
                    </a:cubicBezTo>
                    <a:cubicBezTo>
                      <a:pt x="-961" y="2572"/>
                      <a:pt x="-961" y="4951"/>
                      <a:pt x="2882" y="6419"/>
                    </a:cubicBezTo>
                    <a:cubicBezTo>
                      <a:pt x="4499" y="7037"/>
                      <a:pt x="6545" y="7379"/>
                      <a:pt x="8651" y="7477"/>
                    </a:cubicBezTo>
                    <a:lnTo>
                      <a:pt x="8794" y="21600"/>
                    </a:lnTo>
                    <a:lnTo>
                      <a:pt x="11178" y="21600"/>
                    </a:lnTo>
                    <a:lnTo>
                      <a:pt x="11036" y="7477"/>
                    </a:lnTo>
                    <a:cubicBezTo>
                      <a:pt x="13143" y="7379"/>
                      <a:pt x="15179" y="7037"/>
                      <a:pt x="16796" y="6419"/>
                    </a:cubicBezTo>
                    <a:cubicBezTo>
                      <a:pt x="20639" y="4951"/>
                      <a:pt x="20639" y="2572"/>
                      <a:pt x="16796" y="1104"/>
                    </a:cubicBezTo>
                    <a:cubicBezTo>
                      <a:pt x="14874" y="370"/>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56" name="Фигура">
                <a:extLst>
                  <a:ext uri="{FF2B5EF4-FFF2-40B4-BE49-F238E27FC236}">
                    <a16:creationId xmlns:a16="http://schemas.microsoft.com/office/drawing/2014/main" id="{BEF252FD-16E4-4358-8867-EB3C89D7CA7C}"/>
                  </a:ext>
                </a:extLst>
              </p:cNvPr>
              <p:cNvSpPr/>
              <p:nvPr/>
            </p:nvSpPr>
            <p:spPr>
              <a:xfrm>
                <a:off x="2580841" y="2947904"/>
                <a:ext cx="247913" cy="41737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79"/>
                      <a:pt x="2882" y="1430"/>
                    </a:cubicBezTo>
                    <a:cubicBezTo>
                      <a:pt x="-961" y="3331"/>
                      <a:pt x="-961" y="6413"/>
                      <a:pt x="2882" y="8314"/>
                    </a:cubicBezTo>
                    <a:cubicBezTo>
                      <a:pt x="4499" y="9115"/>
                      <a:pt x="6545" y="9558"/>
                      <a:pt x="8651" y="9685"/>
                    </a:cubicBezTo>
                    <a:lnTo>
                      <a:pt x="8798" y="21600"/>
                    </a:lnTo>
                    <a:lnTo>
                      <a:pt x="11183" y="21600"/>
                    </a:lnTo>
                    <a:lnTo>
                      <a:pt x="11036" y="9685"/>
                    </a:lnTo>
                    <a:cubicBezTo>
                      <a:pt x="13143" y="9558"/>
                      <a:pt x="15179" y="9115"/>
                      <a:pt x="16796" y="8314"/>
                    </a:cubicBezTo>
                    <a:cubicBezTo>
                      <a:pt x="20639" y="6413"/>
                      <a:pt x="20639" y="3331"/>
                      <a:pt x="16796" y="1430"/>
                    </a:cubicBezTo>
                    <a:cubicBezTo>
                      <a:pt x="14874" y="479"/>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57" name="Фигура">
                <a:extLst>
                  <a:ext uri="{FF2B5EF4-FFF2-40B4-BE49-F238E27FC236}">
                    <a16:creationId xmlns:a16="http://schemas.microsoft.com/office/drawing/2014/main" id="{454BEEC7-811B-4195-BB1D-F539A9C797CB}"/>
                  </a:ext>
                </a:extLst>
              </p:cNvPr>
              <p:cNvSpPr/>
              <p:nvPr/>
            </p:nvSpPr>
            <p:spPr>
              <a:xfrm>
                <a:off x="2805559" y="3120018"/>
                <a:ext cx="247913" cy="24565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813"/>
                      <a:pt x="2882" y="2429"/>
                    </a:cubicBezTo>
                    <a:cubicBezTo>
                      <a:pt x="-961" y="5660"/>
                      <a:pt x="-961" y="10895"/>
                      <a:pt x="2882" y="14127"/>
                    </a:cubicBezTo>
                    <a:cubicBezTo>
                      <a:pt x="4499" y="15486"/>
                      <a:pt x="6545" y="16240"/>
                      <a:pt x="8651" y="16455"/>
                    </a:cubicBezTo>
                    <a:lnTo>
                      <a:pt x="8798" y="21600"/>
                    </a:lnTo>
                    <a:lnTo>
                      <a:pt x="11183" y="21600"/>
                    </a:lnTo>
                    <a:lnTo>
                      <a:pt x="11036" y="16455"/>
                    </a:lnTo>
                    <a:cubicBezTo>
                      <a:pt x="13143" y="16240"/>
                      <a:pt x="15179" y="15486"/>
                      <a:pt x="16796" y="14127"/>
                    </a:cubicBezTo>
                    <a:cubicBezTo>
                      <a:pt x="20639" y="10895"/>
                      <a:pt x="20639" y="5660"/>
                      <a:pt x="16796" y="2429"/>
                    </a:cubicBezTo>
                    <a:cubicBezTo>
                      <a:pt x="14874" y="813"/>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58" name="Фигура">
                <a:extLst>
                  <a:ext uri="{FF2B5EF4-FFF2-40B4-BE49-F238E27FC236}">
                    <a16:creationId xmlns:a16="http://schemas.microsoft.com/office/drawing/2014/main" id="{87DC1F5A-F7C0-492D-8FE2-9511BDD08A82}"/>
                  </a:ext>
                </a:extLst>
              </p:cNvPr>
              <p:cNvSpPr/>
              <p:nvPr/>
            </p:nvSpPr>
            <p:spPr>
              <a:xfrm rot="10800000">
                <a:off x="1776477" y="3363895"/>
                <a:ext cx="247913" cy="440251"/>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54"/>
                      <a:pt x="2882" y="1355"/>
                    </a:cubicBezTo>
                    <a:cubicBezTo>
                      <a:pt x="-961" y="3158"/>
                      <a:pt x="-961" y="6080"/>
                      <a:pt x="2882" y="7883"/>
                    </a:cubicBezTo>
                    <a:cubicBezTo>
                      <a:pt x="4499" y="8641"/>
                      <a:pt x="6545" y="9062"/>
                      <a:pt x="8651" y="9182"/>
                    </a:cubicBezTo>
                    <a:lnTo>
                      <a:pt x="8819" y="21600"/>
                    </a:lnTo>
                    <a:lnTo>
                      <a:pt x="11204" y="21600"/>
                    </a:lnTo>
                    <a:lnTo>
                      <a:pt x="11036" y="9182"/>
                    </a:lnTo>
                    <a:cubicBezTo>
                      <a:pt x="13143" y="9062"/>
                      <a:pt x="15179" y="8641"/>
                      <a:pt x="16796" y="7883"/>
                    </a:cubicBezTo>
                    <a:cubicBezTo>
                      <a:pt x="20639" y="6080"/>
                      <a:pt x="20639" y="3158"/>
                      <a:pt x="16796" y="1355"/>
                    </a:cubicBezTo>
                    <a:cubicBezTo>
                      <a:pt x="14874" y="454"/>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59" name="Фигура">
                <a:extLst>
                  <a:ext uri="{FF2B5EF4-FFF2-40B4-BE49-F238E27FC236}">
                    <a16:creationId xmlns:a16="http://schemas.microsoft.com/office/drawing/2014/main" id="{5D659A59-D5BC-4FF2-8410-1E97C1969E6A}"/>
                  </a:ext>
                </a:extLst>
              </p:cNvPr>
              <p:cNvSpPr/>
              <p:nvPr/>
            </p:nvSpPr>
            <p:spPr>
              <a:xfrm rot="10800000">
                <a:off x="1553705" y="3363739"/>
                <a:ext cx="247913" cy="290971"/>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687"/>
                      <a:pt x="2882" y="2051"/>
                    </a:cubicBezTo>
                    <a:cubicBezTo>
                      <a:pt x="-961" y="4779"/>
                      <a:pt x="-961" y="9199"/>
                      <a:pt x="2882" y="11927"/>
                    </a:cubicBezTo>
                    <a:cubicBezTo>
                      <a:pt x="4499" y="13074"/>
                      <a:pt x="6545" y="13711"/>
                      <a:pt x="8651" y="13893"/>
                    </a:cubicBezTo>
                    <a:lnTo>
                      <a:pt x="8695" y="21600"/>
                    </a:lnTo>
                    <a:lnTo>
                      <a:pt x="11080" y="21600"/>
                    </a:lnTo>
                    <a:lnTo>
                      <a:pt x="11036" y="13893"/>
                    </a:lnTo>
                    <a:cubicBezTo>
                      <a:pt x="13143" y="13711"/>
                      <a:pt x="15179" y="13074"/>
                      <a:pt x="16796" y="11927"/>
                    </a:cubicBezTo>
                    <a:cubicBezTo>
                      <a:pt x="20639" y="9199"/>
                      <a:pt x="20639" y="4779"/>
                      <a:pt x="16796" y="2051"/>
                    </a:cubicBezTo>
                    <a:cubicBezTo>
                      <a:pt x="14874" y="687"/>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cxnSp>
            <p:nvCxnSpPr>
              <p:cNvPr id="176" name="Straight Connector 175">
                <a:extLst>
                  <a:ext uri="{FF2B5EF4-FFF2-40B4-BE49-F238E27FC236}">
                    <a16:creationId xmlns:a16="http://schemas.microsoft.com/office/drawing/2014/main" id="{7C5F323B-E746-4DB2-8ABC-66F5D1E3CDA7}"/>
                  </a:ext>
                </a:extLst>
              </p:cNvPr>
              <p:cNvCxnSpPr/>
              <p:nvPr/>
            </p:nvCxnSpPr>
            <p:spPr>
              <a:xfrm>
                <a:off x="2171563" y="3903373"/>
                <a:ext cx="0" cy="342366"/>
              </a:xfrm>
              <a:prstGeom prst="line">
                <a:avLst/>
              </a:prstGeom>
              <a:noFill/>
              <a:ln w="6350" cap="flat" cmpd="sng" algn="ctr">
                <a:solidFill>
                  <a:sysClr val="windowText" lastClr="000000"/>
                </a:solidFill>
                <a:prstDash val="solid"/>
                <a:miter lim="800000"/>
                <a:tailEnd type="oval"/>
              </a:ln>
              <a:effectLst/>
            </p:spPr>
          </p:cxnSp>
        </p:grpSp>
        <p:sp>
          <p:nvSpPr>
            <p:cNvPr id="181" name="TextBox 180">
              <a:extLst>
                <a:ext uri="{FF2B5EF4-FFF2-40B4-BE49-F238E27FC236}">
                  <a16:creationId xmlns:a16="http://schemas.microsoft.com/office/drawing/2014/main" id="{71CDFE59-2EDA-4A1D-A7AA-2545FB21CF8E}"/>
                </a:ext>
              </a:extLst>
            </p:cNvPr>
            <p:cNvSpPr txBox="1"/>
            <p:nvPr/>
          </p:nvSpPr>
          <p:spPr>
            <a:xfrm>
              <a:off x="1480548" y="4371248"/>
              <a:ext cx="1449333" cy="707886"/>
            </a:xfrm>
            <a:prstGeom prst="rect">
              <a:avLst/>
            </a:prstGeom>
            <a:noFill/>
          </p:spPr>
          <p:txBody>
            <a:bodyPr wrap="square" rtlCol="0">
              <a:spAutoFit/>
            </a:bodyPr>
            <a:lstStyle/>
            <a:p>
              <a:pPr lvl="0" algn="ctr" defTabSz="342900">
                <a:defRPr/>
              </a:pPr>
              <a:r>
                <a:rPr lang="en-GB" sz="2000" b="1" kern="0" dirty="0">
                  <a:solidFill>
                    <a:prstClr val="black"/>
                  </a:solidFill>
                  <a:cs typeface="Arial"/>
                  <a:sym typeface="Arial"/>
                </a:rPr>
                <a:t>Know Your Message</a:t>
              </a:r>
              <a:endParaRPr kumimoji="0" lang="en-GB" sz="2000" b="1" i="0" u="none" strike="noStrike" kern="0" cap="none" spc="0" normalizeH="0" baseline="0" dirty="0">
                <a:ln>
                  <a:noFill/>
                </a:ln>
                <a:solidFill>
                  <a:prstClr val="black"/>
                </a:solidFill>
                <a:effectLst/>
                <a:uLnTx/>
                <a:uFillTx/>
                <a:cs typeface="Arial"/>
                <a:sym typeface="Arial"/>
              </a:endParaRPr>
            </a:p>
          </p:txBody>
        </p:sp>
      </p:grpSp>
      <p:grpSp>
        <p:nvGrpSpPr>
          <p:cNvPr id="204" name="Group 203">
            <a:extLst>
              <a:ext uri="{FF2B5EF4-FFF2-40B4-BE49-F238E27FC236}">
                <a16:creationId xmlns:a16="http://schemas.microsoft.com/office/drawing/2014/main" id="{DD020A4F-F055-49EB-83D4-BD9066012D67}"/>
              </a:ext>
            </a:extLst>
          </p:cNvPr>
          <p:cNvGrpSpPr/>
          <p:nvPr/>
        </p:nvGrpSpPr>
        <p:grpSpPr>
          <a:xfrm>
            <a:off x="6004488" y="3166517"/>
            <a:ext cx="1853183" cy="2311452"/>
            <a:chOff x="4564791" y="2767682"/>
            <a:chExt cx="1853183" cy="2311452"/>
          </a:xfrm>
        </p:grpSpPr>
        <p:grpSp>
          <p:nvGrpSpPr>
            <p:cNvPr id="194" name="Group 193">
              <a:extLst>
                <a:ext uri="{FF2B5EF4-FFF2-40B4-BE49-F238E27FC236}">
                  <a16:creationId xmlns:a16="http://schemas.microsoft.com/office/drawing/2014/main" id="{BFDA728E-9FBB-4FB9-ACFA-0E2507780485}"/>
                </a:ext>
              </a:extLst>
            </p:cNvPr>
            <p:cNvGrpSpPr/>
            <p:nvPr/>
          </p:nvGrpSpPr>
          <p:grpSpPr>
            <a:xfrm>
              <a:off x="4775677" y="2767682"/>
              <a:ext cx="1642297" cy="1143751"/>
              <a:chOff x="4775677" y="2767682"/>
              <a:chExt cx="1642297" cy="1143751"/>
            </a:xfrm>
          </p:grpSpPr>
          <p:sp>
            <p:nvSpPr>
              <p:cNvPr id="115" name="Фигура">
                <a:extLst>
                  <a:ext uri="{FF2B5EF4-FFF2-40B4-BE49-F238E27FC236}">
                    <a16:creationId xmlns:a16="http://schemas.microsoft.com/office/drawing/2014/main" id="{F2BED051-E77B-4CB1-8F03-7BBE8EDB3910}"/>
                  </a:ext>
                </a:extLst>
              </p:cNvPr>
              <p:cNvSpPr/>
              <p:nvPr/>
            </p:nvSpPr>
            <p:spPr>
              <a:xfrm rot="10800000">
                <a:off x="5269582" y="3361948"/>
                <a:ext cx="247913" cy="54948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64"/>
                      <a:pt x="2882" y="1086"/>
                    </a:cubicBezTo>
                    <a:cubicBezTo>
                      <a:pt x="-961" y="2530"/>
                      <a:pt x="-961" y="4871"/>
                      <a:pt x="2882" y="6316"/>
                    </a:cubicBezTo>
                    <a:cubicBezTo>
                      <a:pt x="4499" y="6923"/>
                      <a:pt x="6545" y="7260"/>
                      <a:pt x="8651" y="7357"/>
                    </a:cubicBezTo>
                    <a:lnTo>
                      <a:pt x="8644" y="21600"/>
                    </a:lnTo>
                    <a:lnTo>
                      <a:pt x="11029" y="21600"/>
                    </a:lnTo>
                    <a:lnTo>
                      <a:pt x="11036" y="7357"/>
                    </a:lnTo>
                    <a:cubicBezTo>
                      <a:pt x="13143" y="7260"/>
                      <a:pt x="15179" y="6923"/>
                      <a:pt x="16796" y="6316"/>
                    </a:cubicBezTo>
                    <a:cubicBezTo>
                      <a:pt x="20639" y="4871"/>
                      <a:pt x="20639" y="2530"/>
                      <a:pt x="16796" y="1086"/>
                    </a:cubicBezTo>
                    <a:cubicBezTo>
                      <a:pt x="14874" y="364"/>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16" name="Фигура">
                <a:extLst>
                  <a:ext uri="{FF2B5EF4-FFF2-40B4-BE49-F238E27FC236}">
                    <a16:creationId xmlns:a16="http://schemas.microsoft.com/office/drawing/2014/main" id="{A69E2057-29F0-4B72-9B68-604EB0FF0D53}"/>
                  </a:ext>
                </a:extLst>
              </p:cNvPr>
              <p:cNvSpPr/>
              <p:nvPr/>
            </p:nvSpPr>
            <p:spPr>
              <a:xfrm>
                <a:off x="4994751" y="2871199"/>
                <a:ext cx="247913" cy="49445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04"/>
                      <a:pt x="2882" y="1207"/>
                    </a:cubicBezTo>
                    <a:cubicBezTo>
                      <a:pt x="-961" y="2812"/>
                      <a:pt x="-961" y="5413"/>
                      <a:pt x="2882" y="7018"/>
                    </a:cubicBezTo>
                    <a:cubicBezTo>
                      <a:pt x="4499" y="7694"/>
                      <a:pt x="6545" y="8068"/>
                      <a:pt x="8651" y="8175"/>
                    </a:cubicBezTo>
                    <a:lnTo>
                      <a:pt x="8798" y="21600"/>
                    </a:lnTo>
                    <a:lnTo>
                      <a:pt x="11183" y="21600"/>
                    </a:lnTo>
                    <a:lnTo>
                      <a:pt x="11036" y="8175"/>
                    </a:lnTo>
                    <a:cubicBezTo>
                      <a:pt x="13143" y="8068"/>
                      <a:pt x="15179" y="7694"/>
                      <a:pt x="16796" y="7018"/>
                    </a:cubicBezTo>
                    <a:cubicBezTo>
                      <a:pt x="20639" y="5413"/>
                      <a:pt x="20639" y="2812"/>
                      <a:pt x="16796" y="1207"/>
                    </a:cubicBezTo>
                    <a:cubicBezTo>
                      <a:pt x="14874" y="404"/>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17" name="Фигура">
                <a:extLst>
                  <a:ext uri="{FF2B5EF4-FFF2-40B4-BE49-F238E27FC236}">
                    <a16:creationId xmlns:a16="http://schemas.microsoft.com/office/drawing/2014/main" id="{7F0C53D3-25A7-4C43-9F5A-1489F32E75D0}"/>
                  </a:ext>
                </a:extLst>
              </p:cNvPr>
              <p:cNvSpPr/>
              <p:nvPr/>
            </p:nvSpPr>
            <p:spPr>
              <a:xfrm>
                <a:off x="5524287" y="2810091"/>
                <a:ext cx="247913" cy="555972"/>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59"/>
                      <a:pt x="2882" y="1073"/>
                    </a:cubicBezTo>
                    <a:cubicBezTo>
                      <a:pt x="-961" y="2501"/>
                      <a:pt x="-961" y="4814"/>
                      <a:pt x="2882" y="6242"/>
                    </a:cubicBezTo>
                    <a:cubicBezTo>
                      <a:pt x="4499" y="6843"/>
                      <a:pt x="6545" y="7176"/>
                      <a:pt x="8651" y="7271"/>
                    </a:cubicBezTo>
                    <a:lnTo>
                      <a:pt x="8798" y="21600"/>
                    </a:lnTo>
                    <a:lnTo>
                      <a:pt x="11183" y="21600"/>
                    </a:lnTo>
                    <a:lnTo>
                      <a:pt x="11036" y="7271"/>
                    </a:lnTo>
                    <a:cubicBezTo>
                      <a:pt x="13143" y="7176"/>
                      <a:pt x="15179" y="6843"/>
                      <a:pt x="16796" y="6242"/>
                    </a:cubicBezTo>
                    <a:cubicBezTo>
                      <a:pt x="20639" y="4814"/>
                      <a:pt x="20639" y="2501"/>
                      <a:pt x="16796" y="1073"/>
                    </a:cubicBezTo>
                    <a:cubicBezTo>
                      <a:pt x="14874" y="359"/>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18" name="Фигура">
                <a:extLst>
                  <a:ext uri="{FF2B5EF4-FFF2-40B4-BE49-F238E27FC236}">
                    <a16:creationId xmlns:a16="http://schemas.microsoft.com/office/drawing/2014/main" id="{9056CED7-72BC-49CE-A9E0-2D100D88ACD0}"/>
                  </a:ext>
                </a:extLst>
              </p:cNvPr>
              <p:cNvSpPr/>
              <p:nvPr/>
            </p:nvSpPr>
            <p:spPr>
              <a:xfrm rot="10800000">
                <a:off x="5806307" y="3363239"/>
                <a:ext cx="247913" cy="41737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79"/>
                      <a:pt x="2882" y="1430"/>
                    </a:cubicBezTo>
                    <a:cubicBezTo>
                      <a:pt x="-961" y="3331"/>
                      <a:pt x="-961" y="6413"/>
                      <a:pt x="2882" y="8314"/>
                    </a:cubicBezTo>
                    <a:cubicBezTo>
                      <a:pt x="4499" y="9115"/>
                      <a:pt x="6545" y="9558"/>
                      <a:pt x="8651" y="9685"/>
                    </a:cubicBezTo>
                    <a:lnTo>
                      <a:pt x="8798" y="21600"/>
                    </a:lnTo>
                    <a:lnTo>
                      <a:pt x="11183" y="21600"/>
                    </a:lnTo>
                    <a:lnTo>
                      <a:pt x="11036" y="9685"/>
                    </a:lnTo>
                    <a:cubicBezTo>
                      <a:pt x="13143" y="9558"/>
                      <a:pt x="15179" y="9115"/>
                      <a:pt x="16796" y="8314"/>
                    </a:cubicBezTo>
                    <a:cubicBezTo>
                      <a:pt x="20639" y="6413"/>
                      <a:pt x="20639" y="3331"/>
                      <a:pt x="16796" y="1430"/>
                    </a:cubicBezTo>
                    <a:cubicBezTo>
                      <a:pt x="14874" y="479"/>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19" name="Фигура">
                <a:extLst>
                  <a:ext uri="{FF2B5EF4-FFF2-40B4-BE49-F238E27FC236}">
                    <a16:creationId xmlns:a16="http://schemas.microsoft.com/office/drawing/2014/main" id="{697FF411-1D24-4075-8446-7662F8C992A8}"/>
                  </a:ext>
                </a:extLst>
              </p:cNvPr>
              <p:cNvSpPr/>
              <p:nvPr/>
            </p:nvSpPr>
            <p:spPr>
              <a:xfrm>
                <a:off x="4819009" y="3078130"/>
                <a:ext cx="156053" cy="287796"/>
              </a:xfrm>
              <a:custGeom>
                <a:avLst/>
                <a:gdLst/>
                <a:ahLst/>
                <a:cxnLst>
                  <a:cxn ang="0">
                    <a:pos x="wd2" y="hd2"/>
                  </a:cxn>
                  <a:cxn ang="5400000">
                    <a:pos x="wd2" y="hd2"/>
                  </a:cxn>
                  <a:cxn ang="10800000">
                    <a:pos x="wd2" y="hd2"/>
                  </a:cxn>
                  <a:cxn ang="16200000">
                    <a:pos x="wd2" y="hd2"/>
                  </a:cxn>
                </a:cxnLst>
                <a:rect l="0" t="0" r="r" b="b"/>
                <a:pathLst>
                  <a:path w="19679" h="21600" extrusionOk="0">
                    <a:moveTo>
                      <a:pt x="9846" y="0"/>
                    </a:moveTo>
                    <a:cubicBezTo>
                      <a:pt x="7328" y="0"/>
                      <a:pt x="4803" y="429"/>
                      <a:pt x="2881" y="1297"/>
                    </a:cubicBezTo>
                    <a:cubicBezTo>
                      <a:pt x="-961" y="3032"/>
                      <a:pt x="-961" y="5847"/>
                      <a:pt x="2881" y="7582"/>
                    </a:cubicBezTo>
                    <a:cubicBezTo>
                      <a:pt x="4319" y="8232"/>
                      <a:pt x="6097" y="8643"/>
                      <a:pt x="7952" y="8807"/>
                    </a:cubicBezTo>
                    <a:lnTo>
                      <a:pt x="8185" y="21600"/>
                    </a:lnTo>
                    <a:lnTo>
                      <a:pt x="11974" y="21600"/>
                    </a:lnTo>
                    <a:lnTo>
                      <a:pt x="11741" y="8807"/>
                    </a:lnTo>
                    <a:cubicBezTo>
                      <a:pt x="13596" y="8643"/>
                      <a:pt x="15359" y="8232"/>
                      <a:pt x="16797" y="7582"/>
                    </a:cubicBezTo>
                    <a:cubicBezTo>
                      <a:pt x="20639" y="5847"/>
                      <a:pt x="20639" y="3032"/>
                      <a:pt x="16797" y="1297"/>
                    </a:cubicBezTo>
                    <a:cubicBezTo>
                      <a:pt x="14875" y="429"/>
                      <a:pt x="12364" y="0"/>
                      <a:pt x="9846"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20" name="Фигура">
                <a:extLst>
                  <a:ext uri="{FF2B5EF4-FFF2-40B4-BE49-F238E27FC236}">
                    <a16:creationId xmlns:a16="http://schemas.microsoft.com/office/drawing/2014/main" id="{1A6E9D08-87F0-467B-BEE4-444E3CB8AACF}"/>
                  </a:ext>
                </a:extLst>
              </p:cNvPr>
              <p:cNvSpPr/>
              <p:nvPr/>
            </p:nvSpPr>
            <p:spPr>
              <a:xfrm>
                <a:off x="6027531" y="3120018"/>
                <a:ext cx="247913" cy="24565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813"/>
                      <a:pt x="2882" y="2429"/>
                    </a:cubicBezTo>
                    <a:cubicBezTo>
                      <a:pt x="-961" y="5660"/>
                      <a:pt x="-961" y="10895"/>
                      <a:pt x="2882" y="14127"/>
                    </a:cubicBezTo>
                    <a:cubicBezTo>
                      <a:pt x="4499" y="15486"/>
                      <a:pt x="6545" y="16240"/>
                      <a:pt x="8651" y="16455"/>
                    </a:cubicBezTo>
                    <a:lnTo>
                      <a:pt x="8798" y="21600"/>
                    </a:lnTo>
                    <a:lnTo>
                      <a:pt x="11183" y="21600"/>
                    </a:lnTo>
                    <a:lnTo>
                      <a:pt x="11036" y="16455"/>
                    </a:lnTo>
                    <a:cubicBezTo>
                      <a:pt x="13143" y="16240"/>
                      <a:pt x="15179" y="15486"/>
                      <a:pt x="16796" y="14127"/>
                    </a:cubicBezTo>
                    <a:cubicBezTo>
                      <a:pt x="20639" y="10895"/>
                      <a:pt x="20639" y="5660"/>
                      <a:pt x="16796" y="2429"/>
                    </a:cubicBezTo>
                    <a:cubicBezTo>
                      <a:pt x="14874" y="813"/>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21" name="Кружок">
                <a:extLst>
                  <a:ext uri="{FF2B5EF4-FFF2-40B4-BE49-F238E27FC236}">
                    <a16:creationId xmlns:a16="http://schemas.microsoft.com/office/drawing/2014/main" id="{C35F45DD-810A-47B7-BB85-247076317CD6}"/>
                  </a:ext>
                </a:extLst>
              </p:cNvPr>
              <p:cNvSpPr/>
              <p:nvPr/>
            </p:nvSpPr>
            <p:spPr>
              <a:xfrm>
                <a:off x="6185715" y="3298437"/>
                <a:ext cx="232259" cy="176279"/>
              </a:xfrm>
              <a:prstGeom prst="ellipse">
                <a:avLst/>
              </a:pr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22" name="Фигура">
                <a:extLst>
                  <a:ext uri="{FF2B5EF4-FFF2-40B4-BE49-F238E27FC236}">
                    <a16:creationId xmlns:a16="http://schemas.microsoft.com/office/drawing/2014/main" id="{148D6075-8716-44E8-A451-AAF1215A4005}"/>
                  </a:ext>
                </a:extLst>
              </p:cNvPr>
              <p:cNvSpPr/>
              <p:nvPr/>
            </p:nvSpPr>
            <p:spPr>
              <a:xfrm rot="10800000">
                <a:off x="6076155" y="3363818"/>
                <a:ext cx="156051" cy="218194"/>
              </a:xfrm>
              <a:custGeom>
                <a:avLst/>
                <a:gdLst/>
                <a:ahLst/>
                <a:cxnLst>
                  <a:cxn ang="0">
                    <a:pos x="wd2" y="hd2"/>
                  </a:cxn>
                  <a:cxn ang="5400000">
                    <a:pos x="wd2" y="hd2"/>
                  </a:cxn>
                  <a:cxn ang="10800000">
                    <a:pos x="wd2" y="hd2"/>
                  </a:cxn>
                  <a:cxn ang="16200000">
                    <a:pos x="wd2" y="hd2"/>
                  </a:cxn>
                </a:cxnLst>
                <a:rect l="0" t="0" r="r" b="b"/>
                <a:pathLst>
                  <a:path w="19679" h="21600" extrusionOk="0">
                    <a:moveTo>
                      <a:pt x="9846" y="0"/>
                    </a:moveTo>
                    <a:cubicBezTo>
                      <a:pt x="7328" y="0"/>
                      <a:pt x="4803" y="566"/>
                      <a:pt x="2881" y="1710"/>
                    </a:cubicBezTo>
                    <a:cubicBezTo>
                      <a:pt x="-961" y="4000"/>
                      <a:pt x="-961" y="7712"/>
                      <a:pt x="2881" y="10001"/>
                    </a:cubicBezTo>
                    <a:cubicBezTo>
                      <a:pt x="4319" y="10858"/>
                      <a:pt x="6097" y="11400"/>
                      <a:pt x="7952" y="11616"/>
                    </a:cubicBezTo>
                    <a:lnTo>
                      <a:pt x="8039" y="21600"/>
                    </a:lnTo>
                    <a:lnTo>
                      <a:pt x="11827" y="21600"/>
                    </a:lnTo>
                    <a:lnTo>
                      <a:pt x="11741" y="11616"/>
                    </a:lnTo>
                    <a:cubicBezTo>
                      <a:pt x="13596" y="11400"/>
                      <a:pt x="15359" y="10858"/>
                      <a:pt x="16797" y="10001"/>
                    </a:cubicBezTo>
                    <a:cubicBezTo>
                      <a:pt x="20639" y="7712"/>
                      <a:pt x="20639" y="4000"/>
                      <a:pt x="16797" y="1710"/>
                    </a:cubicBezTo>
                    <a:cubicBezTo>
                      <a:pt x="14875" y="566"/>
                      <a:pt x="12364" y="0"/>
                      <a:pt x="9846"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23" name="Фигура">
                <a:extLst>
                  <a:ext uri="{FF2B5EF4-FFF2-40B4-BE49-F238E27FC236}">
                    <a16:creationId xmlns:a16="http://schemas.microsoft.com/office/drawing/2014/main" id="{F3D1A6A2-E4C7-4B68-90EA-66B9AFE9CAB7}"/>
                  </a:ext>
                </a:extLst>
              </p:cNvPr>
              <p:cNvSpPr/>
              <p:nvPr/>
            </p:nvSpPr>
            <p:spPr>
              <a:xfrm>
                <a:off x="4994751" y="2871199"/>
                <a:ext cx="247913" cy="49445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04"/>
                      <a:pt x="2882" y="1207"/>
                    </a:cubicBezTo>
                    <a:cubicBezTo>
                      <a:pt x="-961" y="2812"/>
                      <a:pt x="-961" y="5413"/>
                      <a:pt x="2882" y="7018"/>
                    </a:cubicBezTo>
                    <a:cubicBezTo>
                      <a:pt x="4499" y="7694"/>
                      <a:pt x="6545" y="8068"/>
                      <a:pt x="8651" y="8175"/>
                    </a:cubicBezTo>
                    <a:lnTo>
                      <a:pt x="8798" y="21600"/>
                    </a:lnTo>
                    <a:lnTo>
                      <a:pt x="11183" y="21600"/>
                    </a:lnTo>
                    <a:lnTo>
                      <a:pt x="11036" y="8175"/>
                    </a:lnTo>
                    <a:cubicBezTo>
                      <a:pt x="13143" y="8068"/>
                      <a:pt x="15179" y="7694"/>
                      <a:pt x="16796" y="7018"/>
                    </a:cubicBezTo>
                    <a:cubicBezTo>
                      <a:pt x="20639" y="5413"/>
                      <a:pt x="20639" y="2812"/>
                      <a:pt x="16796" y="1207"/>
                    </a:cubicBezTo>
                    <a:cubicBezTo>
                      <a:pt x="14874" y="404"/>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24" name="Фигура">
                <a:extLst>
                  <a:ext uri="{FF2B5EF4-FFF2-40B4-BE49-F238E27FC236}">
                    <a16:creationId xmlns:a16="http://schemas.microsoft.com/office/drawing/2014/main" id="{640F92D4-27A9-4459-B52D-2AB9A95B35C7}"/>
                  </a:ext>
                </a:extLst>
              </p:cNvPr>
              <p:cNvSpPr/>
              <p:nvPr/>
            </p:nvSpPr>
            <p:spPr>
              <a:xfrm>
                <a:off x="5269581" y="2767682"/>
                <a:ext cx="247913" cy="597220"/>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35"/>
                      <a:pt x="2882" y="999"/>
                    </a:cubicBezTo>
                    <a:cubicBezTo>
                      <a:pt x="-961" y="2328"/>
                      <a:pt x="-961" y="4482"/>
                      <a:pt x="2882" y="5811"/>
                    </a:cubicBezTo>
                    <a:cubicBezTo>
                      <a:pt x="4499" y="6370"/>
                      <a:pt x="6545" y="6680"/>
                      <a:pt x="8651" y="6769"/>
                    </a:cubicBezTo>
                    <a:lnTo>
                      <a:pt x="8651" y="21600"/>
                    </a:lnTo>
                    <a:lnTo>
                      <a:pt x="11036" y="21600"/>
                    </a:lnTo>
                    <a:lnTo>
                      <a:pt x="11036" y="6769"/>
                    </a:lnTo>
                    <a:cubicBezTo>
                      <a:pt x="13143" y="6680"/>
                      <a:pt x="15179" y="6370"/>
                      <a:pt x="16796" y="5811"/>
                    </a:cubicBezTo>
                    <a:cubicBezTo>
                      <a:pt x="20639" y="4482"/>
                      <a:pt x="20639" y="2328"/>
                      <a:pt x="16796" y="999"/>
                    </a:cubicBezTo>
                    <a:cubicBezTo>
                      <a:pt x="14874" y="335"/>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25" name="Фигура">
                <a:extLst>
                  <a:ext uri="{FF2B5EF4-FFF2-40B4-BE49-F238E27FC236}">
                    <a16:creationId xmlns:a16="http://schemas.microsoft.com/office/drawing/2014/main" id="{AA0EFECE-E746-4A08-A7F1-80265AC55E76}"/>
                  </a:ext>
                </a:extLst>
              </p:cNvPr>
              <p:cNvSpPr/>
              <p:nvPr/>
            </p:nvSpPr>
            <p:spPr>
              <a:xfrm rot="10800000">
                <a:off x="5527983" y="3363533"/>
                <a:ext cx="247913" cy="54061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70"/>
                      <a:pt x="2882" y="1104"/>
                    </a:cubicBezTo>
                    <a:cubicBezTo>
                      <a:pt x="-961" y="2572"/>
                      <a:pt x="-961" y="4951"/>
                      <a:pt x="2882" y="6419"/>
                    </a:cubicBezTo>
                    <a:cubicBezTo>
                      <a:pt x="4499" y="7037"/>
                      <a:pt x="6545" y="7379"/>
                      <a:pt x="8651" y="7477"/>
                    </a:cubicBezTo>
                    <a:lnTo>
                      <a:pt x="8794" y="21600"/>
                    </a:lnTo>
                    <a:lnTo>
                      <a:pt x="11178" y="21600"/>
                    </a:lnTo>
                    <a:lnTo>
                      <a:pt x="11036" y="7477"/>
                    </a:lnTo>
                    <a:cubicBezTo>
                      <a:pt x="13143" y="7379"/>
                      <a:pt x="15179" y="7037"/>
                      <a:pt x="16796" y="6419"/>
                    </a:cubicBezTo>
                    <a:cubicBezTo>
                      <a:pt x="20639" y="4951"/>
                      <a:pt x="20639" y="2572"/>
                      <a:pt x="16796" y="1104"/>
                    </a:cubicBezTo>
                    <a:cubicBezTo>
                      <a:pt x="14874" y="370"/>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26" name="Фигура">
                <a:extLst>
                  <a:ext uri="{FF2B5EF4-FFF2-40B4-BE49-F238E27FC236}">
                    <a16:creationId xmlns:a16="http://schemas.microsoft.com/office/drawing/2014/main" id="{DEF40003-5C1E-453D-BB1F-D63725EE960B}"/>
                  </a:ext>
                </a:extLst>
              </p:cNvPr>
              <p:cNvSpPr/>
              <p:nvPr/>
            </p:nvSpPr>
            <p:spPr>
              <a:xfrm>
                <a:off x="5802813" y="2947904"/>
                <a:ext cx="247913" cy="41737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79"/>
                      <a:pt x="2882" y="1430"/>
                    </a:cubicBezTo>
                    <a:cubicBezTo>
                      <a:pt x="-961" y="3331"/>
                      <a:pt x="-961" y="6413"/>
                      <a:pt x="2882" y="8314"/>
                    </a:cubicBezTo>
                    <a:cubicBezTo>
                      <a:pt x="4499" y="9115"/>
                      <a:pt x="6545" y="9558"/>
                      <a:pt x="8651" y="9685"/>
                    </a:cubicBezTo>
                    <a:lnTo>
                      <a:pt x="8798" y="21600"/>
                    </a:lnTo>
                    <a:lnTo>
                      <a:pt x="11183" y="21600"/>
                    </a:lnTo>
                    <a:lnTo>
                      <a:pt x="11036" y="9685"/>
                    </a:lnTo>
                    <a:cubicBezTo>
                      <a:pt x="13143" y="9558"/>
                      <a:pt x="15179" y="9115"/>
                      <a:pt x="16796" y="8314"/>
                    </a:cubicBezTo>
                    <a:cubicBezTo>
                      <a:pt x="20639" y="6413"/>
                      <a:pt x="20639" y="3331"/>
                      <a:pt x="16796" y="1430"/>
                    </a:cubicBezTo>
                    <a:cubicBezTo>
                      <a:pt x="14874" y="479"/>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27" name="Фигура">
                <a:extLst>
                  <a:ext uri="{FF2B5EF4-FFF2-40B4-BE49-F238E27FC236}">
                    <a16:creationId xmlns:a16="http://schemas.microsoft.com/office/drawing/2014/main" id="{AFEE7ED7-7FBF-4877-9F3D-66D177382557}"/>
                  </a:ext>
                </a:extLst>
              </p:cNvPr>
              <p:cNvSpPr/>
              <p:nvPr/>
            </p:nvSpPr>
            <p:spPr>
              <a:xfrm>
                <a:off x="6027531" y="3120018"/>
                <a:ext cx="247913" cy="24565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813"/>
                      <a:pt x="2882" y="2429"/>
                    </a:cubicBezTo>
                    <a:cubicBezTo>
                      <a:pt x="-961" y="5660"/>
                      <a:pt x="-961" y="10895"/>
                      <a:pt x="2882" y="14127"/>
                    </a:cubicBezTo>
                    <a:cubicBezTo>
                      <a:pt x="4499" y="15486"/>
                      <a:pt x="6545" y="16240"/>
                      <a:pt x="8651" y="16455"/>
                    </a:cubicBezTo>
                    <a:lnTo>
                      <a:pt x="8798" y="21600"/>
                    </a:lnTo>
                    <a:lnTo>
                      <a:pt x="11183" y="21600"/>
                    </a:lnTo>
                    <a:lnTo>
                      <a:pt x="11036" y="16455"/>
                    </a:lnTo>
                    <a:cubicBezTo>
                      <a:pt x="13143" y="16240"/>
                      <a:pt x="15179" y="15486"/>
                      <a:pt x="16796" y="14127"/>
                    </a:cubicBezTo>
                    <a:cubicBezTo>
                      <a:pt x="20639" y="10895"/>
                      <a:pt x="20639" y="5660"/>
                      <a:pt x="16796" y="2429"/>
                    </a:cubicBezTo>
                    <a:cubicBezTo>
                      <a:pt x="14874" y="813"/>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28" name="Фигура">
                <a:extLst>
                  <a:ext uri="{FF2B5EF4-FFF2-40B4-BE49-F238E27FC236}">
                    <a16:creationId xmlns:a16="http://schemas.microsoft.com/office/drawing/2014/main" id="{41A81914-25E3-4B2E-8D9A-8B1C5764F5E6}"/>
                  </a:ext>
                </a:extLst>
              </p:cNvPr>
              <p:cNvSpPr/>
              <p:nvPr/>
            </p:nvSpPr>
            <p:spPr>
              <a:xfrm rot="10800000">
                <a:off x="4998449" y="3363895"/>
                <a:ext cx="247913" cy="440251"/>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54"/>
                      <a:pt x="2882" y="1355"/>
                    </a:cubicBezTo>
                    <a:cubicBezTo>
                      <a:pt x="-961" y="3158"/>
                      <a:pt x="-961" y="6080"/>
                      <a:pt x="2882" y="7883"/>
                    </a:cubicBezTo>
                    <a:cubicBezTo>
                      <a:pt x="4499" y="8641"/>
                      <a:pt x="6545" y="9062"/>
                      <a:pt x="8651" y="9182"/>
                    </a:cubicBezTo>
                    <a:lnTo>
                      <a:pt x="8819" y="21600"/>
                    </a:lnTo>
                    <a:lnTo>
                      <a:pt x="11204" y="21600"/>
                    </a:lnTo>
                    <a:lnTo>
                      <a:pt x="11036" y="9182"/>
                    </a:lnTo>
                    <a:cubicBezTo>
                      <a:pt x="13143" y="9062"/>
                      <a:pt x="15179" y="8641"/>
                      <a:pt x="16796" y="7883"/>
                    </a:cubicBezTo>
                    <a:cubicBezTo>
                      <a:pt x="20639" y="6080"/>
                      <a:pt x="20639" y="3158"/>
                      <a:pt x="16796" y="1355"/>
                    </a:cubicBezTo>
                    <a:cubicBezTo>
                      <a:pt x="14874" y="454"/>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29" name="Фигура">
                <a:extLst>
                  <a:ext uri="{FF2B5EF4-FFF2-40B4-BE49-F238E27FC236}">
                    <a16:creationId xmlns:a16="http://schemas.microsoft.com/office/drawing/2014/main" id="{044E50FC-F432-4B48-94AF-4ED149E6FEEA}"/>
                  </a:ext>
                </a:extLst>
              </p:cNvPr>
              <p:cNvSpPr/>
              <p:nvPr/>
            </p:nvSpPr>
            <p:spPr>
              <a:xfrm rot="10800000">
                <a:off x="4775677" y="3363739"/>
                <a:ext cx="247913" cy="290971"/>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687"/>
                      <a:pt x="2882" y="2051"/>
                    </a:cubicBezTo>
                    <a:cubicBezTo>
                      <a:pt x="-961" y="4779"/>
                      <a:pt x="-961" y="9199"/>
                      <a:pt x="2882" y="11927"/>
                    </a:cubicBezTo>
                    <a:cubicBezTo>
                      <a:pt x="4499" y="13074"/>
                      <a:pt x="6545" y="13711"/>
                      <a:pt x="8651" y="13893"/>
                    </a:cubicBezTo>
                    <a:lnTo>
                      <a:pt x="8695" y="21600"/>
                    </a:lnTo>
                    <a:lnTo>
                      <a:pt x="11080" y="21600"/>
                    </a:lnTo>
                    <a:lnTo>
                      <a:pt x="11036" y="13893"/>
                    </a:lnTo>
                    <a:cubicBezTo>
                      <a:pt x="13143" y="13711"/>
                      <a:pt x="15179" y="13074"/>
                      <a:pt x="16796" y="11927"/>
                    </a:cubicBezTo>
                    <a:cubicBezTo>
                      <a:pt x="20639" y="9199"/>
                      <a:pt x="20639" y="4779"/>
                      <a:pt x="16796" y="2051"/>
                    </a:cubicBezTo>
                    <a:cubicBezTo>
                      <a:pt x="14874" y="687"/>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grpSp>
        <p:cxnSp>
          <p:nvCxnSpPr>
            <p:cNvPr id="177" name="Straight Connector 176">
              <a:extLst>
                <a:ext uri="{FF2B5EF4-FFF2-40B4-BE49-F238E27FC236}">
                  <a16:creationId xmlns:a16="http://schemas.microsoft.com/office/drawing/2014/main" id="{E20E70FA-5F7D-4FC3-9D68-28CEA511F8FF}"/>
                </a:ext>
              </a:extLst>
            </p:cNvPr>
            <p:cNvCxnSpPr/>
            <p:nvPr/>
          </p:nvCxnSpPr>
          <p:spPr>
            <a:xfrm>
              <a:off x="5389655" y="3903373"/>
              <a:ext cx="0" cy="342366"/>
            </a:xfrm>
            <a:prstGeom prst="line">
              <a:avLst/>
            </a:prstGeom>
            <a:noFill/>
            <a:ln w="6350" cap="flat" cmpd="sng" algn="ctr">
              <a:solidFill>
                <a:sysClr val="windowText" lastClr="000000"/>
              </a:solidFill>
              <a:prstDash val="solid"/>
              <a:miter lim="800000"/>
              <a:tailEnd type="oval"/>
            </a:ln>
            <a:effectLst/>
          </p:spPr>
        </p:cxnSp>
        <p:sp>
          <p:nvSpPr>
            <p:cNvPr id="182" name="TextBox 181">
              <a:extLst>
                <a:ext uri="{FF2B5EF4-FFF2-40B4-BE49-F238E27FC236}">
                  <a16:creationId xmlns:a16="http://schemas.microsoft.com/office/drawing/2014/main" id="{7224ED3D-95C7-4367-94EC-76E04FE3C079}"/>
                </a:ext>
              </a:extLst>
            </p:cNvPr>
            <p:cNvSpPr txBox="1"/>
            <p:nvPr/>
          </p:nvSpPr>
          <p:spPr>
            <a:xfrm>
              <a:off x="4564791" y="4371248"/>
              <a:ext cx="1649727" cy="707886"/>
            </a:xfrm>
            <a:prstGeom prst="rect">
              <a:avLst/>
            </a:prstGeom>
            <a:noFill/>
          </p:spPr>
          <p:txBody>
            <a:bodyPr wrap="square" rtlCol="0">
              <a:spAutoFit/>
            </a:bodyPr>
            <a:lstStyle/>
            <a:p>
              <a:pPr algn="ctr" defTabSz="342900">
                <a:defRPr/>
              </a:pPr>
              <a:r>
                <a:rPr lang="en-GB" sz="2000" b="1" kern="0" dirty="0">
                  <a:solidFill>
                    <a:prstClr val="black"/>
                  </a:solidFill>
                  <a:cs typeface="Arial"/>
                  <a:sym typeface="Arial"/>
                </a:rPr>
                <a:t>Use Stories and Examples</a:t>
              </a:r>
            </a:p>
          </p:txBody>
        </p:sp>
      </p:grpSp>
      <p:grpSp>
        <p:nvGrpSpPr>
          <p:cNvPr id="205" name="Group 204">
            <a:extLst>
              <a:ext uri="{FF2B5EF4-FFF2-40B4-BE49-F238E27FC236}">
                <a16:creationId xmlns:a16="http://schemas.microsoft.com/office/drawing/2014/main" id="{C3220BF1-A998-4D30-9EF1-901F38E3E923}"/>
              </a:ext>
            </a:extLst>
          </p:cNvPr>
          <p:cNvGrpSpPr/>
          <p:nvPr/>
        </p:nvGrpSpPr>
        <p:grpSpPr>
          <a:xfrm>
            <a:off x="7522968" y="2058975"/>
            <a:ext cx="1947948" cy="2251293"/>
            <a:chOff x="6083271" y="1660140"/>
            <a:chExt cx="1947948" cy="2251293"/>
          </a:xfrm>
        </p:grpSpPr>
        <p:grpSp>
          <p:nvGrpSpPr>
            <p:cNvPr id="195" name="Group 194">
              <a:extLst>
                <a:ext uri="{FF2B5EF4-FFF2-40B4-BE49-F238E27FC236}">
                  <a16:creationId xmlns:a16="http://schemas.microsoft.com/office/drawing/2014/main" id="{5F6D717D-4DA3-4B74-9A25-B0605A39F783}"/>
                </a:ext>
              </a:extLst>
            </p:cNvPr>
            <p:cNvGrpSpPr/>
            <p:nvPr/>
          </p:nvGrpSpPr>
          <p:grpSpPr>
            <a:xfrm>
              <a:off x="6388922" y="2767682"/>
              <a:ext cx="1642297" cy="1143751"/>
              <a:chOff x="6388922" y="2767682"/>
              <a:chExt cx="1642297" cy="1143751"/>
            </a:xfrm>
          </p:grpSpPr>
          <p:sp>
            <p:nvSpPr>
              <p:cNvPr id="130" name="Фигура">
                <a:extLst>
                  <a:ext uri="{FF2B5EF4-FFF2-40B4-BE49-F238E27FC236}">
                    <a16:creationId xmlns:a16="http://schemas.microsoft.com/office/drawing/2014/main" id="{46566099-BA89-4CA2-BD50-2424222ACC2D}"/>
                  </a:ext>
                </a:extLst>
              </p:cNvPr>
              <p:cNvSpPr/>
              <p:nvPr/>
            </p:nvSpPr>
            <p:spPr>
              <a:xfrm rot="10800000">
                <a:off x="6882827" y="3361948"/>
                <a:ext cx="247913" cy="54948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64"/>
                      <a:pt x="2882" y="1086"/>
                    </a:cubicBezTo>
                    <a:cubicBezTo>
                      <a:pt x="-961" y="2530"/>
                      <a:pt x="-961" y="4871"/>
                      <a:pt x="2882" y="6316"/>
                    </a:cubicBezTo>
                    <a:cubicBezTo>
                      <a:pt x="4499" y="6923"/>
                      <a:pt x="6545" y="7260"/>
                      <a:pt x="8651" y="7357"/>
                    </a:cubicBezTo>
                    <a:lnTo>
                      <a:pt x="8644" y="21600"/>
                    </a:lnTo>
                    <a:lnTo>
                      <a:pt x="11029" y="21600"/>
                    </a:lnTo>
                    <a:lnTo>
                      <a:pt x="11036" y="7357"/>
                    </a:lnTo>
                    <a:cubicBezTo>
                      <a:pt x="13143" y="7260"/>
                      <a:pt x="15179" y="6923"/>
                      <a:pt x="16796" y="6316"/>
                    </a:cubicBezTo>
                    <a:cubicBezTo>
                      <a:pt x="20639" y="4871"/>
                      <a:pt x="20639" y="2530"/>
                      <a:pt x="16796" y="1086"/>
                    </a:cubicBezTo>
                    <a:cubicBezTo>
                      <a:pt x="14874" y="364"/>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31" name="Фигура">
                <a:extLst>
                  <a:ext uri="{FF2B5EF4-FFF2-40B4-BE49-F238E27FC236}">
                    <a16:creationId xmlns:a16="http://schemas.microsoft.com/office/drawing/2014/main" id="{4B957AB1-FD12-4D55-97FF-4ED51C3A58C1}"/>
                  </a:ext>
                </a:extLst>
              </p:cNvPr>
              <p:cNvSpPr/>
              <p:nvPr/>
            </p:nvSpPr>
            <p:spPr>
              <a:xfrm>
                <a:off x="6607996" y="2871199"/>
                <a:ext cx="247913" cy="49445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04"/>
                      <a:pt x="2882" y="1207"/>
                    </a:cubicBezTo>
                    <a:cubicBezTo>
                      <a:pt x="-961" y="2812"/>
                      <a:pt x="-961" y="5413"/>
                      <a:pt x="2882" y="7018"/>
                    </a:cubicBezTo>
                    <a:cubicBezTo>
                      <a:pt x="4499" y="7694"/>
                      <a:pt x="6545" y="8068"/>
                      <a:pt x="8651" y="8175"/>
                    </a:cubicBezTo>
                    <a:lnTo>
                      <a:pt x="8798" y="21600"/>
                    </a:lnTo>
                    <a:lnTo>
                      <a:pt x="11183" y="21600"/>
                    </a:lnTo>
                    <a:lnTo>
                      <a:pt x="11036" y="8175"/>
                    </a:lnTo>
                    <a:cubicBezTo>
                      <a:pt x="13143" y="8068"/>
                      <a:pt x="15179" y="7694"/>
                      <a:pt x="16796" y="7018"/>
                    </a:cubicBezTo>
                    <a:cubicBezTo>
                      <a:pt x="20639" y="5413"/>
                      <a:pt x="20639" y="2812"/>
                      <a:pt x="16796" y="1207"/>
                    </a:cubicBezTo>
                    <a:cubicBezTo>
                      <a:pt x="14874" y="404"/>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32" name="Фигура">
                <a:extLst>
                  <a:ext uri="{FF2B5EF4-FFF2-40B4-BE49-F238E27FC236}">
                    <a16:creationId xmlns:a16="http://schemas.microsoft.com/office/drawing/2014/main" id="{B6F65C9D-14E6-4775-AE3A-9578E23A7A33}"/>
                  </a:ext>
                </a:extLst>
              </p:cNvPr>
              <p:cNvSpPr/>
              <p:nvPr/>
            </p:nvSpPr>
            <p:spPr>
              <a:xfrm>
                <a:off x="7137531" y="2810091"/>
                <a:ext cx="247913" cy="555972"/>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59"/>
                      <a:pt x="2882" y="1073"/>
                    </a:cubicBezTo>
                    <a:cubicBezTo>
                      <a:pt x="-961" y="2501"/>
                      <a:pt x="-961" y="4814"/>
                      <a:pt x="2882" y="6242"/>
                    </a:cubicBezTo>
                    <a:cubicBezTo>
                      <a:pt x="4499" y="6843"/>
                      <a:pt x="6545" y="7176"/>
                      <a:pt x="8651" y="7271"/>
                    </a:cubicBezTo>
                    <a:lnTo>
                      <a:pt x="8798" y="21600"/>
                    </a:lnTo>
                    <a:lnTo>
                      <a:pt x="11183" y="21600"/>
                    </a:lnTo>
                    <a:lnTo>
                      <a:pt x="11036" y="7271"/>
                    </a:lnTo>
                    <a:cubicBezTo>
                      <a:pt x="13143" y="7176"/>
                      <a:pt x="15179" y="6843"/>
                      <a:pt x="16796" y="6242"/>
                    </a:cubicBezTo>
                    <a:cubicBezTo>
                      <a:pt x="20639" y="4814"/>
                      <a:pt x="20639" y="2501"/>
                      <a:pt x="16796" y="1073"/>
                    </a:cubicBezTo>
                    <a:cubicBezTo>
                      <a:pt x="14874" y="359"/>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33" name="Фигура">
                <a:extLst>
                  <a:ext uri="{FF2B5EF4-FFF2-40B4-BE49-F238E27FC236}">
                    <a16:creationId xmlns:a16="http://schemas.microsoft.com/office/drawing/2014/main" id="{39EACFE8-5A7A-492A-BB26-B422960DF11E}"/>
                  </a:ext>
                </a:extLst>
              </p:cNvPr>
              <p:cNvSpPr/>
              <p:nvPr/>
            </p:nvSpPr>
            <p:spPr>
              <a:xfrm rot="10800000">
                <a:off x="7419554" y="3363239"/>
                <a:ext cx="247913" cy="41737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79"/>
                      <a:pt x="2882" y="1430"/>
                    </a:cubicBezTo>
                    <a:cubicBezTo>
                      <a:pt x="-961" y="3331"/>
                      <a:pt x="-961" y="6413"/>
                      <a:pt x="2882" y="8314"/>
                    </a:cubicBezTo>
                    <a:cubicBezTo>
                      <a:pt x="4499" y="9115"/>
                      <a:pt x="6545" y="9558"/>
                      <a:pt x="8651" y="9685"/>
                    </a:cubicBezTo>
                    <a:lnTo>
                      <a:pt x="8798" y="21600"/>
                    </a:lnTo>
                    <a:lnTo>
                      <a:pt x="11183" y="21600"/>
                    </a:lnTo>
                    <a:lnTo>
                      <a:pt x="11036" y="9685"/>
                    </a:lnTo>
                    <a:cubicBezTo>
                      <a:pt x="13143" y="9558"/>
                      <a:pt x="15179" y="9115"/>
                      <a:pt x="16796" y="8314"/>
                    </a:cubicBezTo>
                    <a:cubicBezTo>
                      <a:pt x="20639" y="6413"/>
                      <a:pt x="20639" y="3331"/>
                      <a:pt x="16796" y="1430"/>
                    </a:cubicBezTo>
                    <a:cubicBezTo>
                      <a:pt x="14874" y="479"/>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34" name="Фигура">
                <a:extLst>
                  <a:ext uri="{FF2B5EF4-FFF2-40B4-BE49-F238E27FC236}">
                    <a16:creationId xmlns:a16="http://schemas.microsoft.com/office/drawing/2014/main" id="{A52E2742-6071-4FAC-9262-0BA412A66A89}"/>
                  </a:ext>
                </a:extLst>
              </p:cNvPr>
              <p:cNvSpPr/>
              <p:nvPr/>
            </p:nvSpPr>
            <p:spPr>
              <a:xfrm>
                <a:off x="6432255" y="3078130"/>
                <a:ext cx="156053" cy="287796"/>
              </a:xfrm>
              <a:custGeom>
                <a:avLst/>
                <a:gdLst/>
                <a:ahLst/>
                <a:cxnLst>
                  <a:cxn ang="0">
                    <a:pos x="wd2" y="hd2"/>
                  </a:cxn>
                  <a:cxn ang="5400000">
                    <a:pos x="wd2" y="hd2"/>
                  </a:cxn>
                  <a:cxn ang="10800000">
                    <a:pos x="wd2" y="hd2"/>
                  </a:cxn>
                  <a:cxn ang="16200000">
                    <a:pos x="wd2" y="hd2"/>
                  </a:cxn>
                </a:cxnLst>
                <a:rect l="0" t="0" r="r" b="b"/>
                <a:pathLst>
                  <a:path w="19679" h="21600" extrusionOk="0">
                    <a:moveTo>
                      <a:pt x="9846" y="0"/>
                    </a:moveTo>
                    <a:cubicBezTo>
                      <a:pt x="7328" y="0"/>
                      <a:pt x="4803" y="429"/>
                      <a:pt x="2881" y="1297"/>
                    </a:cubicBezTo>
                    <a:cubicBezTo>
                      <a:pt x="-961" y="3032"/>
                      <a:pt x="-961" y="5847"/>
                      <a:pt x="2881" y="7582"/>
                    </a:cubicBezTo>
                    <a:cubicBezTo>
                      <a:pt x="4319" y="8232"/>
                      <a:pt x="6097" y="8643"/>
                      <a:pt x="7952" y="8807"/>
                    </a:cubicBezTo>
                    <a:lnTo>
                      <a:pt x="8185" y="21600"/>
                    </a:lnTo>
                    <a:lnTo>
                      <a:pt x="11974" y="21600"/>
                    </a:lnTo>
                    <a:lnTo>
                      <a:pt x="11741" y="8807"/>
                    </a:lnTo>
                    <a:cubicBezTo>
                      <a:pt x="13596" y="8643"/>
                      <a:pt x="15359" y="8232"/>
                      <a:pt x="16797" y="7582"/>
                    </a:cubicBezTo>
                    <a:cubicBezTo>
                      <a:pt x="20639" y="5847"/>
                      <a:pt x="20639" y="3032"/>
                      <a:pt x="16797" y="1297"/>
                    </a:cubicBezTo>
                    <a:cubicBezTo>
                      <a:pt x="14875" y="429"/>
                      <a:pt x="12364" y="0"/>
                      <a:pt x="9846"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35" name="Фигура">
                <a:extLst>
                  <a:ext uri="{FF2B5EF4-FFF2-40B4-BE49-F238E27FC236}">
                    <a16:creationId xmlns:a16="http://schemas.microsoft.com/office/drawing/2014/main" id="{A66E170F-FD44-4CA6-9EB2-AC57712F84D2}"/>
                  </a:ext>
                </a:extLst>
              </p:cNvPr>
              <p:cNvSpPr/>
              <p:nvPr/>
            </p:nvSpPr>
            <p:spPr>
              <a:xfrm>
                <a:off x="7640775" y="3120018"/>
                <a:ext cx="247913" cy="24565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813"/>
                      <a:pt x="2882" y="2429"/>
                    </a:cubicBezTo>
                    <a:cubicBezTo>
                      <a:pt x="-961" y="5660"/>
                      <a:pt x="-961" y="10895"/>
                      <a:pt x="2882" y="14127"/>
                    </a:cubicBezTo>
                    <a:cubicBezTo>
                      <a:pt x="4499" y="15486"/>
                      <a:pt x="6545" y="16240"/>
                      <a:pt x="8651" y="16455"/>
                    </a:cubicBezTo>
                    <a:lnTo>
                      <a:pt x="8798" y="21600"/>
                    </a:lnTo>
                    <a:lnTo>
                      <a:pt x="11183" y="21600"/>
                    </a:lnTo>
                    <a:lnTo>
                      <a:pt x="11036" y="16455"/>
                    </a:lnTo>
                    <a:cubicBezTo>
                      <a:pt x="13143" y="16240"/>
                      <a:pt x="15179" y="15486"/>
                      <a:pt x="16796" y="14127"/>
                    </a:cubicBezTo>
                    <a:cubicBezTo>
                      <a:pt x="20639" y="10895"/>
                      <a:pt x="20639" y="5660"/>
                      <a:pt x="16796" y="2429"/>
                    </a:cubicBezTo>
                    <a:cubicBezTo>
                      <a:pt x="14874" y="813"/>
                      <a:pt x="12362" y="0"/>
                      <a:pt x="9844" y="0"/>
                    </a:cubicBezTo>
                    <a:close/>
                  </a:path>
                </a:pathLst>
              </a:custGeom>
              <a:solidFill>
                <a:srgbClr val="D9A407"/>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36" name="Кружок">
                <a:extLst>
                  <a:ext uri="{FF2B5EF4-FFF2-40B4-BE49-F238E27FC236}">
                    <a16:creationId xmlns:a16="http://schemas.microsoft.com/office/drawing/2014/main" id="{613FD8A9-12F8-4603-AD1D-6F420177183F}"/>
                  </a:ext>
                </a:extLst>
              </p:cNvPr>
              <p:cNvSpPr/>
              <p:nvPr/>
            </p:nvSpPr>
            <p:spPr>
              <a:xfrm>
                <a:off x="7798960" y="3298437"/>
                <a:ext cx="232259" cy="176279"/>
              </a:xfrm>
              <a:prstGeom prst="ellipse">
                <a:avLst/>
              </a:pr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37" name="Фигура">
                <a:extLst>
                  <a:ext uri="{FF2B5EF4-FFF2-40B4-BE49-F238E27FC236}">
                    <a16:creationId xmlns:a16="http://schemas.microsoft.com/office/drawing/2014/main" id="{0B19357D-B7E0-4BAB-B837-100362AEBB0F}"/>
                  </a:ext>
                </a:extLst>
              </p:cNvPr>
              <p:cNvSpPr/>
              <p:nvPr/>
            </p:nvSpPr>
            <p:spPr>
              <a:xfrm rot="10800000">
                <a:off x="7689401" y="3363818"/>
                <a:ext cx="156051" cy="218194"/>
              </a:xfrm>
              <a:custGeom>
                <a:avLst/>
                <a:gdLst/>
                <a:ahLst/>
                <a:cxnLst>
                  <a:cxn ang="0">
                    <a:pos x="wd2" y="hd2"/>
                  </a:cxn>
                  <a:cxn ang="5400000">
                    <a:pos x="wd2" y="hd2"/>
                  </a:cxn>
                  <a:cxn ang="10800000">
                    <a:pos x="wd2" y="hd2"/>
                  </a:cxn>
                  <a:cxn ang="16200000">
                    <a:pos x="wd2" y="hd2"/>
                  </a:cxn>
                </a:cxnLst>
                <a:rect l="0" t="0" r="r" b="b"/>
                <a:pathLst>
                  <a:path w="19679" h="21600" extrusionOk="0">
                    <a:moveTo>
                      <a:pt x="9846" y="0"/>
                    </a:moveTo>
                    <a:cubicBezTo>
                      <a:pt x="7328" y="0"/>
                      <a:pt x="4803" y="566"/>
                      <a:pt x="2881" y="1710"/>
                    </a:cubicBezTo>
                    <a:cubicBezTo>
                      <a:pt x="-961" y="4000"/>
                      <a:pt x="-961" y="7712"/>
                      <a:pt x="2881" y="10001"/>
                    </a:cubicBezTo>
                    <a:cubicBezTo>
                      <a:pt x="4319" y="10858"/>
                      <a:pt x="6097" y="11400"/>
                      <a:pt x="7952" y="11616"/>
                    </a:cubicBezTo>
                    <a:lnTo>
                      <a:pt x="8039" y="21600"/>
                    </a:lnTo>
                    <a:lnTo>
                      <a:pt x="11827" y="21600"/>
                    </a:lnTo>
                    <a:lnTo>
                      <a:pt x="11741" y="11616"/>
                    </a:lnTo>
                    <a:cubicBezTo>
                      <a:pt x="13596" y="11400"/>
                      <a:pt x="15359" y="10858"/>
                      <a:pt x="16797" y="10001"/>
                    </a:cubicBezTo>
                    <a:cubicBezTo>
                      <a:pt x="20639" y="7712"/>
                      <a:pt x="20639" y="4000"/>
                      <a:pt x="16797" y="1710"/>
                    </a:cubicBezTo>
                    <a:cubicBezTo>
                      <a:pt x="14875" y="566"/>
                      <a:pt x="12364" y="0"/>
                      <a:pt x="9846"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38" name="Фигура">
                <a:extLst>
                  <a:ext uri="{FF2B5EF4-FFF2-40B4-BE49-F238E27FC236}">
                    <a16:creationId xmlns:a16="http://schemas.microsoft.com/office/drawing/2014/main" id="{AE405DFE-D8E5-4AEA-9571-100FCA77E636}"/>
                  </a:ext>
                </a:extLst>
              </p:cNvPr>
              <p:cNvSpPr/>
              <p:nvPr/>
            </p:nvSpPr>
            <p:spPr>
              <a:xfrm>
                <a:off x="6607996" y="2871199"/>
                <a:ext cx="247913" cy="49445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04"/>
                      <a:pt x="2882" y="1207"/>
                    </a:cubicBezTo>
                    <a:cubicBezTo>
                      <a:pt x="-961" y="2812"/>
                      <a:pt x="-961" y="5413"/>
                      <a:pt x="2882" y="7018"/>
                    </a:cubicBezTo>
                    <a:cubicBezTo>
                      <a:pt x="4499" y="7694"/>
                      <a:pt x="6545" y="8068"/>
                      <a:pt x="8651" y="8175"/>
                    </a:cubicBezTo>
                    <a:lnTo>
                      <a:pt x="8798" y="21600"/>
                    </a:lnTo>
                    <a:lnTo>
                      <a:pt x="11183" y="21600"/>
                    </a:lnTo>
                    <a:lnTo>
                      <a:pt x="11036" y="8175"/>
                    </a:lnTo>
                    <a:cubicBezTo>
                      <a:pt x="13143" y="8068"/>
                      <a:pt x="15179" y="7694"/>
                      <a:pt x="16796" y="7018"/>
                    </a:cubicBezTo>
                    <a:cubicBezTo>
                      <a:pt x="20639" y="5413"/>
                      <a:pt x="20639" y="2812"/>
                      <a:pt x="16796" y="1207"/>
                    </a:cubicBezTo>
                    <a:cubicBezTo>
                      <a:pt x="14874" y="404"/>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39" name="Фигура">
                <a:extLst>
                  <a:ext uri="{FF2B5EF4-FFF2-40B4-BE49-F238E27FC236}">
                    <a16:creationId xmlns:a16="http://schemas.microsoft.com/office/drawing/2014/main" id="{81C7400F-E407-44E1-87D3-833962E5EE62}"/>
                  </a:ext>
                </a:extLst>
              </p:cNvPr>
              <p:cNvSpPr/>
              <p:nvPr/>
            </p:nvSpPr>
            <p:spPr>
              <a:xfrm>
                <a:off x="6882826" y="2767682"/>
                <a:ext cx="247913" cy="597220"/>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35"/>
                      <a:pt x="2882" y="999"/>
                    </a:cubicBezTo>
                    <a:cubicBezTo>
                      <a:pt x="-961" y="2328"/>
                      <a:pt x="-961" y="4482"/>
                      <a:pt x="2882" y="5811"/>
                    </a:cubicBezTo>
                    <a:cubicBezTo>
                      <a:pt x="4499" y="6370"/>
                      <a:pt x="6545" y="6680"/>
                      <a:pt x="8651" y="6769"/>
                    </a:cubicBezTo>
                    <a:lnTo>
                      <a:pt x="8651" y="21600"/>
                    </a:lnTo>
                    <a:lnTo>
                      <a:pt x="11036" y="21600"/>
                    </a:lnTo>
                    <a:lnTo>
                      <a:pt x="11036" y="6769"/>
                    </a:lnTo>
                    <a:cubicBezTo>
                      <a:pt x="13143" y="6680"/>
                      <a:pt x="15179" y="6370"/>
                      <a:pt x="16796" y="5811"/>
                    </a:cubicBezTo>
                    <a:cubicBezTo>
                      <a:pt x="20639" y="4482"/>
                      <a:pt x="20639" y="2328"/>
                      <a:pt x="16796" y="999"/>
                    </a:cubicBezTo>
                    <a:cubicBezTo>
                      <a:pt x="14874" y="335"/>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40" name="Фигура">
                <a:extLst>
                  <a:ext uri="{FF2B5EF4-FFF2-40B4-BE49-F238E27FC236}">
                    <a16:creationId xmlns:a16="http://schemas.microsoft.com/office/drawing/2014/main" id="{F92A960D-9810-4D0A-B8CF-4243E808928F}"/>
                  </a:ext>
                </a:extLst>
              </p:cNvPr>
              <p:cNvSpPr/>
              <p:nvPr/>
            </p:nvSpPr>
            <p:spPr>
              <a:xfrm rot="10800000">
                <a:off x="7141229" y="3363533"/>
                <a:ext cx="247913" cy="54061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70"/>
                      <a:pt x="2882" y="1104"/>
                    </a:cubicBezTo>
                    <a:cubicBezTo>
                      <a:pt x="-961" y="2572"/>
                      <a:pt x="-961" y="4951"/>
                      <a:pt x="2882" y="6419"/>
                    </a:cubicBezTo>
                    <a:cubicBezTo>
                      <a:pt x="4499" y="7037"/>
                      <a:pt x="6545" y="7379"/>
                      <a:pt x="8651" y="7477"/>
                    </a:cubicBezTo>
                    <a:lnTo>
                      <a:pt x="8794" y="21600"/>
                    </a:lnTo>
                    <a:lnTo>
                      <a:pt x="11178" y="21600"/>
                    </a:lnTo>
                    <a:lnTo>
                      <a:pt x="11036" y="7477"/>
                    </a:lnTo>
                    <a:cubicBezTo>
                      <a:pt x="13143" y="7379"/>
                      <a:pt x="15179" y="7037"/>
                      <a:pt x="16796" y="6419"/>
                    </a:cubicBezTo>
                    <a:cubicBezTo>
                      <a:pt x="20639" y="4951"/>
                      <a:pt x="20639" y="2572"/>
                      <a:pt x="16796" y="1104"/>
                    </a:cubicBezTo>
                    <a:cubicBezTo>
                      <a:pt x="14874" y="370"/>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41" name="Фигура">
                <a:extLst>
                  <a:ext uri="{FF2B5EF4-FFF2-40B4-BE49-F238E27FC236}">
                    <a16:creationId xmlns:a16="http://schemas.microsoft.com/office/drawing/2014/main" id="{6F84F8B6-DF90-4478-91D3-83AA9ED4A680}"/>
                  </a:ext>
                </a:extLst>
              </p:cNvPr>
              <p:cNvSpPr/>
              <p:nvPr/>
            </p:nvSpPr>
            <p:spPr>
              <a:xfrm>
                <a:off x="7416058" y="2947904"/>
                <a:ext cx="247913" cy="41737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79"/>
                      <a:pt x="2882" y="1430"/>
                    </a:cubicBezTo>
                    <a:cubicBezTo>
                      <a:pt x="-961" y="3331"/>
                      <a:pt x="-961" y="6413"/>
                      <a:pt x="2882" y="8314"/>
                    </a:cubicBezTo>
                    <a:cubicBezTo>
                      <a:pt x="4499" y="9115"/>
                      <a:pt x="6545" y="9558"/>
                      <a:pt x="8651" y="9685"/>
                    </a:cubicBezTo>
                    <a:lnTo>
                      <a:pt x="8798" y="21600"/>
                    </a:lnTo>
                    <a:lnTo>
                      <a:pt x="11183" y="21600"/>
                    </a:lnTo>
                    <a:lnTo>
                      <a:pt x="11036" y="9685"/>
                    </a:lnTo>
                    <a:cubicBezTo>
                      <a:pt x="13143" y="9558"/>
                      <a:pt x="15179" y="9115"/>
                      <a:pt x="16796" y="8314"/>
                    </a:cubicBezTo>
                    <a:cubicBezTo>
                      <a:pt x="20639" y="6413"/>
                      <a:pt x="20639" y="3331"/>
                      <a:pt x="16796" y="1430"/>
                    </a:cubicBezTo>
                    <a:cubicBezTo>
                      <a:pt x="14874" y="479"/>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42" name="Фигура">
                <a:extLst>
                  <a:ext uri="{FF2B5EF4-FFF2-40B4-BE49-F238E27FC236}">
                    <a16:creationId xmlns:a16="http://schemas.microsoft.com/office/drawing/2014/main" id="{7D5C9697-71DB-4848-ABCF-2DC8548CB146}"/>
                  </a:ext>
                </a:extLst>
              </p:cNvPr>
              <p:cNvSpPr/>
              <p:nvPr/>
            </p:nvSpPr>
            <p:spPr>
              <a:xfrm>
                <a:off x="7640775" y="3120018"/>
                <a:ext cx="247913" cy="24565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813"/>
                      <a:pt x="2882" y="2429"/>
                    </a:cubicBezTo>
                    <a:cubicBezTo>
                      <a:pt x="-961" y="5660"/>
                      <a:pt x="-961" y="10895"/>
                      <a:pt x="2882" y="14127"/>
                    </a:cubicBezTo>
                    <a:cubicBezTo>
                      <a:pt x="4499" y="15486"/>
                      <a:pt x="6545" y="16240"/>
                      <a:pt x="8651" y="16455"/>
                    </a:cubicBezTo>
                    <a:lnTo>
                      <a:pt x="8798" y="21600"/>
                    </a:lnTo>
                    <a:lnTo>
                      <a:pt x="11183" y="21600"/>
                    </a:lnTo>
                    <a:lnTo>
                      <a:pt x="11036" y="16455"/>
                    </a:lnTo>
                    <a:cubicBezTo>
                      <a:pt x="13143" y="16240"/>
                      <a:pt x="15179" y="15486"/>
                      <a:pt x="16796" y="14127"/>
                    </a:cubicBezTo>
                    <a:cubicBezTo>
                      <a:pt x="20639" y="10895"/>
                      <a:pt x="20639" y="5660"/>
                      <a:pt x="16796" y="2429"/>
                    </a:cubicBezTo>
                    <a:cubicBezTo>
                      <a:pt x="14874" y="813"/>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43" name="Фигура">
                <a:extLst>
                  <a:ext uri="{FF2B5EF4-FFF2-40B4-BE49-F238E27FC236}">
                    <a16:creationId xmlns:a16="http://schemas.microsoft.com/office/drawing/2014/main" id="{D53D999D-F274-40F4-9D36-34F18BAB9ADF}"/>
                  </a:ext>
                </a:extLst>
              </p:cNvPr>
              <p:cNvSpPr/>
              <p:nvPr/>
            </p:nvSpPr>
            <p:spPr>
              <a:xfrm rot="10800000">
                <a:off x="6611696" y="3363895"/>
                <a:ext cx="247913" cy="440251"/>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54"/>
                      <a:pt x="2882" y="1355"/>
                    </a:cubicBezTo>
                    <a:cubicBezTo>
                      <a:pt x="-961" y="3158"/>
                      <a:pt x="-961" y="6080"/>
                      <a:pt x="2882" y="7883"/>
                    </a:cubicBezTo>
                    <a:cubicBezTo>
                      <a:pt x="4499" y="8641"/>
                      <a:pt x="6545" y="9062"/>
                      <a:pt x="8651" y="9182"/>
                    </a:cubicBezTo>
                    <a:lnTo>
                      <a:pt x="8819" y="21600"/>
                    </a:lnTo>
                    <a:lnTo>
                      <a:pt x="11204" y="21600"/>
                    </a:lnTo>
                    <a:lnTo>
                      <a:pt x="11036" y="9182"/>
                    </a:lnTo>
                    <a:cubicBezTo>
                      <a:pt x="13143" y="9062"/>
                      <a:pt x="15179" y="8641"/>
                      <a:pt x="16796" y="7883"/>
                    </a:cubicBezTo>
                    <a:cubicBezTo>
                      <a:pt x="20639" y="6080"/>
                      <a:pt x="20639" y="3158"/>
                      <a:pt x="16796" y="1355"/>
                    </a:cubicBezTo>
                    <a:cubicBezTo>
                      <a:pt x="14874" y="454"/>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44" name="Фигура">
                <a:extLst>
                  <a:ext uri="{FF2B5EF4-FFF2-40B4-BE49-F238E27FC236}">
                    <a16:creationId xmlns:a16="http://schemas.microsoft.com/office/drawing/2014/main" id="{68306589-44D0-4155-83EF-A7E4FFFF2C99}"/>
                  </a:ext>
                </a:extLst>
              </p:cNvPr>
              <p:cNvSpPr/>
              <p:nvPr/>
            </p:nvSpPr>
            <p:spPr>
              <a:xfrm rot="10800000">
                <a:off x="6388922" y="3363739"/>
                <a:ext cx="247913" cy="290971"/>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687"/>
                      <a:pt x="2882" y="2051"/>
                    </a:cubicBezTo>
                    <a:cubicBezTo>
                      <a:pt x="-961" y="4779"/>
                      <a:pt x="-961" y="9199"/>
                      <a:pt x="2882" y="11927"/>
                    </a:cubicBezTo>
                    <a:cubicBezTo>
                      <a:pt x="4499" y="13074"/>
                      <a:pt x="6545" y="13711"/>
                      <a:pt x="8651" y="13893"/>
                    </a:cubicBezTo>
                    <a:lnTo>
                      <a:pt x="8695" y="21600"/>
                    </a:lnTo>
                    <a:lnTo>
                      <a:pt x="11080" y="21600"/>
                    </a:lnTo>
                    <a:lnTo>
                      <a:pt x="11036" y="13893"/>
                    </a:lnTo>
                    <a:cubicBezTo>
                      <a:pt x="13143" y="13711"/>
                      <a:pt x="15179" y="13074"/>
                      <a:pt x="16796" y="11927"/>
                    </a:cubicBezTo>
                    <a:cubicBezTo>
                      <a:pt x="20639" y="9199"/>
                      <a:pt x="20639" y="4779"/>
                      <a:pt x="16796" y="2051"/>
                    </a:cubicBezTo>
                    <a:cubicBezTo>
                      <a:pt x="14874" y="687"/>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grpSp>
        <p:cxnSp>
          <p:nvCxnSpPr>
            <p:cNvPr id="180" name="Straight Connector 179">
              <a:extLst>
                <a:ext uri="{FF2B5EF4-FFF2-40B4-BE49-F238E27FC236}">
                  <a16:creationId xmlns:a16="http://schemas.microsoft.com/office/drawing/2014/main" id="{91E1DDE1-7192-4B32-A4F2-521E9ED8F21A}"/>
                </a:ext>
              </a:extLst>
            </p:cNvPr>
            <p:cNvCxnSpPr/>
            <p:nvPr/>
          </p:nvCxnSpPr>
          <p:spPr>
            <a:xfrm flipV="1">
              <a:off x="7006782" y="2412298"/>
              <a:ext cx="0" cy="342366"/>
            </a:xfrm>
            <a:prstGeom prst="line">
              <a:avLst/>
            </a:prstGeom>
            <a:noFill/>
            <a:ln w="6350" cap="flat" cmpd="sng" algn="ctr">
              <a:solidFill>
                <a:sysClr val="windowText" lastClr="000000"/>
              </a:solidFill>
              <a:prstDash val="solid"/>
              <a:miter lim="800000"/>
              <a:tailEnd type="oval"/>
            </a:ln>
            <a:effectLst/>
          </p:spPr>
        </p:cxnSp>
        <p:sp>
          <p:nvSpPr>
            <p:cNvPr id="184" name="TextBox 183">
              <a:extLst>
                <a:ext uri="{FF2B5EF4-FFF2-40B4-BE49-F238E27FC236}">
                  <a16:creationId xmlns:a16="http://schemas.microsoft.com/office/drawing/2014/main" id="{6092A26A-437D-4340-AB3F-383069D4EA4C}"/>
                </a:ext>
              </a:extLst>
            </p:cNvPr>
            <p:cNvSpPr txBox="1"/>
            <p:nvPr/>
          </p:nvSpPr>
          <p:spPr>
            <a:xfrm>
              <a:off x="6083271" y="1660140"/>
              <a:ext cx="1886208" cy="400110"/>
            </a:xfrm>
            <a:prstGeom prst="rect">
              <a:avLst/>
            </a:prstGeom>
            <a:noFill/>
          </p:spPr>
          <p:txBody>
            <a:bodyPr wrap="square" rtlCol="0">
              <a:spAutoFit/>
            </a:bodyPr>
            <a:lstStyle/>
            <a:p>
              <a:pPr algn="ctr" defTabSz="342900">
                <a:defRPr/>
              </a:pPr>
              <a:r>
                <a:rPr lang="en-GB" sz="2000" b="1" kern="0" dirty="0">
                  <a:solidFill>
                    <a:prstClr val="black"/>
                  </a:solidFill>
                  <a:cs typeface="Arial"/>
                  <a:sym typeface="Arial"/>
                </a:rPr>
                <a:t>Be Authentic</a:t>
              </a:r>
            </a:p>
          </p:txBody>
        </p:sp>
      </p:grpSp>
      <p:grpSp>
        <p:nvGrpSpPr>
          <p:cNvPr id="203" name="Group 202">
            <a:extLst>
              <a:ext uri="{FF2B5EF4-FFF2-40B4-BE49-F238E27FC236}">
                <a16:creationId xmlns:a16="http://schemas.microsoft.com/office/drawing/2014/main" id="{E806896F-2DF2-4A54-BB62-C2CCC3FB3713}"/>
              </a:ext>
            </a:extLst>
          </p:cNvPr>
          <p:cNvGrpSpPr/>
          <p:nvPr/>
        </p:nvGrpSpPr>
        <p:grpSpPr>
          <a:xfrm>
            <a:off x="3937187" y="2012099"/>
            <a:ext cx="2526100" cy="2297391"/>
            <a:chOff x="2497490" y="1613264"/>
            <a:chExt cx="2526100" cy="2297391"/>
          </a:xfrm>
        </p:grpSpPr>
        <p:grpSp>
          <p:nvGrpSpPr>
            <p:cNvPr id="193" name="Group 192">
              <a:extLst>
                <a:ext uri="{FF2B5EF4-FFF2-40B4-BE49-F238E27FC236}">
                  <a16:creationId xmlns:a16="http://schemas.microsoft.com/office/drawing/2014/main" id="{462240E3-F0A6-49F8-B53B-09C1D98B3477}"/>
                </a:ext>
              </a:extLst>
            </p:cNvPr>
            <p:cNvGrpSpPr/>
            <p:nvPr/>
          </p:nvGrpSpPr>
          <p:grpSpPr>
            <a:xfrm>
              <a:off x="3166950" y="2766904"/>
              <a:ext cx="1685974" cy="1143751"/>
              <a:chOff x="3166950" y="2766904"/>
              <a:chExt cx="1685974" cy="1143751"/>
            </a:xfrm>
          </p:grpSpPr>
          <p:sp>
            <p:nvSpPr>
              <p:cNvPr id="100" name="Фигура">
                <a:extLst>
                  <a:ext uri="{FF2B5EF4-FFF2-40B4-BE49-F238E27FC236}">
                    <a16:creationId xmlns:a16="http://schemas.microsoft.com/office/drawing/2014/main" id="{55D3D50C-9500-484D-9DB0-E82890FC41FE}"/>
                  </a:ext>
                </a:extLst>
              </p:cNvPr>
              <p:cNvSpPr/>
              <p:nvPr/>
            </p:nvSpPr>
            <p:spPr>
              <a:xfrm rot="10800000">
                <a:off x="3660856" y="3361170"/>
                <a:ext cx="247913" cy="54948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64"/>
                      <a:pt x="2882" y="1086"/>
                    </a:cubicBezTo>
                    <a:cubicBezTo>
                      <a:pt x="-961" y="2530"/>
                      <a:pt x="-961" y="4871"/>
                      <a:pt x="2882" y="6316"/>
                    </a:cubicBezTo>
                    <a:cubicBezTo>
                      <a:pt x="4499" y="6923"/>
                      <a:pt x="6545" y="7260"/>
                      <a:pt x="8651" y="7357"/>
                    </a:cubicBezTo>
                    <a:lnTo>
                      <a:pt x="8644" y="21600"/>
                    </a:lnTo>
                    <a:lnTo>
                      <a:pt x="11029" y="21600"/>
                    </a:lnTo>
                    <a:lnTo>
                      <a:pt x="11036" y="7357"/>
                    </a:lnTo>
                    <a:cubicBezTo>
                      <a:pt x="13143" y="7260"/>
                      <a:pt x="15179" y="6923"/>
                      <a:pt x="16796" y="6316"/>
                    </a:cubicBezTo>
                    <a:cubicBezTo>
                      <a:pt x="20639" y="4871"/>
                      <a:pt x="20639" y="2530"/>
                      <a:pt x="16796" y="1086"/>
                    </a:cubicBezTo>
                    <a:cubicBezTo>
                      <a:pt x="14874" y="364"/>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01" name="Фигура">
                <a:extLst>
                  <a:ext uri="{FF2B5EF4-FFF2-40B4-BE49-F238E27FC236}">
                    <a16:creationId xmlns:a16="http://schemas.microsoft.com/office/drawing/2014/main" id="{A75A14CA-5BB9-4884-843A-26B55C2FC3F2}"/>
                  </a:ext>
                </a:extLst>
              </p:cNvPr>
              <p:cNvSpPr/>
              <p:nvPr/>
            </p:nvSpPr>
            <p:spPr>
              <a:xfrm>
                <a:off x="3386025" y="2870422"/>
                <a:ext cx="247913" cy="49445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04"/>
                      <a:pt x="2882" y="1207"/>
                    </a:cubicBezTo>
                    <a:cubicBezTo>
                      <a:pt x="-961" y="2812"/>
                      <a:pt x="-961" y="5413"/>
                      <a:pt x="2882" y="7018"/>
                    </a:cubicBezTo>
                    <a:cubicBezTo>
                      <a:pt x="4499" y="7694"/>
                      <a:pt x="6545" y="8068"/>
                      <a:pt x="8651" y="8175"/>
                    </a:cubicBezTo>
                    <a:lnTo>
                      <a:pt x="8798" y="21600"/>
                    </a:lnTo>
                    <a:lnTo>
                      <a:pt x="11183" y="21600"/>
                    </a:lnTo>
                    <a:lnTo>
                      <a:pt x="11036" y="8175"/>
                    </a:lnTo>
                    <a:cubicBezTo>
                      <a:pt x="13143" y="8068"/>
                      <a:pt x="15179" y="7694"/>
                      <a:pt x="16796" y="7018"/>
                    </a:cubicBezTo>
                    <a:cubicBezTo>
                      <a:pt x="20639" y="5413"/>
                      <a:pt x="20639" y="2812"/>
                      <a:pt x="16796" y="1207"/>
                    </a:cubicBezTo>
                    <a:cubicBezTo>
                      <a:pt x="14874" y="404"/>
                      <a:pt x="12362" y="0"/>
                      <a:pt x="9844" y="0"/>
                    </a:cubicBezTo>
                    <a:close/>
                  </a:path>
                </a:pathLst>
              </a:custGeom>
              <a:solidFill>
                <a:srgbClr val="D9A407"/>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02" name="Фигура">
                <a:extLst>
                  <a:ext uri="{FF2B5EF4-FFF2-40B4-BE49-F238E27FC236}">
                    <a16:creationId xmlns:a16="http://schemas.microsoft.com/office/drawing/2014/main" id="{5DB96B25-28D1-4DAE-91D7-10F77B1E8257}"/>
                  </a:ext>
                </a:extLst>
              </p:cNvPr>
              <p:cNvSpPr/>
              <p:nvPr/>
            </p:nvSpPr>
            <p:spPr>
              <a:xfrm>
                <a:off x="3915559" y="2809312"/>
                <a:ext cx="247913" cy="555972"/>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59"/>
                      <a:pt x="2882" y="1073"/>
                    </a:cubicBezTo>
                    <a:cubicBezTo>
                      <a:pt x="-961" y="2501"/>
                      <a:pt x="-961" y="4814"/>
                      <a:pt x="2882" y="6242"/>
                    </a:cubicBezTo>
                    <a:cubicBezTo>
                      <a:pt x="4499" y="6843"/>
                      <a:pt x="6545" y="7176"/>
                      <a:pt x="8651" y="7271"/>
                    </a:cubicBezTo>
                    <a:lnTo>
                      <a:pt x="8798" y="21600"/>
                    </a:lnTo>
                    <a:lnTo>
                      <a:pt x="11183" y="21600"/>
                    </a:lnTo>
                    <a:lnTo>
                      <a:pt x="11036" y="7271"/>
                    </a:lnTo>
                    <a:cubicBezTo>
                      <a:pt x="13143" y="7176"/>
                      <a:pt x="15179" y="6843"/>
                      <a:pt x="16796" y="6242"/>
                    </a:cubicBezTo>
                    <a:cubicBezTo>
                      <a:pt x="20639" y="4814"/>
                      <a:pt x="20639" y="2501"/>
                      <a:pt x="16796" y="1073"/>
                    </a:cubicBezTo>
                    <a:cubicBezTo>
                      <a:pt x="14874" y="359"/>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03" name="Фигура">
                <a:extLst>
                  <a:ext uri="{FF2B5EF4-FFF2-40B4-BE49-F238E27FC236}">
                    <a16:creationId xmlns:a16="http://schemas.microsoft.com/office/drawing/2014/main" id="{D9B17EEE-DC7F-48F5-B99C-0AFF6B36665E}"/>
                  </a:ext>
                </a:extLst>
              </p:cNvPr>
              <p:cNvSpPr/>
              <p:nvPr/>
            </p:nvSpPr>
            <p:spPr>
              <a:xfrm rot="10800000">
                <a:off x="4197582" y="3362461"/>
                <a:ext cx="247913" cy="41737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79"/>
                      <a:pt x="2882" y="1430"/>
                    </a:cubicBezTo>
                    <a:cubicBezTo>
                      <a:pt x="-961" y="3331"/>
                      <a:pt x="-961" y="6413"/>
                      <a:pt x="2882" y="8314"/>
                    </a:cubicBezTo>
                    <a:cubicBezTo>
                      <a:pt x="4499" y="9115"/>
                      <a:pt x="6545" y="9558"/>
                      <a:pt x="8651" y="9685"/>
                    </a:cubicBezTo>
                    <a:lnTo>
                      <a:pt x="8798" y="21600"/>
                    </a:lnTo>
                    <a:lnTo>
                      <a:pt x="11183" y="21600"/>
                    </a:lnTo>
                    <a:lnTo>
                      <a:pt x="11036" y="9685"/>
                    </a:lnTo>
                    <a:cubicBezTo>
                      <a:pt x="13143" y="9558"/>
                      <a:pt x="15179" y="9115"/>
                      <a:pt x="16796" y="8314"/>
                    </a:cubicBezTo>
                    <a:cubicBezTo>
                      <a:pt x="20639" y="6413"/>
                      <a:pt x="20639" y="3331"/>
                      <a:pt x="16796" y="1430"/>
                    </a:cubicBezTo>
                    <a:cubicBezTo>
                      <a:pt x="14874" y="479"/>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04" name="Фигура">
                <a:extLst>
                  <a:ext uri="{FF2B5EF4-FFF2-40B4-BE49-F238E27FC236}">
                    <a16:creationId xmlns:a16="http://schemas.microsoft.com/office/drawing/2014/main" id="{18A66C9C-BD53-4F3D-B3EB-9FA1D1AD6FDF}"/>
                  </a:ext>
                </a:extLst>
              </p:cNvPr>
              <p:cNvSpPr/>
              <p:nvPr/>
            </p:nvSpPr>
            <p:spPr>
              <a:xfrm>
                <a:off x="3210283" y="3077353"/>
                <a:ext cx="156053" cy="287796"/>
              </a:xfrm>
              <a:custGeom>
                <a:avLst/>
                <a:gdLst/>
                <a:ahLst/>
                <a:cxnLst>
                  <a:cxn ang="0">
                    <a:pos x="wd2" y="hd2"/>
                  </a:cxn>
                  <a:cxn ang="5400000">
                    <a:pos x="wd2" y="hd2"/>
                  </a:cxn>
                  <a:cxn ang="10800000">
                    <a:pos x="wd2" y="hd2"/>
                  </a:cxn>
                  <a:cxn ang="16200000">
                    <a:pos x="wd2" y="hd2"/>
                  </a:cxn>
                </a:cxnLst>
                <a:rect l="0" t="0" r="r" b="b"/>
                <a:pathLst>
                  <a:path w="19679" h="21600" extrusionOk="0">
                    <a:moveTo>
                      <a:pt x="9846" y="0"/>
                    </a:moveTo>
                    <a:cubicBezTo>
                      <a:pt x="7328" y="0"/>
                      <a:pt x="4803" y="429"/>
                      <a:pt x="2881" y="1297"/>
                    </a:cubicBezTo>
                    <a:cubicBezTo>
                      <a:pt x="-961" y="3032"/>
                      <a:pt x="-961" y="5847"/>
                      <a:pt x="2881" y="7582"/>
                    </a:cubicBezTo>
                    <a:cubicBezTo>
                      <a:pt x="4319" y="8232"/>
                      <a:pt x="6097" y="8643"/>
                      <a:pt x="7952" y="8807"/>
                    </a:cubicBezTo>
                    <a:lnTo>
                      <a:pt x="8185" y="21600"/>
                    </a:lnTo>
                    <a:lnTo>
                      <a:pt x="11974" y="21600"/>
                    </a:lnTo>
                    <a:lnTo>
                      <a:pt x="11741" y="8807"/>
                    </a:lnTo>
                    <a:cubicBezTo>
                      <a:pt x="13596" y="8643"/>
                      <a:pt x="15359" y="8232"/>
                      <a:pt x="16797" y="7582"/>
                    </a:cubicBezTo>
                    <a:cubicBezTo>
                      <a:pt x="20639" y="5847"/>
                      <a:pt x="20639" y="3032"/>
                      <a:pt x="16797" y="1297"/>
                    </a:cubicBezTo>
                    <a:cubicBezTo>
                      <a:pt x="14875" y="429"/>
                      <a:pt x="12364" y="0"/>
                      <a:pt x="9846"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05" name="Фигура">
                <a:extLst>
                  <a:ext uri="{FF2B5EF4-FFF2-40B4-BE49-F238E27FC236}">
                    <a16:creationId xmlns:a16="http://schemas.microsoft.com/office/drawing/2014/main" id="{872B4B92-81CF-41DD-B332-3C28F1B5306D}"/>
                  </a:ext>
                </a:extLst>
              </p:cNvPr>
              <p:cNvSpPr/>
              <p:nvPr/>
            </p:nvSpPr>
            <p:spPr>
              <a:xfrm>
                <a:off x="4418803" y="3119240"/>
                <a:ext cx="247913" cy="24565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813"/>
                      <a:pt x="2882" y="2429"/>
                    </a:cubicBezTo>
                    <a:cubicBezTo>
                      <a:pt x="-961" y="5660"/>
                      <a:pt x="-961" y="10895"/>
                      <a:pt x="2882" y="14127"/>
                    </a:cubicBezTo>
                    <a:cubicBezTo>
                      <a:pt x="4499" y="15486"/>
                      <a:pt x="6545" y="16240"/>
                      <a:pt x="8651" y="16455"/>
                    </a:cubicBezTo>
                    <a:lnTo>
                      <a:pt x="8798" y="21600"/>
                    </a:lnTo>
                    <a:lnTo>
                      <a:pt x="11183" y="21600"/>
                    </a:lnTo>
                    <a:lnTo>
                      <a:pt x="11036" y="16455"/>
                    </a:lnTo>
                    <a:cubicBezTo>
                      <a:pt x="13143" y="16240"/>
                      <a:pt x="15179" y="15486"/>
                      <a:pt x="16796" y="14127"/>
                    </a:cubicBezTo>
                    <a:cubicBezTo>
                      <a:pt x="20639" y="10895"/>
                      <a:pt x="20639" y="5660"/>
                      <a:pt x="16796" y="2429"/>
                    </a:cubicBezTo>
                    <a:cubicBezTo>
                      <a:pt x="14874" y="813"/>
                      <a:pt x="12362" y="0"/>
                      <a:pt x="9844" y="0"/>
                    </a:cubicBezTo>
                    <a:close/>
                  </a:path>
                </a:pathLst>
              </a:custGeom>
              <a:solidFill>
                <a:srgbClr val="D9A407"/>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06" name="Кружок">
                <a:extLst>
                  <a:ext uri="{FF2B5EF4-FFF2-40B4-BE49-F238E27FC236}">
                    <a16:creationId xmlns:a16="http://schemas.microsoft.com/office/drawing/2014/main" id="{D04E2A0E-514B-4532-AF6B-4A48C789E2E8}"/>
                  </a:ext>
                </a:extLst>
              </p:cNvPr>
              <p:cNvSpPr/>
              <p:nvPr/>
            </p:nvSpPr>
            <p:spPr>
              <a:xfrm>
                <a:off x="4576988" y="3297659"/>
                <a:ext cx="232259" cy="176279"/>
              </a:xfrm>
              <a:prstGeom prst="ellipse">
                <a:avLst/>
              </a:prstGeom>
              <a:no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07" name="Фигура">
                <a:extLst>
                  <a:ext uri="{FF2B5EF4-FFF2-40B4-BE49-F238E27FC236}">
                    <a16:creationId xmlns:a16="http://schemas.microsoft.com/office/drawing/2014/main" id="{6B0385CB-3DFD-4391-8BDF-6C5B278DDA67}"/>
                  </a:ext>
                </a:extLst>
              </p:cNvPr>
              <p:cNvSpPr/>
              <p:nvPr/>
            </p:nvSpPr>
            <p:spPr>
              <a:xfrm rot="10800000">
                <a:off x="4467429" y="3363042"/>
                <a:ext cx="156051" cy="218194"/>
              </a:xfrm>
              <a:custGeom>
                <a:avLst/>
                <a:gdLst/>
                <a:ahLst/>
                <a:cxnLst>
                  <a:cxn ang="0">
                    <a:pos x="wd2" y="hd2"/>
                  </a:cxn>
                  <a:cxn ang="5400000">
                    <a:pos x="wd2" y="hd2"/>
                  </a:cxn>
                  <a:cxn ang="10800000">
                    <a:pos x="wd2" y="hd2"/>
                  </a:cxn>
                  <a:cxn ang="16200000">
                    <a:pos x="wd2" y="hd2"/>
                  </a:cxn>
                </a:cxnLst>
                <a:rect l="0" t="0" r="r" b="b"/>
                <a:pathLst>
                  <a:path w="19679" h="21600" extrusionOk="0">
                    <a:moveTo>
                      <a:pt x="9846" y="0"/>
                    </a:moveTo>
                    <a:cubicBezTo>
                      <a:pt x="7328" y="0"/>
                      <a:pt x="4803" y="566"/>
                      <a:pt x="2881" y="1710"/>
                    </a:cubicBezTo>
                    <a:cubicBezTo>
                      <a:pt x="-961" y="4000"/>
                      <a:pt x="-961" y="7712"/>
                      <a:pt x="2881" y="10001"/>
                    </a:cubicBezTo>
                    <a:cubicBezTo>
                      <a:pt x="4319" y="10858"/>
                      <a:pt x="6097" y="11400"/>
                      <a:pt x="7952" y="11616"/>
                    </a:cubicBezTo>
                    <a:lnTo>
                      <a:pt x="8039" y="21600"/>
                    </a:lnTo>
                    <a:lnTo>
                      <a:pt x="11827" y="21600"/>
                    </a:lnTo>
                    <a:lnTo>
                      <a:pt x="11741" y="11616"/>
                    </a:lnTo>
                    <a:cubicBezTo>
                      <a:pt x="13596" y="11400"/>
                      <a:pt x="15359" y="10858"/>
                      <a:pt x="16797" y="10001"/>
                    </a:cubicBezTo>
                    <a:cubicBezTo>
                      <a:pt x="20639" y="7712"/>
                      <a:pt x="20639" y="4000"/>
                      <a:pt x="16797" y="1710"/>
                    </a:cubicBezTo>
                    <a:cubicBezTo>
                      <a:pt x="14875" y="566"/>
                      <a:pt x="12364" y="0"/>
                      <a:pt x="9846"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08" name="Фигура">
                <a:extLst>
                  <a:ext uri="{FF2B5EF4-FFF2-40B4-BE49-F238E27FC236}">
                    <a16:creationId xmlns:a16="http://schemas.microsoft.com/office/drawing/2014/main" id="{6F7F846E-9C91-47DF-99A5-A2C69AA48277}"/>
                  </a:ext>
                </a:extLst>
              </p:cNvPr>
              <p:cNvSpPr/>
              <p:nvPr/>
            </p:nvSpPr>
            <p:spPr>
              <a:xfrm>
                <a:off x="3386025" y="2870422"/>
                <a:ext cx="247913" cy="49445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04"/>
                      <a:pt x="2882" y="1207"/>
                    </a:cubicBezTo>
                    <a:cubicBezTo>
                      <a:pt x="-961" y="2812"/>
                      <a:pt x="-961" y="5413"/>
                      <a:pt x="2882" y="7018"/>
                    </a:cubicBezTo>
                    <a:cubicBezTo>
                      <a:pt x="4499" y="7694"/>
                      <a:pt x="6545" y="8068"/>
                      <a:pt x="8651" y="8175"/>
                    </a:cubicBezTo>
                    <a:lnTo>
                      <a:pt x="8798" y="21600"/>
                    </a:lnTo>
                    <a:lnTo>
                      <a:pt x="11183" y="21600"/>
                    </a:lnTo>
                    <a:lnTo>
                      <a:pt x="11036" y="8175"/>
                    </a:lnTo>
                    <a:cubicBezTo>
                      <a:pt x="13143" y="8068"/>
                      <a:pt x="15179" y="7694"/>
                      <a:pt x="16796" y="7018"/>
                    </a:cubicBezTo>
                    <a:cubicBezTo>
                      <a:pt x="20639" y="5413"/>
                      <a:pt x="20639" y="2812"/>
                      <a:pt x="16796" y="1207"/>
                    </a:cubicBezTo>
                    <a:cubicBezTo>
                      <a:pt x="14874" y="404"/>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09" name="Фигура">
                <a:extLst>
                  <a:ext uri="{FF2B5EF4-FFF2-40B4-BE49-F238E27FC236}">
                    <a16:creationId xmlns:a16="http://schemas.microsoft.com/office/drawing/2014/main" id="{ABECC240-74B4-4059-9F49-703951B3C8A4}"/>
                  </a:ext>
                </a:extLst>
              </p:cNvPr>
              <p:cNvSpPr/>
              <p:nvPr/>
            </p:nvSpPr>
            <p:spPr>
              <a:xfrm>
                <a:off x="3660854" y="2766904"/>
                <a:ext cx="247913" cy="597220"/>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35"/>
                      <a:pt x="2882" y="999"/>
                    </a:cubicBezTo>
                    <a:cubicBezTo>
                      <a:pt x="-961" y="2328"/>
                      <a:pt x="-961" y="4482"/>
                      <a:pt x="2882" y="5811"/>
                    </a:cubicBezTo>
                    <a:cubicBezTo>
                      <a:pt x="4499" y="6370"/>
                      <a:pt x="6545" y="6680"/>
                      <a:pt x="8651" y="6769"/>
                    </a:cubicBezTo>
                    <a:lnTo>
                      <a:pt x="8651" y="21600"/>
                    </a:lnTo>
                    <a:lnTo>
                      <a:pt x="11036" y="21600"/>
                    </a:lnTo>
                    <a:lnTo>
                      <a:pt x="11036" y="6769"/>
                    </a:lnTo>
                    <a:cubicBezTo>
                      <a:pt x="13143" y="6680"/>
                      <a:pt x="15179" y="6370"/>
                      <a:pt x="16796" y="5811"/>
                    </a:cubicBezTo>
                    <a:cubicBezTo>
                      <a:pt x="20639" y="4482"/>
                      <a:pt x="20639" y="2328"/>
                      <a:pt x="16796" y="999"/>
                    </a:cubicBezTo>
                    <a:cubicBezTo>
                      <a:pt x="14874" y="335"/>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10" name="Фигура">
                <a:extLst>
                  <a:ext uri="{FF2B5EF4-FFF2-40B4-BE49-F238E27FC236}">
                    <a16:creationId xmlns:a16="http://schemas.microsoft.com/office/drawing/2014/main" id="{335A824E-A65C-4E3A-96E7-E96362249C32}"/>
                  </a:ext>
                </a:extLst>
              </p:cNvPr>
              <p:cNvSpPr/>
              <p:nvPr/>
            </p:nvSpPr>
            <p:spPr>
              <a:xfrm rot="10800000">
                <a:off x="3919257" y="3362755"/>
                <a:ext cx="247913" cy="54061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370"/>
                      <a:pt x="2882" y="1104"/>
                    </a:cubicBezTo>
                    <a:cubicBezTo>
                      <a:pt x="-961" y="2572"/>
                      <a:pt x="-961" y="4951"/>
                      <a:pt x="2882" y="6419"/>
                    </a:cubicBezTo>
                    <a:cubicBezTo>
                      <a:pt x="4499" y="7037"/>
                      <a:pt x="6545" y="7379"/>
                      <a:pt x="8651" y="7477"/>
                    </a:cubicBezTo>
                    <a:lnTo>
                      <a:pt x="8794" y="21600"/>
                    </a:lnTo>
                    <a:lnTo>
                      <a:pt x="11178" y="21600"/>
                    </a:lnTo>
                    <a:lnTo>
                      <a:pt x="11036" y="7477"/>
                    </a:lnTo>
                    <a:cubicBezTo>
                      <a:pt x="13143" y="7379"/>
                      <a:pt x="15179" y="7037"/>
                      <a:pt x="16796" y="6419"/>
                    </a:cubicBezTo>
                    <a:cubicBezTo>
                      <a:pt x="20639" y="4951"/>
                      <a:pt x="20639" y="2572"/>
                      <a:pt x="16796" y="1104"/>
                    </a:cubicBezTo>
                    <a:cubicBezTo>
                      <a:pt x="14874" y="370"/>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11" name="Фигура">
                <a:extLst>
                  <a:ext uri="{FF2B5EF4-FFF2-40B4-BE49-F238E27FC236}">
                    <a16:creationId xmlns:a16="http://schemas.microsoft.com/office/drawing/2014/main" id="{763B464E-95BB-4148-90AB-B96B00DA4AAF}"/>
                  </a:ext>
                </a:extLst>
              </p:cNvPr>
              <p:cNvSpPr/>
              <p:nvPr/>
            </p:nvSpPr>
            <p:spPr>
              <a:xfrm>
                <a:off x="4194086" y="2947126"/>
                <a:ext cx="247913" cy="417379"/>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79"/>
                      <a:pt x="2882" y="1430"/>
                    </a:cubicBezTo>
                    <a:cubicBezTo>
                      <a:pt x="-961" y="3331"/>
                      <a:pt x="-961" y="6413"/>
                      <a:pt x="2882" y="8314"/>
                    </a:cubicBezTo>
                    <a:cubicBezTo>
                      <a:pt x="4499" y="9115"/>
                      <a:pt x="6545" y="9558"/>
                      <a:pt x="8651" y="9685"/>
                    </a:cubicBezTo>
                    <a:lnTo>
                      <a:pt x="8798" y="21600"/>
                    </a:lnTo>
                    <a:lnTo>
                      <a:pt x="11183" y="21600"/>
                    </a:lnTo>
                    <a:lnTo>
                      <a:pt x="11036" y="9685"/>
                    </a:lnTo>
                    <a:cubicBezTo>
                      <a:pt x="13143" y="9558"/>
                      <a:pt x="15179" y="9115"/>
                      <a:pt x="16796" y="8314"/>
                    </a:cubicBezTo>
                    <a:cubicBezTo>
                      <a:pt x="20639" y="6413"/>
                      <a:pt x="20639" y="3331"/>
                      <a:pt x="16796" y="1430"/>
                    </a:cubicBezTo>
                    <a:cubicBezTo>
                      <a:pt x="14874" y="479"/>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12" name="Фигура">
                <a:extLst>
                  <a:ext uri="{FF2B5EF4-FFF2-40B4-BE49-F238E27FC236}">
                    <a16:creationId xmlns:a16="http://schemas.microsoft.com/office/drawing/2014/main" id="{51BC7816-2776-427B-87B2-3AF45245E370}"/>
                  </a:ext>
                </a:extLst>
              </p:cNvPr>
              <p:cNvSpPr/>
              <p:nvPr/>
            </p:nvSpPr>
            <p:spPr>
              <a:xfrm>
                <a:off x="4418803" y="3119240"/>
                <a:ext cx="247913" cy="245655"/>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813"/>
                      <a:pt x="2882" y="2429"/>
                    </a:cubicBezTo>
                    <a:cubicBezTo>
                      <a:pt x="-961" y="5660"/>
                      <a:pt x="-961" y="10895"/>
                      <a:pt x="2882" y="14127"/>
                    </a:cubicBezTo>
                    <a:cubicBezTo>
                      <a:pt x="4499" y="15486"/>
                      <a:pt x="6545" y="16240"/>
                      <a:pt x="8651" y="16455"/>
                    </a:cubicBezTo>
                    <a:lnTo>
                      <a:pt x="8798" y="21600"/>
                    </a:lnTo>
                    <a:lnTo>
                      <a:pt x="11183" y="21600"/>
                    </a:lnTo>
                    <a:lnTo>
                      <a:pt x="11036" y="16455"/>
                    </a:lnTo>
                    <a:cubicBezTo>
                      <a:pt x="13143" y="16240"/>
                      <a:pt x="15179" y="15486"/>
                      <a:pt x="16796" y="14127"/>
                    </a:cubicBezTo>
                    <a:cubicBezTo>
                      <a:pt x="20639" y="10895"/>
                      <a:pt x="20639" y="5660"/>
                      <a:pt x="16796" y="2429"/>
                    </a:cubicBezTo>
                    <a:cubicBezTo>
                      <a:pt x="14874" y="813"/>
                      <a:pt x="12362" y="0"/>
                      <a:pt x="9844" y="0"/>
                    </a:cubicBezTo>
                    <a:close/>
                  </a:path>
                </a:pathLst>
              </a:cu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13" name="Фигура">
                <a:extLst>
                  <a:ext uri="{FF2B5EF4-FFF2-40B4-BE49-F238E27FC236}">
                    <a16:creationId xmlns:a16="http://schemas.microsoft.com/office/drawing/2014/main" id="{5B8373AE-A23A-42B7-AD2A-E6E24D0428D5}"/>
                  </a:ext>
                </a:extLst>
              </p:cNvPr>
              <p:cNvSpPr/>
              <p:nvPr/>
            </p:nvSpPr>
            <p:spPr>
              <a:xfrm rot="10800000">
                <a:off x="3389724" y="3363118"/>
                <a:ext cx="247913" cy="440251"/>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454"/>
                      <a:pt x="2882" y="1355"/>
                    </a:cubicBezTo>
                    <a:cubicBezTo>
                      <a:pt x="-961" y="3158"/>
                      <a:pt x="-961" y="6080"/>
                      <a:pt x="2882" y="7883"/>
                    </a:cubicBezTo>
                    <a:cubicBezTo>
                      <a:pt x="4499" y="8641"/>
                      <a:pt x="6545" y="9062"/>
                      <a:pt x="8651" y="9182"/>
                    </a:cubicBezTo>
                    <a:lnTo>
                      <a:pt x="8819" y="21600"/>
                    </a:lnTo>
                    <a:lnTo>
                      <a:pt x="11204" y="21600"/>
                    </a:lnTo>
                    <a:lnTo>
                      <a:pt x="11036" y="9182"/>
                    </a:lnTo>
                    <a:cubicBezTo>
                      <a:pt x="13143" y="9062"/>
                      <a:pt x="15179" y="8641"/>
                      <a:pt x="16796" y="7883"/>
                    </a:cubicBezTo>
                    <a:cubicBezTo>
                      <a:pt x="20639" y="6080"/>
                      <a:pt x="20639" y="3158"/>
                      <a:pt x="16796" y="1355"/>
                    </a:cubicBezTo>
                    <a:cubicBezTo>
                      <a:pt x="14874" y="454"/>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14" name="Фигура">
                <a:extLst>
                  <a:ext uri="{FF2B5EF4-FFF2-40B4-BE49-F238E27FC236}">
                    <a16:creationId xmlns:a16="http://schemas.microsoft.com/office/drawing/2014/main" id="{016B305D-54EE-4EBF-953F-B8EA3336B34A}"/>
                  </a:ext>
                </a:extLst>
              </p:cNvPr>
              <p:cNvSpPr/>
              <p:nvPr/>
            </p:nvSpPr>
            <p:spPr>
              <a:xfrm rot="10800000">
                <a:off x="3166950" y="3362961"/>
                <a:ext cx="247913" cy="290971"/>
              </a:xfrm>
              <a:custGeom>
                <a:avLst/>
                <a:gdLst/>
                <a:ahLst/>
                <a:cxnLst>
                  <a:cxn ang="0">
                    <a:pos x="wd2" y="hd2"/>
                  </a:cxn>
                  <a:cxn ang="5400000">
                    <a:pos x="wd2" y="hd2"/>
                  </a:cxn>
                  <a:cxn ang="10800000">
                    <a:pos x="wd2" y="hd2"/>
                  </a:cxn>
                  <a:cxn ang="16200000">
                    <a:pos x="wd2" y="hd2"/>
                  </a:cxn>
                </a:cxnLst>
                <a:rect l="0" t="0" r="r" b="b"/>
                <a:pathLst>
                  <a:path w="19678" h="21600" extrusionOk="0">
                    <a:moveTo>
                      <a:pt x="9844" y="0"/>
                    </a:moveTo>
                    <a:cubicBezTo>
                      <a:pt x="7325" y="0"/>
                      <a:pt x="4804" y="687"/>
                      <a:pt x="2882" y="2051"/>
                    </a:cubicBezTo>
                    <a:cubicBezTo>
                      <a:pt x="-961" y="4779"/>
                      <a:pt x="-961" y="9199"/>
                      <a:pt x="2882" y="11927"/>
                    </a:cubicBezTo>
                    <a:cubicBezTo>
                      <a:pt x="4499" y="13074"/>
                      <a:pt x="6545" y="13711"/>
                      <a:pt x="8651" y="13893"/>
                    </a:cubicBezTo>
                    <a:lnTo>
                      <a:pt x="8695" y="21600"/>
                    </a:lnTo>
                    <a:lnTo>
                      <a:pt x="11080" y="21600"/>
                    </a:lnTo>
                    <a:lnTo>
                      <a:pt x="11036" y="13893"/>
                    </a:lnTo>
                    <a:cubicBezTo>
                      <a:pt x="13143" y="13711"/>
                      <a:pt x="15179" y="13074"/>
                      <a:pt x="16796" y="11927"/>
                    </a:cubicBezTo>
                    <a:cubicBezTo>
                      <a:pt x="20639" y="9199"/>
                      <a:pt x="20639" y="4779"/>
                      <a:pt x="16796" y="2051"/>
                    </a:cubicBezTo>
                    <a:cubicBezTo>
                      <a:pt x="14874" y="687"/>
                      <a:pt x="12362" y="0"/>
                      <a:pt x="9844" y="0"/>
                    </a:cubicBezTo>
                    <a:close/>
                  </a:path>
                </a:pathLst>
              </a:custGeom>
              <a:solidFill>
                <a:srgbClr val="BF343F"/>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sp>
            <p:nvSpPr>
              <p:cNvPr id="175" name="Кружок">
                <a:extLst>
                  <a:ext uri="{FF2B5EF4-FFF2-40B4-BE49-F238E27FC236}">
                    <a16:creationId xmlns:a16="http://schemas.microsoft.com/office/drawing/2014/main" id="{A056E1A6-2157-46BF-9D6A-80617AC3B746}"/>
                  </a:ext>
                </a:extLst>
              </p:cNvPr>
              <p:cNvSpPr/>
              <p:nvPr/>
            </p:nvSpPr>
            <p:spPr>
              <a:xfrm>
                <a:off x="4620665" y="3294965"/>
                <a:ext cx="232259" cy="176279"/>
              </a:xfrm>
              <a:prstGeom prst="ellipse">
                <a:avLst/>
              </a:prstGeom>
              <a:solidFill>
                <a:srgbClr val="034C8C"/>
              </a:solidFill>
              <a:ln w="12700" cap="flat">
                <a:noFill/>
                <a:prstDash val="solid"/>
                <a:miter lim="400000"/>
              </a:ln>
              <a:effectLst/>
            </p:spPr>
            <p:txBody>
              <a:bodyPr wrap="square" lIns="0" tIns="0" rIns="0" bIns="0" numCol="1" anchor="ctr">
                <a:noAutofit/>
              </a:bodyPr>
              <a:lstStyle/>
              <a:p>
                <a:pPr marL="0" marR="0" lvl="0" indent="0" defTabSz="342900" eaLnBrk="1" fontAlgn="auto" latinLnBrk="0" hangingPunct="1">
                  <a:lnSpc>
                    <a:spcPct val="100000"/>
                  </a:lnSpc>
                  <a:spcBef>
                    <a:spcPts val="0"/>
                  </a:spcBef>
                  <a:spcAft>
                    <a:spcPts val="0"/>
                  </a:spcAft>
                  <a:buClrTx/>
                  <a:buSzTx/>
                  <a:buFont typeface="Arial"/>
                  <a:buNone/>
                  <a:tabLst/>
                  <a:defRPr sz="3200" b="0">
                    <a:solidFill>
                      <a:srgbClr val="FFFFFF"/>
                    </a:solidFill>
                    <a:latin typeface="+mn-lt"/>
                    <a:ea typeface="+mn-ea"/>
                    <a:cs typeface="+mn-cs"/>
                    <a:sym typeface="Helvetica Neue Medium"/>
                  </a:defRPr>
                </a:pPr>
                <a:endParaRPr kumimoji="0" lang="en-GB" sz="2400" b="1" i="0" u="none" strike="noStrike" kern="0" cap="none" spc="0" normalizeH="0" baseline="0">
                  <a:ln>
                    <a:noFill/>
                  </a:ln>
                  <a:solidFill>
                    <a:srgbClr val="FFFFFF"/>
                  </a:solidFill>
                  <a:effectLst/>
                  <a:uLnTx/>
                  <a:uFillTx/>
                  <a:latin typeface="Muli Regular" panose="020B0604020202020204"/>
                  <a:cs typeface="Arial"/>
                  <a:sym typeface="Helvetica Neue Medium"/>
                </a:endParaRPr>
              </a:p>
            </p:txBody>
          </p:sp>
        </p:grpSp>
        <p:cxnSp>
          <p:nvCxnSpPr>
            <p:cNvPr id="179" name="Straight Connector 178">
              <a:extLst>
                <a:ext uri="{FF2B5EF4-FFF2-40B4-BE49-F238E27FC236}">
                  <a16:creationId xmlns:a16="http://schemas.microsoft.com/office/drawing/2014/main" id="{5A5AA626-0DDD-42C8-9D71-2AF80E1470B5}"/>
                </a:ext>
              </a:extLst>
            </p:cNvPr>
            <p:cNvCxnSpPr/>
            <p:nvPr/>
          </p:nvCxnSpPr>
          <p:spPr>
            <a:xfrm flipV="1">
              <a:off x="3784810" y="2412298"/>
              <a:ext cx="0" cy="342366"/>
            </a:xfrm>
            <a:prstGeom prst="line">
              <a:avLst/>
            </a:prstGeom>
            <a:noFill/>
            <a:ln w="6350" cap="flat" cmpd="sng" algn="ctr">
              <a:solidFill>
                <a:sysClr val="windowText" lastClr="000000"/>
              </a:solidFill>
              <a:prstDash val="solid"/>
              <a:miter lim="800000"/>
              <a:tailEnd type="oval"/>
            </a:ln>
            <a:effectLst/>
          </p:spPr>
        </p:cxnSp>
        <p:sp>
          <p:nvSpPr>
            <p:cNvPr id="185" name="TextBox 184">
              <a:extLst>
                <a:ext uri="{FF2B5EF4-FFF2-40B4-BE49-F238E27FC236}">
                  <a16:creationId xmlns:a16="http://schemas.microsoft.com/office/drawing/2014/main" id="{1D228A4A-AF3F-4867-8261-81839D0974D3}"/>
                </a:ext>
              </a:extLst>
            </p:cNvPr>
            <p:cNvSpPr txBox="1"/>
            <p:nvPr/>
          </p:nvSpPr>
          <p:spPr>
            <a:xfrm>
              <a:off x="2497490" y="1613264"/>
              <a:ext cx="2526100" cy="707886"/>
            </a:xfrm>
            <a:prstGeom prst="rect">
              <a:avLst/>
            </a:prstGeom>
            <a:noFill/>
          </p:spPr>
          <p:txBody>
            <a:bodyPr wrap="square" rtlCol="0">
              <a:spAutoFit/>
            </a:bodyPr>
            <a:lstStyle/>
            <a:p>
              <a:pPr lvl="0" algn="ctr" defTabSz="342900">
                <a:defRPr/>
              </a:pPr>
              <a:r>
                <a:rPr lang="en-GB" sz="2000" b="1" kern="0" dirty="0">
                  <a:solidFill>
                    <a:prstClr val="black"/>
                  </a:solidFill>
                  <a:cs typeface="Arial"/>
                  <a:sym typeface="Arial"/>
                </a:rPr>
                <a:t>Tailor Your Message to Your Audience</a:t>
              </a:r>
              <a:endParaRPr kumimoji="0" lang="en-GB" sz="2000" b="1" i="0" u="none" strike="noStrike" kern="0" cap="none" spc="0" normalizeH="0" baseline="0" dirty="0">
                <a:ln>
                  <a:noFill/>
                </a:ln>
                <a:solidFill>
                  <a:prstClr val="black"/>
                </a:solidFill>
                <a:effectLst/>
                <a:uLnTx/>
                <a:uFillTx/>
                <a:cs typeface="Arial"/>
                <a:sym typeface="Arial"/>
              </a:endParaRPr>
            </a:p>
          </p:txBody>
        </p:sp>
      </p:grpSp>
    </p:spTree>
    <p:extLst>
      <p:ext uri="{BB962C8B-B14F-4D97-AF65-F5344CB8AC3E}">
        <p14:creationId xmlns:p14="http://schemas.microsoft.com/office/powerpoint/2010/main" val="168242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wipe(left)">
                                      <p:cBhvr>
                                        <p:cTn id="7" dur="5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wipe(left)">
                                      <p:cBhvr>
                                        <p:cTn id="12" dur="500"/>
                                        <p:tgtEl>
                                          <p:spTgt spid="2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4"/>
                                        </p:tgtEl>
                                        <p:attrNameLst>
                                          <p:attrName>style.visibility</p:attrName>
                                        </p:attrNameLst>
                                      </p:cBhvr>
                                      <p:to>
                                        <p:strVal val="visible"/>
                                      </p:to>
                                    </p:set>
                                    <p:animEffect transition="in" filter="wipe(left)">
                                      <p:cBhvr>
                                        <p:cTn id="17" dur="500"/>
                                        <p:tgtEl>
                                          <p:spTgt spid="20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
                                        </p:tgtEl>
                                        <p:attrNameLst>
                                          <p:attrName>style.visibility</p:attrName>
                                        </p:attrNameLst>
                                      </p:cBhvr>
                                      <p:to>
                                        <p:strVal val="visible"/>
                                      </p:to>
                                    </p:set>
                                    <p:animEffect transition="in" filter="wipe(left)">
                                      <p:cBhvr>
                                        <p:cTn id="22"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Gaining Confidence in What You Say</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3" name="Group 2">
            <a:extLst>
              <a:ext uri="{FF2B5EF4-FFF2-40B4-BE49-F238E27FC236}">
                <a16:creationId xmlns:a16="http://schemas.microsoft.com/office/drawing/2014/main" id="{4F196BDB-842F-4B54-97DC-1087722B6ECE}"/>
              </a:ext>
            </a:extLst>
          </p:cNvPr>
          <p:cNvGrpSpPr/>
          <p:nvPr/>
        </p:nvGrpSpPr>
        <p:grpSpPr>
          <a:xfrm>
            <a:off x="681219" y="1580617"/>
            <a:ext cx="1037836" cy="5011252"/>
            <a:chOff x="681219" y="1580617"/>
            <a:chExt cx="1037836" cy="5011252"/>
          </a:xfrm>
        </p:grpSpPr>
        <p:cxnSp>
          <p:nvCxnSpPr>
            <p:cNvPr id="186" name="Google Shape;609;p31">
              <a:extLst>
                <a:ext uri="{FF2B5EF4-FFF2-40B4-BE49-F238E27FC236}">
                  <a16:creationId xmlns:a16="http://schemas.microsoft.com/office/drawing/2014/main" id="{65CD5075-C0C1-491B-A7DA-0A2514D47562}"/>
                </a:ext>
              </a:extLst>
            </p:cNvPr>
            <p:cNvCxnSpPr>
              <a:cxnSpLocks/>
              <a:stCxn id="189" idx="4"/>
            </p:cNvCxnSpPr>
            <p:nvPr/>
          </p:nvCxnSpPr>
          <p:spPr>
            <a:xfrm>
              <a:off x="1200200" y="2497846"/>
              <a:ext cx="0" cy="4094023"/>
            </a:xfrm>
            <a:prstGeom prst="straightConnector1">
              <a:avLst/>
            </a:prstGeom>
            <a:noFill/>
            <a:ln w="28575" cap="flat" cmpd="sng">
              <a:solidFill>
                <a:srgbClr val="463291"/>
              </a:solidFill>
              <a:prstDash val="solid"/>
              <a:round/>
              <a:headEnd type="none" w="med" len="med"/>
              <a:tailEnd type="oval" w="med" len="med"/>
            </a:ln>
            <a:effectLst>
              <a:outerShdw blurRad="57150" algn="bl" rotWithShape="0">
                <a:srgbClr val="000000">
                  <a:alpha val="34000"/>
                </a:srgbClr>
              </a:outerShdw>
            </a:effectLst>
          </p:spPr>
        </p:cxnSp>
        <p:grpSp>
          <p:nvGrpSpPr>
            <p:cNvPr id="187" name="Google Shape;611;p31">
              <a:extLst>
                <a:ext uri="{FF2B5EF4-FFF2-40B4-BE49-F238E27FC236}">
                  <a16:creationId xmlns:a16="http://schemas.microsoft.com/office/drawing/2014/main" id="{FD6F31DB-6AB0-45D9-837D-731357FDB2CA}"/>
                </a:ext>
              </a:extLst>
            </p:cNvPr>
            <p:cNvGrpSpPr/>
            <p:nvPr/>
          </p:nvGrpSpPr>
          <p:grpSpPr>
            <a:xfrm>
              <a:off x="681219" y="1580617"/>
              <a:ext cx="1037836" cy="1037836"/>
              <a:chOff x="3403200" y="1694625"/>
              <a:chExt cx="820500" cy="820500"/>
            </a:xfrm>
          </p:grpSpPr>
          <p:sp>
            <p:nvSpPr>
              <p:cNvPr id="188" name="Google Shape;612;p31">
                <a:extLst>
                  <a:ext uri="{FF2B5EF4-FFF2-40B4-BE49-F238E27FC236}">
                    <a16:creationId xmlns:a16="http://schemas.microsoft.com/office/drawing/2014/main" id="{841E22DE-5FE4-47A8-8761-F374FEE37060}"/>
                  </a:ext>
                </a:extLst>
              </p:cNvPr>
              <p:cNvSpPr/>
              <p:nvPr/>
            </p:nvSpPr>
            <p:spPr>
              <a:xfrm>
                <a:off x="3403200" y="1694625"/>
                <a:ext cx="820500" cy="820500"/>
              </a:xfrm>
              <a:prstGeom prst="ellipse">
                <a:avLst/>
              </a:prstGeom>
              <a:solidFill>
                <a:srgbClr val="463291"/>
              </a:solidFill>
              <a:ln>
                <a:solidFill>
                  <a:srgbClr val="463291"/>
                </a:solidFill>
              </a:ln>
              <a:effectLst>
                <a:outerShdw blurRad="85725" dist="9525" algn="bl" rotWithShape="0">
                  <a:srgbClr val="000000">
                    <a:alpha val="34000"/>
                  </a:srgbClr>
                </a:outerShdw>
              </a:effectLst>
            </p:spPr>
            <p:txBody>
              <a:bodyPr spcFirstLastPara="1" wrap="square" lIns="107996" tIns="107996" rIns="107996" bIns="107996" anchor="ctr" anchorCtr="0">
                <a:noAutofit/>
              </a:bodyPr>
              <a:lstStyle/>
              <a:p>
                <a:endParaRPr sz="2126"/>
              </a:p>
            </p:txBody>
          </p:sp>
          <p:sp>
            <p:nvSpPr>
              <p:cNvPr id="189" name="Google Shape;610;p31">
                <a:extLst>
                  <a:ext uri="{FF2B5EF4-FFF2-40B4-BE49-F238E27FC236}">
                    <a16:creationId xmlns:a16="http://schemas.microsoft.com/office/drawing/2014/main" id="{AD8FA61A-3489-4EFC-9D81-A499EDC08C09}"/>
                  </a:ext>
                </a:extLst>
              </p:cNvPr>
              <p:cNvSpPr/>
              <p:nvPr/>
            </p:nvSpPr>
            <p:spPr>
              <a:xfrm>
                <a:off x="3498650" y="1790075"/>
                <a:ext cx="629700" cy="629700"/>
              </a:xfrm>
              <a:prstGeom prst="ellipse">
                <a:avLst/>
              </a:prstGeom>
              <a:solidFill>
                <a:srgbClr val="FFFFFF"/>
              </a:solidFill>
              <a:ln>
                <a:solidFill>
                  <a:srgbClr val="463291"/>
                </a:solidFill>
              </a:ln>
              <a:effectLst>
                <a:outerShdw blurRad="85725" dist="9525" algn="bl" rotWithShape="0">
                  <a:srgbClr val="000000">
                    <a:alpha val="34000"/>
                  </a:srgbClr>
                </a:outerShdw>
              </a:effectLst>
            </p:spPr>
            <p:txBody>
              <a:bodyPr spcFirstLastPara="1" wrap="square" lIns="107996" tIns="107996" rIns="107996" bIns="107996" anchor="ctr" anchorCtr="0">
                <a:noAutofit/>
              </a:bodyPr>
              <a:lstStyle/>
              <a:p>
                <a:pPr algn="ctr"/>
                <a:r>
                  <a:rPr lang="en-US" sz="2800" b="1" dirty="0">
                    <a:solidFill>
                      <a:srgbClr val="45318F"/>
                    </a:solidFill>
                  </a:rPr>
                  <a:t>1</a:t>
                </a:r>
                <a:endParaRPr sz="2126" b="1" dirty="0">
                  <a:solidFill>
                    <a:srgbClr val="45318F"/>
                  </a:solidFill>
                </a:endParaRPr>
              </a:p>
            </p:txBody>
          </p:sp>
        </p:grpSp>
      </p:grpSp>
      <p:sp>
        <p:nvSpPr>
          <p:cNvPr id="191" name="Google Shape;614;p31">
            <a:extLst>
              <a:ext uri="{FF2B5EF4-FFF2-40B4-BE49-F238E27FC236}">
                <a16:creationId xmlns:a16="http://schemas.microsoft.com/office/drawing/2014/main" id="{7484ACF9-5AC3-4894-BEE9-024CD41860A2}"/>
              </a:ext>
            </a:extLst>
          </p:cNvPr>
          <p:cNvSpPr txBox="1"/>
          <p:nvPr/>
        </p:nvSpPr>
        <p:spPr>
          <a:xfrm>
            <a:off x="1887795" y="1920398"/>
            <a:ext cx="2520432" cy="358273"/>
          </a:xfrm>
          <a:prstGeom prst="rect">
            <a:avLst/>
          </a:prstGeom>
          <a:noFill/>
          <a:ln>
            <a:noFill/>
          </a:ln>
        </p:spPr>
        <p:txBody>
          <a:bodyPr spcFirstLastPara="1" wrap="square" lIns="107996" tIns="107996" rIns="107996" bIns="107996" anchor="ctr" anchorCtr="0">
            <a:noAutofit/>
          </a:bodyPr>
          <a:lstStyle/>
          <a:p>
            <a:r>
              <a:rPr lang="en-US" sz="2126" b="1" dirty="0">
                <a:solidFill>
                  <a:srgbClr val="45318F"/>
                </a:solidFill>
                <a:ea typeface="Fira Sans Extra Condensed Medium"/>
                <a:cs typeface="Fira Sans Extra Condensed Medium"/>
                <a:sym typeface="Fira Sans Extra Condensed Medium"/>
              </a:rPr>
              <a:t>Know Your Message</a:t>
            </a:r>
          </a:p>
        </p:txBody>
      </p:sp>
      <p:sp>
        <p:nvSpPr>
          <p:cNvPr id="199" name="TextBox 198">
            <a:extLst>
              <a:ext uri="{FF2B5EF4-FFF2-40B4-BE49-F238E27FC236}">
                <a16:creationId xmlns:a16="http://schemas.microsoft.com/office/drawing/2014/main" id="{A1FE67E2-7EB9-439F-BC24-43D39651046A}"/>
              </a:ext>
            </a:extLst>
          </p:cNvPr>
          <p:cNvSpPr txBox="1"/>
          <p:nvPr/>
        </p:nvSpPr>
        <p:spPr>
          <a:xfrm>
            <a:off x="1739218" y="2646610"/>
            <a:ext cx="4852650" cy="1754326"/>
          </a:xfrm>
          <a:prstGeom prst="rect">
            <a:avLst/>
          </a:prstGeom>
          <a:noFill/>
        </p:spPr>
        <p:txBody>
          <a:bodyPr wrap="square" rtlCol="0">
            <a:spAutoFit/>
          </a:bodyPr>
          <a:lstStyle/>
          <a:p>
            <a:pPr marL="285750" indent="-285750">
              <a:buFont typeface="Wingdings" panose="05000000000000000000" pitchFamily="2" charset="2"/>
              <a:buChar char="ü"/>
            </a:pPr>
            <a:r>
              <a:rPr lang="en-US" dirty="0">
                <a:cs typeface="Poppins Light" panose="00000400000000000000" pitchFamily="2" charset="0"/>
              </a:rPr>
              <a:t>Before you communicate your message, you need to be clear about what you want to say.</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Start by identifying your main point and supporting ideas. Write them down clearly and concisely.</a:t>
            </a:r>
          </a:p>
        </p:txBody>
      </p:sp>
      <p:pic>
        <p:nvPicPr>
          <p:cNvPr id="6" name="Picture 5">
            <a:extLst>
              <a:ext uri="{FF2B5EF4-FFF2-40B4-BE49-F238E27FC236}">
                <a16:creationId xmlns:a16="http://schemas.microsoft.com/office/drawing/2014/main" id="{4C7AF370-2FF7-475C-81C4-BD86B31A1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876" y="1580617"/>
            <a:ext cx="4354905" cy="4354905"/>
          </a:xfrm>
          <a:prstGeom prst="rect">
            <a:avLst/>
          </a:prstGeom>
        </p:spPr>
      </p:pic>
    </p:spTree>
    <p:extLst>
      <p:ext uri="{BB962C8B-B14F-4D97-AF65-F5344CB8AC3E}">
        <p14:creationId xmlns:p14="http://schemas.microsoft.com/office/powerpoint/2010/main" val="313577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wipe(left)">
                                      <p:cBhvr>
                                        <p:cTn id="11" dur="500"/>
                                        <p:tgtEl>
                                          <p:spTgt spid="19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9"/>
                                        </p:tgtEl>
                                        <p:attrNameLst>
                                          <p:attrName>style.visibility</p:attrName>
                                        </p:attrNameLst>
                                      </p:cBhvr>
                                      <p:to>
                                        <p:strVal val="visible"/>
                                      </p:to>
                                    </p:set>
                                    <p:animEffect transition="in" filter="fade">
                                      <p:cBhvr>
                                        <p:cTn id="15"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Gaining Confidence in What You Say</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2" name="Group 1">
            <a:extLst>
              <a:ext uri="{FF2B5EF4-FFF2-40B4-BE49-F238E27FC236}">
                <a16:creationId xmlns:a16="http://schemas.microsoft.com/office/drawing/2014/main" id="{883153FB-7E76-4A54-95D3-38E60AB1BE23}"/>
              </a:ext>
            </a:extLst>
          </p:cNvPr>
          <p:cNvGrpSpPr/>
          <p:nvPr/>
        </p:nvGrpSpPr>
        <p:grpSpPr>
          <a:xfrm>
            <a:off x="681219" y="1580617"/>
            <a:ext cx="1037836" cy="5011252"/>
            <a:chOff x="681219" y="1580617"/>
            <a:chExt cx="1037836" cy="5011252"/>
          </a:xfrm>
        </p:grpSpPr>
        <p:cxnSp>
          <p:nvCxnSpPr>
            <p:cNvPr id="186" name="Google Shape;609;p31">
              <a:extLst>
                <a:ext uri="{FF2B5EF4-FFF2-40B4-BE49-F238E27FC236}">
                  <a16:creationId xmlns:a16="http://schemas.microsoft.com/office/drawing/2014/main" id="{65CD5075-C0C1-491B-A7DA-0A2514D47562}"/>
                </a:ext>
              </a:extLst>
            </p:cNvPr>
            <p:cNvCxnSpPr>
              <a:cxnSpLocks/>
              <a:stCxn id="189" idx="4"/>
            </p:cNvCxnSpPr>
            <p:nvPr/>
          </p:nvCxnSpPr>
          <p:spPr>
            <a:xfrm>
              <a:off x="1200200" y="2497846"/>
              <a:ext cx="0" cy="4094023"/>
            </a:xfrm>
            <a:prstGeom prst="straightConnector1">
              <a:avLst/>
            </a:prstGeom>
            <a:noFill/>
            <a:ln w="28575" cap="flat" cmpd="sng">
              <a:solidFill>
                <a:srgbClr val="463291"/>
              </a:solidFill>
              <a:prstDash val="solid"/>
              <a:round/>
              <a:headEnd type="none" w="med" len="med"/>
              <a:tailEnd type="oval" w="med" len="med"/>
            </a:ln>
            <a:effectLst>
              <a:outerShdw blurRad="57150" algn="bl" rotWithShape="0">
                <a:srgbClr val="000000">
                  <a:alpha val="34000"/>
                </a:srgbClr>
              </a:outerShdw>
            </a:effectLst>
          </p:spPr>
        </p:cxnSp>
        <p:grpSp>
          <p:nvGrpSpPr>
            <p:cNvPr id="187" name="Google Shape;611;p31">
              <a:extLst>
                <a:ext uri="{FF2B5EF4-FFF2-40B4-BE49-F238E27FC236}">
                  <a16:creationId xmlns:a16="http://schemas.microsoft.com/office/drawing/2014/main" id="{FD6F31DB-6AB0-45D9-837D-731357FDB2CA}"/>
                </a:ext>
              </a:extLst>
            </p:cNvPr>
            <p:cNvGrpSpPr/>
            <p:nvPr/>
          </p:nvGrpSpPr>
          <p:grpSpPr>
            <a:xfrm>
              <a:off x="681219" y="1580617"/>
              <a:ext cx="1037836" cy="1037836"/>
              <a:chOff x="3403200" y="1694625"/>
              <a:chExt cx="820500" cy="820500"/>
            </a:xfrm>
          </p:grpSpPr>
          <p:sp>
            <p:nvSpPr>
              <p:cNvPr id="188" name="Google Shape;612;p31">
                <a:extLst>
                  <a:ext uri="{FF2B5EF4-FFF2-40B4-BE49-F238E27FC236}">
                    <a16:creationId xmlns:a16="http://schemas.microsoft.com/office/drawing/2014/main" id="{841E22DE-5FE4-47A8-8761-F374FEE37060}"/>
                  </a:ext>
                </a:extLst>
              </p:cNvPr>
              <p:cNvSpPr/>
              <p:nvPr/>
            </p:nvSpPr>
            <p:spPr>
              <a:xfrm>
                <a:off x="3403200" y="1694625"/>
                <a:ext cx="820500" cy="820500"/>
              </a:xfrm>
              <a:prstGeom prst="ellipse">
                <a:avLst/>
              </a:prstGeom>
              <a:solidFill>
                <a:srgbClr val="463291"/>
              </a:solidFill>
              <a:ln>
                <a:solidFill>
                  <a:srgbClr val="463291"/>
                </a:solidFill>
              </a:ln>
              <a:effectLst>
                <a:outerShdw blurRad="85725" dist="9525" algn="bl" rotWithShape="0">
                  <a:srgbClr val="000000">
                    <a:alpha val="34000"/>
                  </a:srgbClr>
                </a:outerShdw>
              </a:effectLst>
            </p:spPr>
            <p:txBody>
              <a:bodyPr spcFirstLastPara="1" wrap="square" lIns="107996" tIns="107996" rIns="107996" bIns="107996" anchor="ctr" anchorCtr="0">
                <a:noAutofit/>
              </a:bodyPr>
              <a:lstStyle/>
              <a:p>
                <a:endParaRPr sz="2126"/>
              </a:p>
            </p:txBody>
          </p:sp>
          <p:sp>
            <p:nvSpPr>
              <p:cNvPr id="189" name="Google Shape;610;p31">
                <a:extLst>
                  <a:ext uri="{FF2B5EF4-FFF2-40B4-BE49-F238E27FC236}">
                    <a16:creationId xmlns:a16="http://schemas.microsoft.com/office/drawing/2014/main" id="{AD8FA61A-3489-4EFC-9D81-A499EDC08C09}"/>
                  </a:ext>
                </a:extLst>
              </p:cNvPr>
              <p:cNvSpPr/>
              <p:nvPr/>
            </p:nvSpPr>
            <p:spPr>
              <a:xfrm>
                <a:off x="3498650" y="1790075"/>
                <a:ext cx="629700" cy="629700"/>
              </a:xfrm>
              <a:prstGeom prst="ellipse">
                <a:avLst/>
              </a:prstGeom>
              <a:solidFill>
                <a:srgbClr val="FFFFFF"/>
              </a:solidFill>
              <a:ln>
                <a:solidFill>
                  <a:srgbClr val="463291"/>
                </a:solidFill>
              </a:ln>
              <a:effectLst>
                <a:outerShdw blurRad="85725" dist="9525" algn="bl" rotWithShape="0">
                  <a:srgbClr val="000000">
                    <a:alpha val="34000"/>
                  </a:srgbClr>
                </a:outerShdw>
              </a:effectLst>
            </p:spPr>
            <p:txBody>
              <a:bodyPr spcFirstLastPara="1" wrap="square" lIns="107996" tIns="107996" rIns="107996" bIns="107996" anchor="ctr" anchorCtr="0">
                <a:noAutofit/>
              </a:bodyPr>
              <a:lstStyle/>
              <a:p>
                <a:pPr algn="ctr"/>
                <a:r>
                  <a:rPr lang="en-US" sz="2800" b="1" dirty="0">
                    <a:solidFill>
                      <a:srgbClr val="45318F"/>
                    </a:solidFill>
                  </a:rPr>
                  <a:t>2</a:t>
                </a:r>
                <a:endParaRPr sz="2800" b="1" dirty="0">
                  <a:solidFill>
                    <a:srgbClr val="45318F"/>
                  </a:solidFill>
                </a:endParaRPr>
              </a:p>
            </p:txBody>
          </p:sp>
        </p:grpSp>
      </p:grpSp>
      <p:sp>
        <p:nvSpPr>
          <p:cNvPr id="191" name="Google Shape;614;p31">
            <a:extLst>
              <a:ext uri="{FF2B5EF4-FFF2-40B4-BE49-F238E27FC236}">
                <a16:creationId xmlns:a16="http://schemas.microsoft.com/office/drawing/2014/main" id="{7484ACF9-5AC3-4894-BEE9-024CD41860A2}"/>
              </a:ext>
            </a:extLst>
          </p:cNvPr>
          <p:cNvSpPr txBox="1"/>
          <p:nvPr/>
        </p:nvSpPr>
        <p:spPr>
          <a:xfrm>
            <a:off x="1887795" y="1920398"/>
            <a:ext cx="4458414" cy="358273"/>
          </a:xfrm>
          <a:prstGeom prst="rect">
            <a:avLst/>
          </a:prstGeom>
          <a:noFill/>
          <a:ln>
            <a:noFill/>
          </a:ln>
        </p:spPr>
        <p:txBody>
          <a:bodyPr spcFirstLastPara="1" wrap="square" lIns="107996" tIns="107996" rIns="107996" bIns="107996" anchor="ctr" anchorCtr="0">
            <a:noAutofit/>
          </a:bodyPr>
          <a:lstStyle/>
          <a:p>
            <a:r>
              <a:rPr lang="en-US" sz="2126" b="1" dirty="0">
                <a:solidFill>
                  <a:srgbClr val="45318F"/>
                </a:solidFill>
                <a:ea typeface="Fira Sans Extra Condensed Medium"/>
                <a:cs typeface="Fira Sans Extra Condensed Medium"/>
                <a:sym typeface="Fira Sans Extra Condensed Medium"/>
              </a:rPr>
              <a:t>Tailor Your Message to Your Audience</a:t>
            </a:r>
          </a:p>
        </p:txBody>
      </p:sp>
      <p:sp>
        <p:nvSpPr>
          <p:cNvPr id="199" name="TextBox 198">
            <a:extLst>
              <a:ext uri="{FF2B5EF4-FFF2-40B4-BE49-F238E27FC236}">
                <a16:creationId xmlns:a16="http://schemas.microsoft.com/office/drawing/2014/main" id="{A1FE67E2-7EB9-439F-BC24-43D39651046A}"/>
              </a:ext>
            </a:extLst>
          </p:cNvPr>
          <p:cNvSpPr txBox="1"/>
          <p:nvPr/>
        </p:nvSpPr>
        <p:spPr>
          <a:xfrm>
            <a:off x="1739218" y="2646610"/>
            <a:ext cx="4852650" cy="1754326"/>
          </a:xfrm>
          <a:prstGeom prst="rect">
            <a:avLst/>
          </a:prstGeom>
          <a:noFill/>
        </p:spPr>
        <p:txBody>
          <a:bodyPr wrap="square" rtlCol="0">
            <a:spAutoFit/>
          </a:bodyPr>
          <a:lstStyle/>
          <a:p>
            <a:pPr marL="285750" indent="-285750">
              <a:buFont typeface="Wingdings" panose="05000000000000000000" pitchFamily="2" charset="2"/>
              <a:buChar char="ü"/>
            </a:pPr>
            <a:r>
              <a:rPr lang="en-US" dirty="0">
                <a:cs typeface="Poppins Light" panose="00000400000000000000" pitchFamily="2" charset="0"/>
              </a:rPr>
              <a:t>Knowing your audience is key to getting your message across effectively. Consider their background, knowledge level, and interests.</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Tailor your message accordingly to ensure that it resonates with them.</a:t>
            </a:r>
          </a:p>
        </p:txBody>
      </p:sp>
      <p:pic>
        <p:nvPicPr>
          <p:cNvPr id="2050" name="Picture 2" descr="Free vector inbox cleanup illustration concept">
            <a:extLst>
              <a:ext uri="{FF2B5EF4-FFF2-40B4-BE49-F238E27FC236}">
                <a16:creationId xmlns:a16="http://schemas.microsoft.com/office/drawing/2014/main" id="{04F639CD-A585-40E9-9EC1-F2FBC6908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228" y="1294603"/>
            <a:ext cx="4620553" cy="462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55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wipe(left)">
                                      <p:cBhvr>
                                        <p:cTn id="11" dur="500"/>
                                        <p:tgtEl>
                                          <p:spTgt spid="19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9"/>
                                        </p:tgtEl>
                                        <p:attrNameLst>
                                          <p:attrName>style.visibility</p:attrName>
                                        </p:attrNameLst>
                                      </p:cBhvr>
                                      <p:to>
                                        <p:strVal val="visible"/>
                                      </p:to>
                                    </p:set>
                                    <p:animEffect transition="in" filter="fade">
                                      <p:cBhvr>
                                        <p:cTn id="15" dur="500"/>
                                        <p:tgtEl>
                                          <p:spTgt spid="199"/>
                                        </p:tgtEl>
                                      </p:cBhvr>
                                    </p:animEffect>
                                  </p:childTnLst>
                                </p:cTn>
                              </p:par>
                              <p:par>
                                <p:cTn id="16" presetID="26" presetClass="emph" presetSubtype="0" fill="hold" nodeType="withEffect">
                                  <p:stCondLst>
                                    <p:cond delay="0"/>
                                  </p:stCondLst>
                                  <p:childTnLst>
                                    <p:animEffect transition="out" filter="fade">
                                      <p:cBhvr>
                                        <p:cTn id="17" dur="500" tmFilter="0, 0; .2, .5; .8, .5; 1, 0"/>
                                        <p:tgtEl>
                                          <p:spTgt spid="2050"/>
                                        </p:tgtEl>
                                      </p:cBhvr>
                                    </p:animEffect>
                                    <p:animScale>
                                      <p:cBhvr>
                                        <p:cTn id="18" dur="250" autoRev="1" fill="hold"/>
                                        <p:tgtEl>
                                          <p:spTgt spid="20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Gaining Confidence in What You Say</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2" name="Group 1">
            <a:extLst>
              <a:ext uri="{FF2B5EF4-FFF2-40B4-BE49-F238E27FC236}">
                <a16:creationId xmlns:a16="http://schemas.microsoft.com/office/drawing/2014/main" id="{5C6D0030-723D-4DB4-A9B1-7C84B111B6E4}"/>
              </a:ext>
            </a:extLst>
          </p:cNvPr>
          <p:cNvGrpSpPr/>
          <p:nvPr/>
        </p:nvGrpSpPr>
        <p:grpSpPr>
          <a:xfrm>
            <a:off x="681219" y="1580617"/>
            <a:ext cx="1037836" cy="5011252"/>
            <a:chOff x="681219" y="1580617"/>
            <a:chExt cx="1037836" cy="5011252"/>
          </a:xfrm>
        </p:grpSpPr>
        <p:cxnSp>
          <p:nvCxnSpPr>
            <p:cNvPr id="186" name="Google Shape;609;p31">
              <a:extLst>
                <a:ext uri="{FF2B5EF4-FFF2-40B4-BE49-F238E27FC236}">
                  <a16:creationId xmlns:a16="http://schemas.microsoft.com/office/drawing/2014/main" id="{65CD5075-C0C1-491B-A7DA-0A2514D47562}"/>
                </a:ext>
              </a:extLst>
            </p:cNvPr>
            <p:cNvCxnSpPr>
              <a:cxnSpLocks/>
              <a:stCxn id="189" idx="4"/>
            </p:cNvCxnSpPr>
            <p:nvPr/>
          </p:nvCxnSpPr>
          <p:spPr>
            <a:xfrm>
              <a:off x="1200200" y="2497846"/>
              <a:ext cx="0" cy="4094023"/>
            </a:xfrm>
            <a:prstGeom prst="straightConnector1">
              <a:avLst/>
            </a:prstGeom>
            <a:noFill/>
            <a:ln w="28575" cap="flat" cmpd="sng">
              <a:solidFill>
                <a:srgbClr val="463291"/>
              </a:solidFill>
              <a:prstDash val="solid"/>
              <a:round/>
              <a:headEnd type="none" w="med" len="med"/>
              <a:tailEnd type="oval" w="med" len="med"/>
            </a:ln>
            <a:effectLst>
              <a:outerShdw blurRad="57150" algn="bl" rotWithShape="0">
                <a:srgbClr val="000000">
                  <a:alpha val="34000"/>
                </a:srgbClr>
              </a:outerShdw>
            </a:effectLst>
          </p:spPr>
        </p:cxnSp>
        <p:grpSp>
          <p:nvGrpSpPr>
            <p:cNvPr id="187" name="Google Shape;611;p31">
              <a:extLst>
                <a:ext uri="{FF2B5EF4-FFF2-40B4-BE49-F238E27FC236}">
                  <a16:creationId xmlns:a16="http://schemas.microsoft.com/office/drawing/2014/main" id="{FD6F31DB-6AB0-45D9-837D-731357FDB2CA}"/>
                </a:ext>
              </a:extLst>
            </p:cNvPr>
            <p:cNvGrpSpPr/>
            <p:nvPr/>
          </p:nvGrpSpPr>
          <p:grpSpPr>
            <a:xfrm>
              <a:off x="681219" y="1580617"/>
              <a:ext cx="1037836" cy="1037836"/>
              <a:chOff x="3403200" y="1694625"/>
              <a:chExt cx="820500" cy="820500"/>
            </a:xfrm>
          </p:grpSpPr>
          <p:sp>
            <p:nvSpPr>
              <p:cNvPr id="188" name="Google Shape;612;p31">
                <a:extLst>
                  <a:ext uri="{FF2B5EF4-FFF2-40B4-BE49-F238E27FC236}">
                    <a16:creationId xmlns:a16="http://schemas.microsoft.com/office/drawing/2014/main" id="{841E22DE-5FE4-47A8-8761-F374FEE37060}"/>
                  </a:ext>
                </a:extLst>
              </p:cNvPr>
              <p:cNvSpPr/>
              <p:nvPr/>
            </p:nvSpPr>
            <p:spPr>
              <a:xfrm>
                <a:off x="3403200" y="1694625"/>
                <a:ext cx="820500" cy="820500"/>
              </a:xfrm>
              <a:prstGeom prst="ellipse">
                <a:avLst/>
              </a:prstGeom>
              <a:solidFill>
                <a:srgbClr val="463291"/>
              </a:solidFill>
              <a:ln>
                <a:solidFill>
                  <a:srgbClr val="463291"/>
                </a:solidFill>
              </a:ln>
              <a:effectLst>
                <a:outerShdw blurRad="85725" dist="9525" algn="bl" rotWithShape="0">
                  <a:srgbClr val="000000">
                    <a:alpha val="34000"/>
                  </a:srgbClr>
                </a:outerShdw>
              </a:effectLst>
            </p:spPr>
            <p:txBody>
              <a:bodyPr spcFirstLastPara="1" wrap="square" lIns="107996" tIns="107996" rIns="107996" bIns="107996" anchor="ctr" anchorCtr="0">
                <a:noAutofit/>
              </a:bodyPr>
              <a:lstStyle/>
              <a:p>
                <a:endParaRPr sz="2126"/>
              </a:p>
            </p:txBody>
          </p:sp>
          <p:sp>
            <p:nvSpPr>
              <p:cNvPr id="189" name="Google Shape;610;p31">
                <a:extLst>
                  <a:ext uri="{FF2B5EF4-FFF2-40B4-BE49-F238E27FC236}">
                    <a16:creationId xmlns:a16="http://schemas.microsoft.com/office/drawing/2014/main" id="{AD8FA61A-3489-4EFC-9D81-A499EDC08C09}"/>
                  </a:ext>
                </a:extLst>
              </p:cNvPr>
              <p:cNvSpPr/>
              <p:nvPr/>
            </p:nvSpPr>
            <p:spPr>
              <a:xfrm>
                <a:off x="3498650" y="1790075"/>
                <a:ext cx="629700" cy="629700"/>
              </a:xfrm>
              <a:prstGeom prst="ellipse">
                <a:avLst/>
              </a:prstGeom>
              <a:solidFill>
                <a:srgbClr val="FFFFFF"/>
              </a:solidFill>
              <a:ln>
                <a:solidFill>
                  <a:srgbClr val="463291"/>
                </a:solidFill>
              </a:ln>
              <a:effectLst>
                <a:outerShdw blurRad="85725" dist="9525" algn="bl" rotWithShape="0">
                  <a:srgbClr val="000000">
                    <a:alpha val="34000"/>
                  </a:srgbClr>
                </a:outerShdw>
              </a:effectLst>
            </p:spPr>
            <p:txBody>
              <a:bodyPr spcFirstLastPara="1" wrap="square" lIns="107996" tIns="107996" rIns="107996" bIns="107996" anchor="ctr" anchorCtr="0">
                <a:noAutofit/>
              </a:bodyPr>
              <a:lstStyle/>
              <a:p>
                <a:pPr algn="ctr"/>
                <a:r>
                  <a:rPr lang="en-US" sz="2800" b="1" dirty="0">
                    <a:solidFill>
                      <a:srgbClr val="45318F"/>
                    </a:solidFill>
                  </a:rPr>
                  <a:t>3</a:t>
                </a:r>
                <a:endParaRPr sz="2126" b="1" dirty="0">
                  <a:solidFill>
                    <a:srgbClr val="45318F"/>
                  </a:solidFill>
                </a:endParaRPr>
              </a:p>
            </p:txBody>
          </p:sp>
        </p:grpSp>
      </p:grpSp>
      <p:sp>
        <p:nvSpPr>
          <p:cNvPr id="191" name="Google Shape;614;p31">
            <a:extLst>
              <a:ext uri="{FF2B5EF4-FFF2-40B4-BE49-F238E27FC236}">
                <a16:creationId xmlns:a16="http://schemas.microsoft.com/office/drawing/2014/main" id="{7484ACF9-5AC3-4894-BEE9-024CD41860A2}"/>
              </a:ext>
            </a:extLst>
          </p:cNvPr>
          <p:cNvSpPr txBox="1"/>
          <p:nvPr/>
        </p:nvSpPr>
        <p:spPr>
          <a:xfrm>
            <a:off x="1887795" y="1920398"/>
            <a:ext cx="3189172" cy="358273"/>
          </a:xfrm>
          <a:prstGeom prst="rect">
            <a:avLst/>
          </a:prstGeom>
          <a:noFill/>
          <a:ln>
            <a:noFill/>
          </a:ln>
        </p:spPr>
        <p:txBody>
          <a:bodyPr spcFirstLastPara="1" wrap="square" lIns="107996" tIns="107996" rIns="107996" bIns="107996" anchor="ctr" anchorCtr="0">
            <a:noAutofit/>
          </a:bodyPr>
          <a:lstStyle/>
          <a:p>
            <a:r>
              <a:rPr lang="en-US" sz="2126" b="1" dirty="0">
                <a:solidFill>
                  <a:srgbClr val="45318F"/>
                </a:solidFill>
                <a:ea typeface="Fira Sans Extra Condensed Medium"/>
                <a:cs typeface="Fira Sans Extra Condensed Medium"/>
                <a:sym typeface="Fira Sans Extra Condensed Medium"/>
              </a:rPr>
              <a:t>Use Stories and Examples</a:t>
            </a:r>
          </a:p>
        </p:txBody>
      </p:sp>
      <p:sp>
        <p:nvSpPr>
          <p:cNvPr id="199" name="TextBox 198">
            <a:extLst>
              <a:ext uri="{FF2B5EF4-FFF2-40B4-BE49-F238E27FC236}">
                <a16:creationId xmlns:a16="http://schemas.microsoft.com/office/drawing/2014/main" id="{A1FE67E2-7EB9-439F-BC24-43D39651046A}"/>
              </a:ext>
            </a:extLst>
          </p:cNvPr>
          <p:cNvSpPr txBox="1"/>
          <p:nvPr/>
        </p:nvSpPr>
        <p:spPr>
          <a:xfrm>
            <a:off x="1739218" y="2646610"/>
            <a:ext cx="4852650" cy="2308324"/>
          </a:xfrm>
          <a:prstGeom prst="rect">
            <a:avLst/>
          </a:prstGeom>
          <a:noFill/>
        </p:spPr>
        <p:txBody>
          <a:bodyPr wrap="square" rtlCol="0">
            <a:spAutoFit/>
          </a:bodyPr>
          <a:lstStyle/>
          <a:p>
            <a:pPr marL="285750" indent="-285750">
              <a:buFont typeface="Wingdings" panose="05000000000000000000" pitchFamily="2" charset="2"/>
              <a:buChar char="ü"/>
            </a:pPr>
            <a:r>
              <a:rPr lang="en-US" dirty="0">
                <a:cs typeface="Poppins Light" panose="00000400000000000000" pitchFamily="2" charset="0"/>
              </a:rPr>
              <a:t>Stories and examples can be very powerful in helping to get your point across.</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They make your message more relatable and easier to understand.</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Consider using personal anecdotes or real-world examples to illustrate your points.</a:t>
            </a:r>
          </a:p>
        </p:txBody>
      </p:sp>
      <p:pic>
        <p:nvPicPr>
          <p:cNvPr id="3074" name="Picture 2" descr="Free vector idea concept gather idea after brainstorming creative and innovative process with light bulb">
            <a:extLst>
              <a:ext uri="{FF2B5EF4-FFF2-40B4-BE49-F238E27FC236}">
                <a16:creationId xmlns:a16="http://schemas.microsoft.com/office/drawing/2014/main" id="{03C5FE82-F82C-4E81-AA06-8A03FD811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848" y="1218196"/>
            <a:ext cx="4963662" cy="4963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57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wipe(left)">
                                      <p:cBhvr>
                                        <p:cTn id="11" dur="500"/>
                                        <p:tgtEl>
                                          <p:spTgt spid="19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9"/>
                                        </p:tgtEl>
                                        <p:attrNameLst>
                                          <p:attrName>style.visibility</p:attrName>
                                        </p:attrNameLst>
                                      </p:cBhvr>
                                      <p:to>
                                        <p:strVal val="visible"/>
                                      </p:to>
                                    </p:set>
                                    <p:animEffect transition="in" filter="fade">
                                      <p:cBhvr>
                                        <p:cTn id="15" dur="500"/>
                                        <p:tgtEl>
                                          <p:spTgt spid="199"/>
                                        </p:tgtEl>
                                      </p:cBhvr>
                                    </p:animEffect>
                                  </p:childTnLst>
                                </p:cTn>
                              </p:par>
                              <p:par>
                                <p:cTn id="16" presetID="26" presetClass="emph" presetSubtype="0" fill="hold" nodeType="withEffect">
                                  <p:stCondLst>
                                    <p:cond delay="0"/>
                                  </p:stCondLst>
                                  <p:childTnLst>
                                    <p:animEffect transition="out" filter="fade">
                                      <p:cBhvr>
                                        <p:cTn id="17" dur="500" tmFilter="0, 0; .2, .5; .8, .5; 1, 0"/>
                                        <p:tgtEl>
                                          <p:spTgt spid="3074"/>
                                        </p:tgtEl>
                                      </p:cBhvr>
                                    </p:animEffect>
                                    <p:animScale>
                                      <p:cBhvr>
                                        <p:cTn id="18" dur="250" autoRev="1" fill="hold"/>
                                        <p:tgtEl>
                                          <p:spTgt spid="307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Gaining Confidence in What You Say</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2" name="Group 1">
            <a:extLst>
              <a:ext uri="{FF2B5EF4-FFF2-40B4-BE49-F238E27FC236}">
                <a16:creationId xmlns:a16="http://schemas.microsoft.com/office/drawing/2014/main" id="{F718AA01-641E-4246-AA7E-2C916A44F225}"/>
              </a:ext>
            </a:extLst>
          </p:cNvPr>
          <p:cNvGrpSpPr/>
          <p:nvPr/>
        </p:nvGrpSpPr>
        <p:grpSpPr>
          <a:xfrm>
            <a:off x="681219" y="1580617"/>
            <a:ext cx="1037836" cy="5011252"/>
            <a:chOff x="681219" y="1580617"/>
            <a:chExt cx="1037836" cy="5011252"/>
          </a:xfrm>
        </p:grpSpPr>
        <p:cxnSp>
          <p:nvCxnSpPr>
            <p:cNvPr id="186" name="Google Shape;609;p31">
              <a:extLst>
                <a:ext uri="{FF2B5EF4-FFF2-40B4-BE49-F238E27FC236}">
                  <a16:creationId xmlns:a16="http://schemas.microsoft.com/office/drawing/2014/main" id="{65CD5075-C0C1-491B-A7DA-0A2514D47562}"/>
                </a:ext>
              </a:extLst>
            </p:cNvPr>
            <p:cNvCxnSpPr>
              <a:cxnSpLocks/>
              <a:stCxn id="189" idx="4"/>
            </p:cNvCxnSpPr>
            <p:nvPr/>
          </p:nvCxnSpPr>
          <p:spPr>
            <a:xfrm>
              <a:off x="1200200" y="2497846"/>
              <a:ext cx="0" cy="4094023"/>
            </a:xfrm>
            <a:prstGeom prst="straightConnector1">
              <a:avLst/>
            </a:prstGeom>
            <a:noFill/>
            <a:ln w="28575" cap="flat" cmpd="sng">
              <a:solidFill>
                <a:srgbClr val="463291"/>
              </a:solidFill>
              <a:prstDash val="solid"/>
              <a:round/>
              <a:headEnd type="none" w="med" len="med"/>
              <a:tailEnd type="oval" w="med" len="med"/>
            </a:ln>
            <a:effectLst>
              <a:outerShdw blurRad="57150" algn="bl" rotWithShape="0">
                <a:srgbClr val="000000">
                  <a:alpha val="34000"/>
                </a:srgbClr>
              </a:outerShdw>
            </a:effectLst>
          </p:spPr>
        </p:cxnSp>
        <p:grpSp>
          <p:nvGrpSpPr>
            <p:cNvPr id="187" name="Google Shape;611;p31">
              <a:extLst>
                <a:ext uri="{FF2B5EF4-FFF2-40B4-BE49-F238E27FC236}">
                  <a16:creationId xmlns:a16="http://schemas.microsoft.com/office/drawing/2014/main" id="{FD6F31DB-6AB0-45D9-837D-731357FDB2CA}"/>
                </a:ext>
              </a:extLst>
            </p:cNvPr>
            <p:cNvGrpSpPr/>
            <p:nvPr/>
          </p:nvGrpSpPr>
          <p:grpSpPr>
            <a:xfrm>
              <a:off x="681219" y="1580617"/>
              <a:ext cx="1037836" cy="1037836"/>
              <a:chOff x="3403200" y="1694625"/>
              <a:chExt cx="820500" cy="820500"/>
            </a:xfrm>
          </p:grpSpPr>
          <p:sp>
            <p:nvSpPr>
              <p:cNvPr id="188" name="Google Shape;612;p31">
                <a:extLst>
                  <a:ext uri="{FF2B5EF4-FFF2-40B4-BE49-F238E27FC236}">
                    <a16:creationId xmlns:a16="http://schemas.microsoft.com/office/drawing/2014/main" id="{841E22DE-5FE4-47A8-8761-F374FEE37060}"/>
                  </a:ext>
                </a:extLst>
              </p:cNvPr>
              <p:cNvSpPr/>
              <p:nvPr/>
            </p:nvSpPr>
            <p:spPr>
              <a:xfrm>
                <a:off x="3403200" y="1694625"/>
                <a:ext cx="820500" cy="820500"/>
              </a:xfrm>
              <a:prstGeom prst="ellipse">
                <a:avLst/>
              </a:prstGeom>
              <a:solidFill>
                <a:srgbClr val="463291"/>
              </a:solidFill>
              <a:ln>
                <a:solidFill>
                  <a:srgbClr val="463291"/>
                </a:solidFill>
              </a:ln>
              <a:effectLst>
                <a:outerShdw blurRad="85725" dist="9525" algn="bl" rotWithShape="0">
                  <a:srgbClr val="000000">
                    <a:alpha val="34000"/>
                  </a:srgbClr>
                </a:outerShdw>
              </a:effectLst>
            </p:spPr>
            <p:txBody>
              <a:bodyPr spcFirstLastPara="1" wrap="square" lIns="107996" tIns="107996" rIns="107996" bIns="107996" anchor="ctr" anchorCtr="0">
                <a:noAutofit/>
              </a:bodyPr>
              <a:lstStyle/>
              <a:p>
                <a:endParaRPr sz="2126"/>
              </a:p>
            </p:txBody>
          </p:sp>
          <p:sp>
            <p:nvSpPr>
              <p:cNvPr id="189" name="Google Shape;610;p31">
                <a:extLst>
                  <a:ext uri="{FF2B5EF4-FFF2-40B4-BE49-F238E27FC236}">
                    <a16:creationId xmlns:a16="http://schemas.microsoft.com/office/drawing/2014/main" id="{AD8FA61A-3489-4EFC-9D81-A499EDC08C09}"/>
                  </a:ext>
                </a:extLst>
              </p:cNvPr>
              <p:cNvSpPr/>
              <p:nvPr/>
            </p:nvSpPr>
            <p:spPr>
              <a:xfrm>
                <a:off x="3498650" y="1790075"/>
                <a:ext cx="629700" cy="629700"/>
              </a:xfrm>
              <a:prstGeom prst="ellipse">
                <a:avLst/>
              </a:prstGeom>
              <a:solidFill>
                <a:srgbClr val="FFFFFF"/>
              </a:solidFill>
              <a:ln>
                <a:solidFill>
                  <a:srgbClr val="463291"/>
                </a:solidFill>
              </a:ln>
              <a:effectLst>
                <a:outerShdw blurRad="85725" dist="9525" algn="bl" rotWithShape="0">
                  <a:srgbClr val="000000">
                    <a:alpha val="34000"/>
                  </a:srgbClr>
                </a:outerShdw>
              </a:effectLst>
            </p:spPr>
            <p:txBody>
              <a:bodyPr spcFirstLastPara="1" wrap="square" lIns="107996" tIns="107996" rIns="107996" bIns="107996" anchor="ctr" anchorCtr="0">
                <a:noAutofit/>
              </a:bodyPr>
              <a:lstStyle/>
              <a:p>
                <a:pPr algn="ctr"/>
                <a:r>
                  <a:rPr lang="en-US" sz="2800" b="1" dirty="0">
                    <a:solidFill>
                      <a:srgbClr val="45318F"/>
                    </a:solidFill>
                  </a:rPr>
                  <a:t>4</a:t>
                </a:r>
                <a:endParaRPr sz="2126" b="1" dirty="0">
                  <a:solidFill>
                    <a:srgbClr val="45318F"/>
                  </a:solidFill>
                </a:endParaRPr>
              </a:p>
            </p:txBody>
          </p:sp>
        </p:grpSp>
      </p:grpSp>
      <p:sp>
        <p:nvSpPr>
          <p:cNvPr id="191" name="Google Shape;614;p31">
            <a:extLst>
              <a:ext uri="{FF2B5EF4-FFF2-40B4-BE49-F238E27FC236}">
                <a16:creationId xmlns:a16="http://schemas.microsoft.com/office/drawing/2014/main" id="{7484ACF9-5AC3-4894-BEE9-024CD41860A2}"/>
              </a:ext>
            </a:extLst>
          </p:cNvPr>
          <p:cNvSpPr txBox="1"/>
          <p:nvPr/>
        </p:nvSpPr>
        <p:spPr>
          <a:xfrm>
            <a:off x="1887795" y="1920398"/>
            <a:ext cx="2520432" cy="358273"/>
          </a:xfrm>
          <a:prstGeom prst="rect">
            <a:avLst/>
          </a:prstGeom>
          <a:noFill/>
          <a:ln>
            <a:noFill/>
          </a:ln>
        </p:spPr>
        <p:txBody>
          <a:bodyPr spcFirstLastPara="1" wrap="square" lIns="107996" tIns="107996" rIns="107996" bIns="107996" anchor="ctr" anchorCtr="0">
            <a:noAutofit/>
          </a:bodyPr>
          <a:lstStyle/>
          <a:p>
            <a:r>
              <a:rPr lang="en-US" sz="2126" b="1" dirty="0">
                <a:solidFill>
                  <a:srgbClr val="45318F"/>
                </a:solidFill>
                <a:ea typeface="Fira Sans Extra Condensed Medium"/>
                <a:cs typeface="Fira Sans Extra Condensed Medium"/>
                <a:sym typeface="Fira Sans Extra Condensed Medium"/>
              </a:rPr>
              <a:t>Be Authentic</a:t>
            </a:r>
          </a:p>
        </p:txBody>
      </p:sp>
      <p:sp>
        <p:nvSpPr>
          <p:cNvPr id="199" name="TextBox 198">
            <a:extLst>
              <a:ext uri="{FF2B5EF4-FFF2-40B4-BE49-F238E27FC236}">
                <a16:creationId xmlns:a16="http://schemas.microsoft.com/office/drawing/2014/main" id="{A1FE67E2-7EB9-439F-BC24-43D39651046A}"/>
              </a:ext>
            </a:extLst>
          </p:cNvPr>
          <p:cNvSpPr txBox="1"/>
          <p:nvPr/>
        </p:nvSpPr>
        <p:spPr>
          <a:xfrm>
            <a:off x="1739218" y="2646610"/>
            <a:ext cx="4852650" cy="2031325"/>
          </a:xfrm>
          <a:prstGeom prst="rect">
            <a:avLst/>
          </a:prstGeom>
          <a:noFill/>
        </p:spPr>
        <p:txBody>
          <a:bodyPr wrap="square" rtlCol="0">
            <a:spAutoFit/>
          </a:bodyPr>
          <a:lstStyle/>
          <a:p>
            <a:pPr marL="285750" indent="-285750">
              <a:buFont typeface="Wingdings" panose="05000000000000000000" pitchFamily="2" charset="2"/>
              <a:buChar char="ü"/>
            </a:pPr>
            <a:r>
              <a:rPr lang="en-US" dirty="0">
                <a:cs typeface="Poppins Light" panose="00000400000000000000" pitchFamily="2" charset="0"/>
              </a:rPr>
              <a:t>It is important to be yourself when communicating. Do not try to be someone you are not.</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Speak in a way that feels natural to you and use your personality to connect with your audience.</a:t>
            </a:r>
          </a:p>
        </p:txBody>
      </p:sp>
      <p:pic>
        <p:nvPicPr>
          <p:cNvPr id="4" name="Picture 3">
            <a:extLst>
              <a:ext uri="{FF2B5EF4-FFF2-40B4-BE49-F238E27FC236}">
                <a16:creationId xmlns:a16="http://schemas.microsoft.com/office/drawing/2014/main" id="{2E9D9CFE-EB36-4479-8612-D0F234210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281" y="1281022"/>
            <a:ext cx="4762500" cy="4762500"/>
          </a:xfrm>
          <a:prstGeom prst="rect">
            <a:avLst/>
          </a:prstGeom>
        </p:spPr>
      </p:pic>
    </p:spTree>
    <p:extLst>
      <p:ext uri="{BB962C8B-B14F-4D97-AF65-F5344CB8AC3E}">
        <p14:creationId xmlns:p14="http://schemas.microsoft.com/office/powerpoint/2010/main" val="378792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wipe(left)">
                                      <p:cBhvr>
                                        <p:cTn id="11" dur="500"/>
                                        <p:tgtEl>
                                          <p:spTgt spid="19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9"/>
                                        </p:tgtEl>
                                        <p:attrNameLst>
                                          <p:attrName>style.visibility</p:attrName>
                                        </p:attrNameLst>
                                      </p:cBhvr>
                                      <p:to>
                                        <p:strVal val="visible"/>
                                      </p:to>
                                    </p:set>
                                    <p:animEffect transition="in" filter="fade">
                                      <p:cBhvr>
                                        <p:cTn id="15"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0180" y="-11974"/>
            <a:ext cx="7851819" cy="6869974"/>
          </a:xfrm>
          <a:prstGeom prst="rect">
            <a:avLst/>
          </a:prstGeom>
          <a:solidFill>
            <a:srgbClr val="443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014721" y="418056"/>
            <a:ext cx="4163127" cy="830997"/>
          </a:xfrm>
          <a:prstGeom prst="rect">
            <a:avLst/>
          </a:prstGeom>
          <a:noFill/>
        </p:spPr>
        <p:txBody>
          <a:bodyPr wrap="none" rtlCol="0">
            <a:spAutoFit/>
          </a:bodyPr>
          <a:lstStyle/>
          <a:p>
            <a:r>
              <a:rPr lang="en-US" sz="4800" b="1" dirty="0">
                <a:solidFill>
                  <a:schemeClr val="bg1"/>
                </a:solidFill>
                <a:cs typeface="Poppins SemiBold" panose="00000700000000000000" pitchFamily="2" charset="0"/>
              </a:rPr>
              <a:t>Course Syllabus</a:t>
            </a:r>
          </a:p>
        </p:txBody>
      </p:sp>
      <p:grpSp>
        <p:nvGrpSpPr>
          <p:cNvPr id="15" name="Group 14">
            <a:extLst>
              <a:ext uri="{FF2B5EF4-FFF2-40B4-BE49-F238E27FC236}">
                <a16:creationId xmlns:a16="http://schemas.microsoft.com/office/drawing/2014/main" id="{D7B3310A-E78A-43CD-BCAB-60D2F2606BB7}"/>
              </a:ext>
            </a:extLst>
          </p:cNvPr>
          <p:cNvGrpSpPr/>
          <p:nvPr/>
        </p:nvGrpSpPr>
        <p:grpSpPr>
          <a:xfrm>
            <a:off x="5109783" y="1573155"/>
            <a:ext cx="6335385" cy="369332"/>
            <a:chOff x="5109783" y="2229253"/>
            <a:chExt cx="6335385" cy="369332"/>
          </a:xfrm>
        </p:grpSpPr>
        <p:sp>
          <p:nvSpPr>
            <p:cNvPr id="29" name="TextBox 28"/>
            <p:cNvSpPr txBox="1"/>
            <p:nvPr/>
          </p:nvSpPr>
          <p:spPr>
            <a:xfrm>
              <a:off x="5109783" y="2229253"/>
              <a:ext cx="4163127" cy="369332"/>
            </a:xfrm>
            <a:prstGeom prst="rect">
              <a:avLst/>
            </a:prstGeom>
            <a:noFill/>
          </p:spPr>
          <p:txBody>
            <a:bodyPr wrap="square" rtlCol="0">
              <a:spAutoFit/>
            </a:bodyPr>
            <a:lstStyle/>
            <a:p>
              <a:r>
                <a:rPr lang="en-US" b="1" dirty="0">
                  <a:solidFill>
                    <a:schemeClr val="bg1"/>
                  </a:solidFill>
                  <a:cs typeface="Poppins SemiBold" panose="00000700000000000000" pitchFamily="2" charset="0"/>
                </a:rPr>
                <a:t>Module 1: </a:t>
              </a:r>
              <a:r>
                <a:rPr lang="en-US" dirty="0">
                  <a:solidFill>
                    <a:schemeClr val="bg1"/>
                  </a:solidFill>
                  <a:cs typeface="Poppins Light" panose="00000400000000000000" pitchFamily="2" charset="0"/>
                </a:rPr>
                <a:t>Introduction to Public Speaking</a:t>
              </a:r>
            </a:p>
          </p:txBody>
        </p:sp>
        <p:cxnSp>
          <p:nvCxnSpPr>
            <p:cNvPr id="35" name="Straight Connector 34"/>
            <p:cNvCxnSpPr>
              <a:cxnSpLocks/>
              <a:stCxn id="29" idx="3"/>
              <a:endCxn id="36" idx="1"/>
            </p:cNvCxnSpPr>
            <p:nvPr/>
          </p:nvCxnSpPr>
          <p:spPr>
            <a:xfrm>
              <a:off x="9272910" y="2413919"/>
              <a:ext cx="1867026" cy="0"/>
            </a:xfrm>
            <a:prstGeom prst="line">
              <a:avLst/>
            </a:prstGeom>
            <a:ln w="9525" cap="flat" cmpd="sng" algn="ctr">
              <a:solidFill>
                <a:srgbClr val="5C4B9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TextBox 35"/>
            <p:cNvSpPr txBox="1"/>
            <p:nvPr/>
          </p:nvSpPr>
          <p:spPr>
            <a:xfrm>
              <a:off x="11139936" y="2229253"/>
              <a:ext cx="305232" cy="369332"/>
            </a:xfrm>
            <a:prstGeom prst="rect">
              <a:avLst/>
            </a:prstGeom>
            <a:noFill/>
          </p:spPr>
          <p:txBody>
            <a:bodyPr wrap="square" rtlCol="0">
              <a:spAutoFit/>
            </a:bodyPr>
            <a:lstStyle/>
            <a:p>
              <a:r>
                <a:rPr lang="en-US" b="1" dirty="0">
                  <a:solidFill>
                    <a:srgbClr val="7960D6"/>
                  </a:solidFill>
                  <a:cs typeface="Poppins Light" panose="00000400000000000000" pitchFamily="2" charset="0"/>
                </a:rPr>
                <a:t>4</a:t>
              </a:r>
            </a:p>
          </p:txBody>
        </p:sp>
      </p:grpSp>
      <p:grpSp>
        <p:nvGrpSpPr>
          <p:cNvPr id="17" name="Group 16">
            <a:extLst>
              <a:ext uri="{FF2B5EF4-FFF2-40B4-BE49-F238E27FC236}">
                <a16:creationId xmlns:a16="http://schemas.microsoft.com/office/drawing/2014/main" id="{37AABAA8-0019-425D-AF02-263ABB7186DD}"/>
              </a:ext>
            </a:extLst>
          </p:cNvPr>
          <p:cNvGrpSpPr/>
          <p:nvPr/>
        </p:nvGrpSpPr>
        <p:grpSpPr>
          <a:xfrm>
            <a:off x="5109783" y="2649682"/>
            <a:ext cx="6490810" cy="369332"/>
            <a:chOff x="5109786" y="2864127"/>
            <a:chExt cx="6490810" cy="369332"/>
          </a:xfrm>
        </p:grpSpPr>
        <p:sp>
          <p:nvSpPr>
            <p:cNvPr id="30" name="TextBox 29"/>
            <p:cNvSpPr txBox="1"/>
            <p:nvPr/>
          </p:nvSpPr>
          <p:spPr>
            <a:xfrm>
              <a:off x="5109786" y="2864127"/>
              <a:ext cx="3548439" cy="369332"/>
            </a:xfrm>
            <a:prstGeom prst="rect">
              <a:avLst/>
            </a:prstGeom>
            <a:noFill/>
          </p:spPr>
          <p:txBody>
            <a:bodyPr wrap="square" rtlCol="0">
              <a:spAutoFit/>
            </a:bodyPr>
            <a:lstStyle/>
            <a:p>
              <a:r>
                <a:rPr lang="en-US" b="1" dirty="0">
                  <a:solidFill>
                    <a:schemeClr val="bg1"/>
                  </a:solidFill>
                  <a:cs typeface="Poppins SemiBold" panose="00000700000000000000" pitchFamily="2" charset="0"/>
                </a:rPr>
                <a:t>Module 2: </a:t>
              </a:r>
              <a:r>
                <a:rPr lang="en-US" dirty="0">
                  <a:solidFill>
                    <a:schemeClr val="bg1"/>
                  </a:solidFill>
                  <a:cs typeface="Poppins SemiBold" panose="00000700000000000000" pitchFamily="2" charset="0"/>
                </a:rPr>
                <a:t>Getting Your Point Across </a:t>
              </a:r>
              <a:endParaRPr lang="en-US" dirty="0">
                <a:solidFill>
                  <a:schemeClr val="bg1"/>
                </a:solidFill>
                <a:cs typeface="Poppins Light" panose="00000400000000000000" pitchFamily="2" charset="0"/>
              </a:endParaRPr>
            </a:p>
          </p:txBody>
        </p:sp>
        <p:cxnSp>
          <p:nvCxnSpPr>
            <p:cNvPr id="45" name="Straight Connector 44"/>
            <p:cNvCxnSpPr>
              <a:cxnSpLocks/>
              <a:stCxn id="30" idx="3"/>
              <a:endCxn id="50" idx="1"/>
            </p:cNvCxnSpPr>
            <p:nvPr/>
          </p:nvCxnSpPr>
          <p:spPr>
            <a:xfrm>
              <a:off x="8658225" y="3048793"/>
              <a:ext cx="2481710" cy="0"/>
            </a:xfrm>
            <a:prstGeom prst="line">
              <a:avLst/>
            </a:prstGeom>
            <a:ln w="9525" cap="flat" cmpd="sng" algn="ctr">
              <a:solidFill>
                <a:srgbClr val="5C4B9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0" name="TextBox 49"/>
            <p:cNvSpPr txBox="1"/>
            <p:nvPr/>
          </p:nvSpPr>
          <p:spPr>
            <a:xfrm>
              <a:off x="11139935" y="2864127"/>
              <a:ext cx="460661" cy="369332"/>
            </a:xfrm>
            <a:prstGeom prst="rect">
              <a:avLst/>
            </a:prstGeom>
            <a:noFill/>
          </p:spPr>
          <p:txBody>
            <a:bodyPr wrap="square" rtlCol="0">
              <a:spAutoFit/>
            </a:bodyPr>
            <a:lstStyle/>
            <a:p>
              <a:r>
                <a:rPr lang="en-US" b="1" dirty="0">
                  <a:solidFill>
                    <a:srgbClr val="7960D6"/>
                  </a:solidFill>
                  <a:cs typeface="Poppins Light" panose="00000400000000000000" pitchFamily="2" charset="0"/>
                </a:rPr>
                <a:t>16</a:t>
              </a:r>
            </a:p>
          </p:txBody>
        </p:sp>
      </p:grpSp>
      <p:grpSp>
        <p:nvGrpSpPr>
          <p:cNvPr id="18" name="Group 17">
            <a:extLst>
              <a:ext uri="{FF2B5EF4-FFF2-40B4-BE49-F238E27FC236}">
                <a16:creationId xmlns:a16="http://schemas.microsoft.com/office/drawing/2014/main" id="{FEA4C1EB-C530-419C-80D5-167CF47E7CF7}"/>
              </a:ext>
            </a:extLst>
          </p:cNvPr>
          <p:cNvGrpSpPr/>
          <p:nvPr/>
        </p:nvGrpSpPr>
        <p:grpSpPr>
          <a:xfrm>
            <a:off x="5109783" y="3726209"/>
            <a:ext cx="6490811" cy="369332"/>
            <a:chOff x="5109785" y="3499001"/>
            <a:chExt cx="6490811" cy="369332"/>
          </a:xfrm>
        </p:grpSpPr>
        <p:sp>
          <p:nvSpPr>
            <p:cNvPr id="33" name="TextBox 32"/>
            <p:cNvSpPr txBox="1"/>
            <p:nvPr/>
          </p:nvSpPr>
          <p:spPr>
            <a:xfrm>
              <a:off x="5109785" y="3499001"/>
              <a:ext cx="3862765" cy="369332"/>
            </a:xfrm>
            <a:prstGeom prst="rect">
              <a:avLst/>
            </a:prstGeom>
            <a:noFill/>
          </p:spPr>
          <p:txBody>
            <a:bodyPr wrap="square" rtlCol="0">
              <a:spAutoFit/>
            </a:bodyPr>
            <a:lstStyle/>
            <a:p>
              <a:r>
                <a:rPr lang="en-US" b="1" dirty="0">
                  <a:solidFill>
                    <a:schemeClr val="bg1"/>
                  </a:solidFill>
                  <a:cs typeface="Poppins SemiBold" panose="00000700000000000000" pitchFamily="2" charset="0"/>
                </a:rPr>
                <a:t>Module 3: </a:t>
              </a:r>
              <a:r>
                <a:rPr lang="en-US" dirty="0">
                  <a:solidFill>
                    <a:schemeClr val="bg1"/>
                  </a:solidFill>
                  <a:cs typeface="Poppins Light" panose="00000400000000000000" pitchFamily="2" charset="0"/>
                </a:rPr>
                <a:t>Controlling the Unexpected</a:t>
              </a:r>
            </a:p>
          </p:txBody>
        </p:sp>
        <p:cxnSp>
          <p:nvCxnSpPr>
            <p:cNvPr id="48" name="Straight Connector 47"/>
            <p:cNvCxnSpPr>
              <a:cxnSpLocks/>
              <a:stCxn id="33" idx="3"/>
              <a:endCxn id="51" idx="1"/>
            </p:cNvCxnSpPr>
            <p:nvPr/>
          </p:nvCxnSpPr>
          <p:spPr>
            <a:xfrm>
              <a:off x="8972550" y="3683667"/>
              <a:ext cx="2167386" cy="0"/>
            </a:xfrm>
            <a:prstGeom prst="line">
              <a:avLst/>
            </a:prstGeom>
            <a:ln w="9525" cap="flat" cmpd="sng" algn="ctr">
              <a:solidFill>
                <a:srgbClr val="5C4B9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1" name="TextBox 50"/>
            <p:cNvSpPr txBox="1"/>
            <p:nvPr/>
          </p:nvSpPr>
          <p:spPr>
            <a:xfrm>
              <a:off x="11139936" y="3499001"/>
              <a:ext cx="460660" cy="369332"/>
            </a:xfrm>
            <a:prstGeom prst="rect">
              <a:avLst/>
            </a:prstGeom>
            <a:noFill/>
          </p:spPr>
          <p:txBody>
            <a:bodyPr wrap="square" rtlCol="0">
              <a:spAutoFit/>
            </a:bodyPr>
            <a:lstStyle/>
            <a:p>
              <a:r>
                <a:rPr lang="en-US" b="1" dirty="0">
                  <a:solidFill>
                    <a:srgbClr val="7960D6"/>
                  </a:solidFill>
                  <a:cs typeface="Poppins Light" panose="00000400000000000000" pitchFamily="2" charset="0"/>
                </a:rPr>
                <a:t>40</a:t>
              </a:r>
            </a:p>
          </p:txBody>
        </p:sp>
      </p:grpSp>
      <p:grpSp>
        <p:nvGrpSpPr>
          <p:cNvPr id="20" name="Group 19">
            <a:extLst>
              <a:ext uri="{FF2B5EF4-FFF2-40B4-BE49-F238E27FC236}">
                <a16:creationId xmlns:a16="http://schemas.microsoft.com/office/drawing/2014/main" id="{57D3F5AA-0D72-4206-A813-3ADE6F7BE069}"/>
              </a:ext>
            </a:extLst>
          </p:cNvPr>
          <p:cNvGrpSpPr/>
          <p:nvPr/>
        </p:nvGrpSpPr>
        <p:grpSpPr>
          <a:xfrm>
            <a:off x="5109785" y="4802736"/>
            <a:ext cx="6490811" cy="369332"/>
            <a:chOff x="5109785" y="4133875"/>
            <a:chExt cx="6490811" cy="369332"/>
          </a:xfrm>
        </p:grpSpPr>
        <p:sp>
          <p:nvSpPr>
            <p:cNvPr id="46" name="TextBox 45">
              <a:extLst>
                <a:ext uri="{FF2B5EF4-FFF2-40B4-BE49-F238E27FC236}">
                  <a16:creationId xmlns:a16="http://schemas.microsoft.com/office/drawing/2014/main" id="{1D887C0B-7B23-449C-8779-151C20465F7C}"/>
                </a:ext>
              </a:extLst>
            </p:cNvPr>
            <p:cNvSpPr txBox="1"/>
            <p:nvPr/>
          </p:nvSpPr>
          <p:spPr>
            <a:xfrm>
              <a:off x="5109785" y="4133875"/>
              <a:ext cx="4677152" cy="369332"/>
            </a:xfrm>
            <a:prstGeom prst="rect">
              <a:avLst/>
            </a:prstGeom>
            <a:noFill/>
          </p:spPr>
          <p:txBody>
            <a:bodyPr wrap="square" rtlCol="0">
              <a:spAutoFit/>
            </a:bodyPr>
            <a:lstStyle/>
            <a:p>
              <a:r>
                <a:rPr lang="en-US" b="1" dirty="0">
                  <a:solidFill>
                    <a:schemeClr val="bg1"/>
                  </a:solidFill>
                  <a:cs typeface="Poppins SemiBold" panose="00000700000000000000" pitchFamily="2" charset="0"/>
                </a:rPr>
                <a:t>Module 4: </a:t>
              </a:r>
              <a:r>
                <a:rPr lang="en-US" dirty="0">
                  <a:solidFill>
                    <a:schemeClr val="bg1"/>
                  </a:solidFill>
                  <a:cs typeface="Poppins Light" panose="00000400000000000000" pitchFamily="2" charset="0"/>
                </a:rPr>
                <a:t>Techniques of a Good Public Speaker</a:t>
              </a:r>
            </a:p>
          </p:txBody>
        </p:sp>
        <p:cxnSp>
          <p:nvCxnSpPr>
            <p:cNvPr id="47" name="Straight Connector 46">
              <a:extLst>
                <a:ext uri="{FF2B5EF4-FFF2-40B4-BE49-F238E27FC236}">
                  <a16:creationId xmlns:a16="http://schemas.microsoft.com/office/drawing/2014/main" id="{2AC83CC4-32DE-4DD9-A23C-7F2B87A8A15A}"/>
                </a:ext>
              </a:extLst>
            </p:cNvPr>
            <p:cNvCxnSpPr>
              <a:cxnSpLocks/>
              <a:stCxn id="46" idx="3"/>
              <a:endCxn id="49" idx="1"/>
            </p:cNvCxnSpPr>
            <p:nvPr/>
          </p:nvCxnSpPr>
          <p:spPr>
            <a:xfrm>
              <a:off x="9786937" y="4318541"/>
              <a:ext cx="1352999" cy="0"/>
            </a:xfrm>
            <a:prstGeom prst="line">
              <a:avLst/>
            </a:prstGeom>
            <a:ln w="9525" cap="flat" cmpd="sng" algn="ctr">
              <a:solidFill>
                <a:srgbClr val="5C4B9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TextBox 48">
              <a:extLst>
                <a:ext uri="{FF2B5EF4-FFF2-40B4-BE49-F238E27FC236}">
                  <a16:creationId xmlns:a16="http://schemas.microsoft.com/office/drawing/2014/main" id="{4B0FE887-6D75-46B5-85C1-7B57EA5BF485}"/>
                </a:ext>
              </a:extLst>
            </p:cNvPr>
            <p:cNvSpPr txBox="1"/>
            <p:nvPr/>
          </p:nvSpPr>
          <p:spPr>
            <a:xfrm>
              <a:off x="11139936" y="4133875"/>
              <a:ext cx="460660" cy="369332"/>
            </a:xfrm>
            <a:prstGeom prst="rect">
              <a:avLst/>
            </a:prstGeom>
            <a:noFill/>
          </p:spPr>
          <p:txBody>
            <a:bodyPr wrap="square" rtlCol="0">
              <a:spAutoFit/>
            </a:bodyPr>
            <a:lstStyle/>
            <a:p>
              <a:r>
                <a:rPr lang="en-US" b="1" dirty="0">
                  <a:solidFill>
                    <a:srgbClr val="7960D6"/>
                  </a:solidFill>
                  <a:cs typeface="Poppins Light" panose="00000400000000000000" pitchFamily="2" charset="0"/>
                </a:rPr>
                <a:t>53</a:t>
              </a:r>
            </a:p>
          </p:txBody>
        </p:sp>
      </p:grpSp>
      <p:sp>
        <p:nvSpPr>
          <p:cNvPr id="59" name="TextBox 58">
            <a:extLst>
              <a:ext uri="{FF2B5EF4-FFF2-40B4-BE49-F238E27FC236}">
                <a16:creationId xmlns:a16="http://schemas.microsoft.com/office/drawing/2014/main" id="{06917859-1327-4D0D-BB21-3A37C73924C7}"/>
              </a:ext>
            </a:extLst>
          </p:cNvPr>
          <p:cNvSpPr txBox="1"/>
          <p:nvPr/>
        </p:nvSpPr>
        <p:spPr>
          <a:xfrm>
            <a:off x="141664" y="541166"/>
            <a:ext cx="4121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6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6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40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pic>
        <p:nvPicPr>
          <p:cNvPr id="26" name="Picture 25">
            <a:extLst>
              <a:ext uri="{FF2B5EF4-FFF2-40B4-BE49-F238E27FC236}">
                <a16:creationId xmlns:a16="http://schemas.microsoft.com/office/drawing/2014/main" id="{153E118C-32C6-4B61-9945-A0B4972E62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9" y="1541358"/>
            <a:ext cx="4299113" cy="4299113"/>
          </a:xfrm>
          <a:prstGeom prst="rect">
            <a:avLst/>
          </a:prstGeom>
        </p:spPr>
      </p:pic>
      <p:grpSp>
        <p:nvGrpSpPr>
          <p:cNvPr id="22" name="Group 21">
            <a:extLst>
              <a:ext uri="{FF2B5EF4-FFF2-40B4-BE49-F238E27FC236}">
                <a16:creationId xmlns:a16="http://schemas.microsoft.com/office/drawing/2014/main" id="{5D4C9DB5-F498-4FB0-9E33-486AFAEA62A4}"/>
              </a:ext>
            </a:extLst>
          </p:cNvPr>
          <p:cNvGrpSpPr/>
          <p:nvPr/>
        </p:nvGrpSpPr>
        <p:grpSpPr>
          <a:xfrm>
            <a:off x="5109785" y="5879263"/>
            <a:ext cx="6490811" cy="369332"/>
            <a:chOff x="5109785" y="4133875"/>
            <a:chExt cx="6490811" cy="369332"/>
          </a:xfrm>
        </p:grpSpPr>
        <p:sp>
          <p:nvSpPr>
            <p:cNvPr id="23" name="TextBox 22">
              <a:extLst>
                <a:ext uri="{FF2B5EF4-FFF2-40B4-BE49-F238E27FC236}">
                  <a16:creationId xmlns:a16="http://schemas.microsoft.com/office/drawing/2014/main" id="{039F2A96-E67F-4635-8762-474B34C55114}"/>
                </a:ext>
              </a:extLst>
            </p:cNvPr>
            <p:cNvSpPr txBox="1"/>
            <p:nvPr/>
          </p:nvSpPr>
          <p:spPr>
            <a:xfrm>
              <a:off x="5109785" y="4133875"/>
              <a:ext cx="4677152" cy="369332"/>
            </a:xfrm>
            <a:prstGeom prst="rect">
              <a:avLst/>
            </a:prstGeom>
            <a:noFill/>
          </p:spPr>
          <p:txBody>
            <a:bodyPr wrap="square" rtlCol="0">
              <a:spAutoFit/>
            </a:bodyPr>
            <a:lstStyle/>
            <a:p>
              <a:r>
                <a:rPr lang="en-US" b="1" dirty="0">
                  <a:solidFill>
                    <a:schemeClr val="bg1"/>
                  </a:solidFill>
                  <a:cs typeface="Poppins SemiBold" panose="00000700000000000000" pitchFamily="2" charset="0"/>
                </a:rPr>
                <a:t>Module 5: </a:t>
              </a:r>
              <a:r>
                <a:rPr lang="en-US" dirty="0">
                  <a:solidFill>
                    <a:schemeClr val="bg1"/>
                  </a:solidFill>
                  <a:cs typeface="Poppins Light" panose="00000400000000000000" pitchFamily="2" charset="0"/>
                </a:rPr>
                <a:t>Enhancing Your Presentation Skills</a:t>
              </a:r>
            </a:p>
          </p:txBody>
        </p:sp>
        <p:cxnSp>
          <p:nvCxnSpPr>
            <p:cNvPr id="24" name="Straight Connector 23">
              <a:extLst>
                <a:ext uri="{FF2B5EF4-FFF2-40B4-BE49-F238E27FC236}">
                  <a16:creationId xmlns:a16="http://schemas.microsoft.com/office/drawing/2014/main" id="{F2089FB5-BBA3-4DED-9B8A-0ED022D23A0E}"/>
                </a:ext>
              </a:extLst>
            </p:cNvPr>
            <p:cNvCxnSpPr>
              <a:cxnSpLocks/>
              <a:stCxn id="23" idx="3"/>
              <a:endCxn id="25" idx="1"/>
            </p:cNvCxnSpPr>
            <p:nvPr/>
          </p:nvCxnSpPr>
          <p:spPr>
            <a:xfrm>
              <a:off x="9786937" y="4318541"/>
              <a:ext cx="1352999" cy="0"/>
            </a:xfrm>
            <a:prstGeom prst="line">
              <a:avLst/>
            </a:prstGeom>
            <a:ln w="9525" cap="flat" cmpd="sng" algn="ctr">
              <a:solidFill>
                <a:srgbClr val="5C4B9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Box 24">
              <a:extLst>
                <a:ext uri="{FF2B5EF4-FFF2-40B4-BE49-F238E27FC236}">
                  <a16:creationId xmlns:a16="http://schemas.microsoft.com/office/drawing/2014/main" id="{36A96534-B7AA-4267-98DC-B1F9D72663B7}"/>
                </a:ext>
              </a:extLst>
            </p:cNvPr>
            <p:cNvSpPr txBox="1"/>
            <p:nvPr/>
          </p:nvSpPr>
          <p:spPr>
            <a:xfrm>
              <a:off x="11139936" y="4133875"/>
              <a:ext cx="460660" cy="369332"/>
            </a:xfrm>
            <a:prstGeom prst="rect">
              <a:avLst/>
            </a:prstGeom>
            <a:noFill/>
          </p:spPr>
          <p:txBody>
            <a:bodyPr wrap="square" rtlCol="0">
              <a:spAutoFit/>
            </a:bodyPr>
            <a:lstStyle/>
            <a:p>
              <a:r>
                <a:rPr lang="en-US" b="1" dirty="0">
                  <a:solidFill>
                    <a:srgbClr val="7960D6"/>
                  </a:solidFill>
                  <a:cs typeface="Poppins Light" panose="00000400000000000000" pitchFamily="2" charset="0"/>
                </a:rPr>
                <a:t>53</a:t>
              </a:r>
            </a:p>
          </p:txBody>
        </p:sp>
      </p:grpSp>
    </p:spTree>
    <p:extLst>
      <p:ext uri="{BB962C8B-B14F-4D97-AF65-F5344CB8AC3E}">
        <p14:creationId xmlns:p14="http://schemas.microsoft.com/office/powerpoint/2010/main" val="1201700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Controlling Your Pace and Timing</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5490693" cy="1754326"/>
          </a:xfrm>
          <a:prstGeom prst="rect">
            <a:avLst/>
          </a:prstGeom>
          <a:noFill/>
        </p:spPr>
        <p:txBody>
          <a:bodyPr wrap="square" rtlCol="0">
            <a:spAutoFit/>
          </a:bodyPr>
          <a:lstStyle/>
          <a:p>
            <a:pPr marL="342900" indent="-342900">
              <a:buFont typeface="Wingdings" panose="05000000000000000000" pitchFamily="2" charset="2"/>
              <a:buChar char="ü"/>
            </a:pPr>
            <a:r>
              <a:rPr lang="en-US" dirty="0">
                <a:cs typeface="Poppins Light" panose="00000400000000000000" pitchFamily="2" charset="0"/>
              </a:rPr>
              <a:t>Controlling your pace and timing is an important aspect of getting your point across effectively.</a:t>
            </a:r>
          </a:p>
          <a:p>
            <a:pPr marL="342900" indent="-342900">
              <a:buFont typeface="Wingdings" panose="05000000000000000000" pitchFamily="2" charset="2"/>
              <a:buChar char="ü"/>
            </a:pPr>
            <a:endParaRPr lang="en-US" dirty="0">
              <a:cs typeface="Poppins Light" panose="00000400000000000000" pitchFamily="2" charset="0"/>
            </a:endParaRPr>
          </a:p>
          <a:p>
            <a:pPr marL="342900" indent="-342900">
              <a:buFont typeface="Wingdings" panose="05000000000000000000" pitchFamily="2" charset="2"/>
              <a:buChar char="ü"/>
            </a:pPr>
            <a:r>
              <a:rPr lang="en-US" dirty="0">
                <a:cs typeface="Poppins Light" panose="00000400000000000000" pitchFamily="2" charset="0"/>
              </a:rPr>
              <a:t>Speaking too quickly or too slowly can make it difficult for your audience to follow you, and can even cause them to lose interest.</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6" name="Picture 5">
            <a:extLst>
              <a:ext uri="{FF2B5EF4-FFF2-40B4-BE49-F238E27FC236}">
                <a16:creationId xmlns:a16="http://schemas.microsoft.com/office/drawing/2014/main" id="{AF8F96E9-057C-44EA-B935-003FD4E13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702" y="1296190"/>
            <a:ext cx="4762500" cy="4762500"/>
          </a:xfrm>
          <a:prstGeom prst="rect">
            <a:avLst/>
          </a:prstGeom>
        </p:spPr>
      </p:pic>
    </p:spTree>
    <p:extLst>
      <p:ext uri="{BB962C8B-B14F-4D97-AF65-F5344CB8AC3E}">
        <p14:creationId xmlns:p14="http://schemas.microsoft.com/office/powerpoint/2010/main" val="364274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Controlling Your Pace and Timing</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700753" y="2793713"/>
            <a:ext cx="5076306" cy="646331"/>
          </a:xfrm>
          <a:prstGeom prst="rect">
            <a:avLst/>
          </a:prstGeom>
          <a:noFill/>
        </p:spPr>
        <p:txBody>
          <a:bodyPr wrap="square" rtlCol="0">
            <a:spAutoFit/>
          </a:bodyPr>
          <a:lstStyle/>
          <a:p>
            <a:pPr marL="342900" indent="-342900">
              <a:buFont typeface="Wingdings" panose="05000000000000000000" pitchFamily="2" charset="2"/>
              <a:buChar char="ü"/>
            </a:pPr>
            <a:r>
              <a:rPr lang="en-US" dirty="0">
                <a:cs typeface="Poppins Light" panose="00000400000000000000" pitchFamily="2" charset="0"/>
              </a:rPr>
              <a:t>This will help you calm your nerves and slow down your pace.</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3" name="Group 2">
            <a:extLst>
              <a:ext uri="{FF2B5EF4-FFF2-40B4-BE49-F238E27FC236}">
                <a16:creationId xmlns:a16="http://schemas.microsoft.com/office/drawing/2014/main" id="{7195F4A5-DC54-4E53-AC21-DB928DAEFC02}"/>
              </a:ext>
            </a:extLst>
          </p:cNvPr>
          <p:cNvGrpSpPr/>
          <p:nvPr/>
        </p:nvGrpSpPr>
        <p:grpSpPr>
          <a:xfrm>
            <a:off x="605306" y="1665508"/>
            <a:ext cx="5253864" cy="847662"/>
            <a:chOff x="1959153" y="3850209"/>
            <a:chExt cx="5972394" cy="847662"/>
          </a:xfrm>
        </p:grpSpPr>
        <p:sp>
          <p:nvSpPr>
            <p:cNvPr id="8" name="Rectangle 7">
              <a:extLst>
                <a:ext uri="{FF2B5EF4-FFF2-40B4-BE49-F238E27FC236}">
                  <a16:creationId xmlns:a16="http://schemas.microsoft.com/office/drawing/2014/main" id="{8566B716-E1F7-4BA6-8DA8-25C5F2C12762}"/>
                </a:ext>
              </a:extLst>
            </p:cNvPr>
            <p:cNvSpPr/>
            <p:nvPr/>
          </p:nvSpPr>
          <p:spPr>
            <a:xfrm>
              <a:off x="2150048" y="3955790"/>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9" name="Round Same Side Corner Rectangle 7">
              <a:extLst>
                <a:ext uri="{FF2B5EF4-FFF2-40B4-BE49-F238E27FC236}">
                  <a16:creationId xmlns:a16="http://schemas.microsoft.com/office/drawing/2014/main" id="{DD58114B-5034-48E1-820C-9EFEC194D631}"/>
                </a:ext>
              </a:extLst>
            </p:cNvPr>
            <p:cNvSpPr/>
            <p:nvPr/>
          </p:nvSpPr>
          <p:spPr>
            <a:xfrm rot="5400000">
              <a:off x="2293980"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1" name="Round Same Side Corner Rectangle 8">
              <a:extLst>
                <a:ext uri="{FF2B5EF4-FFF2-40B4-BE49-F238E27FC236}">
                  <a16:creationId xmlns:a16="http://schemas.microsoft.com/office/drawing/2014/main" id="{1AA0E2B6-B520-428F-9393-AC7641789331}"/>
                </a:ext>
              </a:extLst>
            </p:cNvPr>
            <p:cNvSpPr/>
            <p:nvPr/>
          </p:nvSpPr>
          <p:spPr>
            <a:xfrm rot="16200000">
              <a:off x="6991848"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2" name="Parallelogram 11">
              <a:extLst>
                <a:ext uri="{FF2B5EF4-FFF2-40B4-BE49-F238E27FC236}">
                  <a16:creationId xmlns:a16="http://schemas.microsoft.com/office/drawing/2014/main" id="{6C451837-9D57-4A5B-9716-8D698610000A}"/>
                </a:ext>
              </a:extLst>
            </p:cNvPr>
            <p:cNvSpPr/>
            <p:nvPr/>
          </p:nvSpPr>
          <p:spPr>
            <a:xfrm rot="16200000" flipV="1">
              <a:off x="1690586" y="4118776"/>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3" name="Triangle 5">
              <a:extLst>
                <a:ext uri="{FF2B5EF4-FFF2-40B4-BE49-F238E27FC236}">
                  <a16:creationId xmlns:a16="http://schemas.microsoft.com/office/drawing/2014/main" id="{07D4D7D4-E112-457C-8CD6-CA7D601F029C}"/>
                </a:ext>
              </a:extLst>
            </p:cNvPr>
            <p:cNvSpPr/>
            <p:nvPr/>
          </p:nvSpPr>
          <p:spPr>
            <a:xfrm rot="16200000">
              <a:off x="1932429" y="4480252"/>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4" name="Parallelogram 13">
              <a:extLst>
                <a:ext uri="{FF2B5EF4-FFF2-40B4-BE49-F238E27FC236}">
                  <a16:creationId xmlns:a16="http://schemas.microsoft.com/office/drawing/2014/main" id="{E1324992-3B5E-404F-89B8-BCE860A2152E}"/>
                </a:ext>
              </a:extLst>
            </p:cNvPr>
            <p:cNvSpPr/>
            <p:nvPr/>
          </p:nvSpPr>
          <p:spPr>
            <a:xfrm rot="16200000">
              <a:off x="7471307" y="4118000"/>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5" name="Triangle 7">
              <a:extLst>
                <a:ext uri="{FF2B5EF4-FFF2-40B4-BE49-F238E27FC236}">
                  <a16:creationId xmlns:a16="http://schemas.microsoft.com/office/drawing/2014/main" id="{D56F514D-46AF-495F-BD3F-37A49A6B7850}"/>
                </a:ext>
              </a:extLst>
            </p:cNvPr>
            <p:cNvSpPr/>
            <p:nvPr/>
          </p:nvSpPr>
          <p:spPr>
            <a:xfrm rot="16200000" flipV="1">
              <a:off x="7713152" y="4479476"/>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7" name="Oval 16">
              <a:extLst>
                <a:ext uri="{FF2B5EF4-FFF2-40B4-BE49-F238E27FC236}">
                  <a16:creationId xmlns:a16="http://schemas.microsoft.com/office/drawing/2014/main" id="{F82841BB-0EF4-4FB4-916C-F2019CA32A36}"/>
                </a:ext>
              </a:extLst>
            </p:cNvPr>
            <p:cNvSpPr/>
            <p:nvPr/>
          </p:nvSpPr>
          <p:spPr>
            <a:xfrm>
              <a:off x="2290551"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8" name="Oval 17">
              <a:extLst>
                <a:ext uri="{FF2B5EF4-FFF2-40B4-BE49-F238E27FC236}">
                  <a16:creationId xmlns:a16="http://schemas.microsoft.com/office/drawing/2014/main" id="{143597E7-1D06-4D8D-8F7E-4E6D44C0784B}"/>
                </a:ext>
              </a:extLst>
            </p:cNvPr>
            <p:cNvSpPr/>
            <p:nvPr/>
          </p:nvSpPr>
          <p:spPr>
            <a:xfrm>
              <a:off x="6988419"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latin typeface="Lato Light" panose="020F0502020204030203" pitchFamily="34" charset="0"/>
                <a:ea typeface="+mn-ea"/>
                <a:cs typeface="+mn-cs"/>
              </a:endParaRPr>
            </a:p>
          </p:txBody>
        </p:sp>
        <p:sp>
          <p:nvSpPr>
            <p:cNvPr id="19" name="TextBox 16">
              <a:extLst>
                <a:ext uri="{FF2B5EF4-FFF2-40B4-BE49-F238E27FC236}">
                  <a16:creationId xmlns:a16="http://schemas.microsoft.com/office/drawing/2014/main" id="{46B98E96-06EF-48C8-988F-01B09BDC2764}"/>
                </a:ext>
              </a:extLst>
            </p:cNvPr>
            <p:cNvSpPr txBox="1"/>
            <p:nvPr/>
          </p:nvSpPr>
          <p:spPr>
            <a:xfrm>
              <a:off x="3534082" y="4012233"/>
              <a:ext cx="2817320" cy="584775"/>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US" sz="1600" b="1" dirty="0">
                  <a:solidFill>
                    <a:prstClr val="white"/>
                  </a:solidFill>
                  <a:ea typeface="League Spartan" charset="0"/>
                  <a:cs typeface="Poppins" pitchFamily="2" charset="77"/>
                </a:rPr>
                <a:t>Take a Deep Breath Before </a:t>
              </a:r>
            </a:p>
            <a:p>
              <a:pPr lvl="0" algn="ctr">
                <a:defRPr/>
              </a:pPr>
              <a:r>
                <a:rPr lang="en-US" sz="1600" b="1" dirty="0">
                  <a:solidFill>
                    <a:prstClr val="white"/>
                  </a:solidFill>
                  <a:ea typeface="League Spartan" charset="0"/>
                  <a:cs typeface="Poppins" pitchFamily="2" charset="77"/>
                </a:rPr>
                <a:t>You Start Speaking</a:t>
              </a:r>
              <a:endParaRPr kumimoji="0" lang="en-GB" sz="1600" b="1" i="0" u="none" strike="noStrike" kern="1200" cap="none" spc="0" normalizeH="0" baseline="0" noProof="0" dirty="0">
                <a:ln>
                  <a:noFill/>
                </a:ln>
                <a:solidFill>
                  <a:prstClr val="white"/>
                </a:solidFill>
                <a:effectLst/>
                <a:uLnTx/>
                <a:uFillTx/>
                <a:ea typeface="League Spartan" charset="0"/>
                <a:cs typeface="Poppins" pitchFamily="2" charset="77"/>
              </a:endParaRPr>
            </a:p>
          </p:txBody>
        </p:sp>
        <p:sp>
          <p:nvSpPr>
            <p:cNvPr id="31" name="TextBox 27">
              <a:extLst>
                <a:ext uri="{FF2B5EF4-FFF2-40B4-BE49-F238E27FC236}">
                  <a16:creationId xmlns:a16="http://schemas.microsoft.com/office/drawing/2014/main" id="{9A9C8832-EE53-4328-AA4D-4E1A5CB28597}"/>
                </a:ext>
              </a:extLst>
            </p:cNvPr>
            <p:cNvSpPr txBox="1"/>
            <p:nvPr/>
          </p:nvSpPr>
          <p:spPr>
            <a:xfrm>
              <a:off x="2375766" y="3925887"/>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F497D"/>
                  </a:solidFill>
                  <a:effectLst/>
                  <a:uLnTx/>
                  <a:uFillTx/>
                  <a:latin typeface="Poppins"/>
                  <a:ea typeface="+mn-ea"/>
                  <a:cs typeface="+mn-cs"/>
                </a:rPr>
                <a:t>1</a:t>
              </a:r>
            </a:p>
          </p:txBody>
        </p:sp>
      </p:grpSp>
      <p:grpSp>
        <p:nvGrpSpPr>
          <p:cNvPr id="45" name="Group 44">
            <a:extLst>
              <a:ext uri="{FF2B5EF4-FFF2-40B4-BE49-F238E27FC236}">
                <a16:creationId xmlns:a16="http://schemas.microsoft.com/office/drawing/2014/main" id="{25D5193A-EDE1-4800-8D4C-5175F4B4765A}"/>
              </a:ext>
            </a:extLst>
          </p:cNvPr>
          <p:cNvGrpSpPr/>
          <p:nvPr/>
        </p:nvGrpSpPr>
        <p:grpSpPr>
          <a:xfrm>
            <a:off x="6191447" y="3303629"/>
            <a:ext cx="5253864" cy="847662"/>
            <a:chOff x="1959153" y="3850209"/>
            <a:chExt cx="5972394" cy="847662"/>
          </a:xfrm>
        </p:grpSpPr>
        <p:sp>
          <p:nvSpPr>
            <p:cNvPr id="46" name="Rectangle 45">
              <a:extLst>
                <a:ext uri="{FF2B5EF4-FFF2-40B4-BE49-F238E27FC236}">
                  <a16:creationId xmlns:a16="http://schemas.microsoft.com/office/drawing/2014/main" id="{A0E11AE9-7C7B-460D-BBF1-9D4CEA079D43}"/>
                </a:ext>
              </a:extLst>
            </p:cNvPr>
            <p:cNvSpPr/>
            <p:nvPr/>
          </p:nvSpPr>
          <p:spPr>
            <a:xfrm>
              <a:off x="2150048" y="3955790"/>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7" name="Round Same Side Corner Rectangle 7">
              <a:extLst>
                <a:ext uri="{FF2B5EF4-FFF2-40B4-BE49-F238E27FC236}">
                  <a16:creationId xmlns:a16="http://schemas.microsoft.com/office/drawing/2014/main" id="{8FBAEC20-6D11-4196-9F78-4E1E9E08A762}"/>
                </a:ext>
              </a:extLst>
            </p:cNvPr>
            <p:cNvSpPr/>
            <p:nvPr/>
          </p:nvSpPr>
          <p:spPr>
            <a:xfrm rot="5400000">
              <a:off x="2293980"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8" name="Round Same Side Corner Rectangle 8">
              <a:extLst>
                <a:ext uri="{FF2B5EF4-FFF2-40B4-BE49-F238E27FC236}">
                  <a16:creationId xmlns:a16="http://schemas.microsoft.com/office/drawing/2014/main" id="{FB1CA3CF-7958-4C28-978A-D0059406E418}"/>
                </a:ext>
              </a:extLst>
            </p:cNvPr>
            <p:cNvSpPr/>
            <p:nvPr/>
          </p:nvSpPr>
          <p:spPr>
            <a:xfrm rot="16200000">
              <a:off x="6991848"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9" name="Parallelogram 48">
              <a:extLst>
                <a:ext uri="{FF2B5EF4-FFF2-40B4-BE49-F238E27FC236}">
                  <a16:creationId xmlns:a16="http://schemas.microsoft.com/office/drawing/2014/main" id="{D22F53B5-04E8-45DA-B5DC-9476FC91D9FD}"/>
                </a:ext>
              </a:extLst>
            </p:cNvPr>
            <p:cNvSpPr/>
            <p:nvPr/>
          </p:nvSpPr>
          <p:spPr>
            <a:xfrm rot="16200000" flipV="1">
              <a:off x="1690586" y="4118776"/>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0" name="Triangle 5">
              <a:extLst>
                <a:ext uri="{FF2B5EF4-FFF2-40B4-BE49-F238E27FC236}">
                  <a16:creationId xmlns:a16="http://schemas.microsoft.com/office/drawing/2014/main" id="{B91B141C-7B6D-405B-B74A-74CEAF8DC3F8}"/>
                </a:ext>
              </a:extLst>
            </p:cNvPr>
            <p:cNvSpPr/>
            <p:nvPr/>
          </p:nvSpPr>
          <p:spPr>
            <a:xfrm rot="16200000">
              <a:off x="1932429" y="4480252"/>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1" name="Parallelogram 50">
              <a:extLst>
                <a:ext uri="{FF2B5EF4-FFF2-40B4-BE49-F238E27FC236}">
                  <a16:creationId xmlns:a16="http://schemas.microsoft.com/office/drawing/2014/main" id="{7BD36686-68DD-497D-83B1-871FE693C759}"/>
                </a:ext>
              </a:extLst>
            </p:cNvPr>
            <p:cNvSpPr/>
            <p:nvPr/>
          </p:nvSpPr>
          <p:spPr>
            <a:xfrm rot="16200000">
              <a:off x="7471307" y="4118000"/>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2" name="Triangle 7">
              <a:extLst>
                <a:ext uri="{FF2B5EF4-FFF2-40B4-BE49-F238E27FC236}">
                  <a16:creationId xmlns:a16="http://schemas.microsoft.com/office/drawing/2014/main" id="{613D326A-4880-457B-A69A-F6735CBFFFB6}"/>
                </a:ext>
              </a:extLst>
            </p:cNvPr>
            <p:cNvSpPr/>
            <p:nvPr/>
          </p:nvSpPr>
          <p:spPr>
            <a:xfrm rot="16200000" flipV="1">
              <a:off x="7713152" y="4479476"/>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3" name="Oval 52">
              <a:extLst>
                <a:ext uri="{FF2B5EF4-FFF2-40B4-BE49-F238E27FC236}">
                  <a16:creationId xmlns:a16="http://schemas.microsoft.com/office/drawing/2014/main" id="{F9313101-0D14-4613-B98F-59E0D4AF50A1}"/>
                </a:ext>
              </a:extLst>
            </p:cNvPr>
            <p:cNvSpPr/>
            <p:nvPr/>
          </p:nvSpPr>
          <p:spPr>
            <a:xfrm>
              <a:off x="2290551"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4" name="Oval 53">
              <a:extLst>
                <a:ext uri="{FF2B5EF4-FFF2-40B4-BE49-F238E27FC236}">
                  <a16:creationId xmlns:a16="http://schemas.microsoft.com/office/drawing/2014/main" id="{49FF74AD-CD72-4161-AE78-D1B058D3E930}"/>
                </a:ext>
              </a:extLst>
            </p:cNvPr>
            <p:cNvSpPr/>
            <p:nvPr/>
          </p:nvSpPr>
          <p:spPr>
            <a:xfrm>
              <a:off x="6988419"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5" name="TextBox 16">
              <a:extLst>
                <a:ext uri="{FF2B5EF4-FFF2-40B4-BE49-F238E27FC236}">
                  <a16:creationId xmlns:a16="http://schemas.microsoft.com/office/drawing/2014/main" id="{0547BA79-553E-4B76-A34C-EDA9EE8AC953}"/>
                </a:ext>
              </a:extLst>
            </p:cNvPr>
            <p:cNvSpPr txBox="1"/>
            <p:nvPr/>
          </p:nvSpPr>
          <p:spPr>
            <a:xfrm>
              <a:off x="3703186" y="4135343"/>
              <a:ext cx="2479112" cy="338554"/>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US" sz="1600" b="1" dirty="0">
                  <a:solidFill>
                    <a:prstClr val="white"/>
                  </a:solidFill>
                  <a:ea typeface="League Spartan" charset="0"/>
                  <a:cs typeface="Poppins" pitchFamily="2" charset="77"/>
                </a:rPr>
                <a:t>Speak at a Natural Pace</a:t>
              </a:r>
              <a:endParaRPr kumimoji="0" lang="en-GB" sz="1600" b="1" i="0" u="none" strike="noStrike" kern="1200" cap="none" spc="0" normalizeH="0" baseline="0" noProof="0" dirty="0">
                <a:ln>
                  <a:noFill/>
                </a:ln>
                <a:solidFill>
                  <a:prstClr val="white"/>
                </a:solidFill>
                <a:effectLst/>
                <a:uLnTx/>
                <a:uFillTx/>
                <a:ea typeface="League Spartan" charset="0"/>
                <a:cs typeface="Poppins" pitchFamily="2" charset="77"/>
              </a:endParaRPr>
            </a:p>
          </p:txBody>
        </p:sp>
        <p:sp>
          <p:nvSpPr>
            <p:cNvPr id="56" name="TextBox 27">
              <a:extLst>
                <a:ext uri="{FF2B5EF4-FFF2-40B4-BE49-F238E27FC236}">
                  <a16:creationId xmlns:a16="http://schemas.microsoft.com/office/drawing/2014/main" id="{A8C89510-1145-4450-9B79-BA59C9858DF1}"/>
                </a:ext>
              </a:extLst>
            </p:cNvPr>
            <p:cNvSpPr txBox="1"/>
            <p:nvPr/>
          </p:nvSpPr>
          <p:spPr>
            <a:xfrm>
              <a:off x="2375766" y="3925887"/>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lang="en-GB" sz="2400" b="1" dirty="0">
                  <a:solidFill>
                    <a:srgbClr val="1F497D"/>
                  </a:solidFill>
                </a:rPr>
                <a:t>2</a:t>
              </a:r>
              <a:endParaRPr kumimoji="0" lang="en-GB" sz="2400" b="1" i="0" u="none" strike="noStrike" kern="1200" cap="none" spc="0" normalizeH="0" baseline="0" noProof="0" dirty="0">
                <a:ln>
                  <a:noFill/>
                </a:ln>
                <a:solidFill>
                  <a:srgbClr val="1F497D"/>
                </a:solidFill>
                <a:effectLst/>
                <a:uLnTx/>
                <a:uFillTx/>
                <a:ea typeface="+mn-ea"/>
                <a:cs typeface="+mn-cs"/>
              </a:endParaRPr>
            </a:p>
          </p:txBody>
        </p:sp>
      </p:grpSp>
      <p:sp>
        <p:nvSpPr>
          <p:cNvPr id="57" name="TextBox 56">
            <a:extLst>
              <a:ext uri="{FF2B5EF4-FFF2-40B4-BE49-F238E27FC236}">
                <a16:creationId xmlns:a16="http://schemas.microsoft.com/office/drawing/2014/main" id="{B101F266-CDBB-4864-81CB-6011E87700E5}"/>
              </a:ext>
            </a:extLst>
          </p:cNvPr>
          <p:cNvSpPr txBox="1"/>
          <p:nvPr/>
        </p:nvSpPr>
        <p:spPr>
          <a:xfrm>
            <a:off x="6191446" y="4357524"/>
            <a:ext cx="5490693" cy="646331"/>
          </a:xfrm>
          <a:prstGeom prst="rect">
            <a:avLst/>
          </a:prstGeom>
          <a:noFill/>
        </p:spPr>
        <p:txBody>
          <a:bodyPr wrap="square" rtlCol="0">
            <a:spAutoFit/>
          </a:bodyPr>
          <a:lstStyle/>
          <a:p>
            <a:pPr marL="342900" indent="-342900">
              <a:buFont typeface="Wingdings" panose="05000000000000000000" pitchFamily="2" charset="2"/>
              <a:buChar char="ü"/>
            </a:pPr>
            <a:r>
              <a:rPr lang="en-US" dirty="0">
                <a:cs typeface="Poppins Light" panose="00000400000000000000" pitchFamily="2" charset="0"/>
              </a:rPr>
              <a:t>Do not rush through your words, but also do not speak so slowly that your audience gets bored.</a:t>
            </a:r>
          </a:p>
        </p:txBody>
      </p:sp>
    </p:spTree>
    <p:extLst>
      <p:ext uri="{BB962C8B-B14F-4D97-AF65-F5344CB8AC3E}">
        <p14:creationId xmlns:p14="http://schemas.microsoft.com/office/powerpoint/2010/main" val="219705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right)">
                                      <p:cBhvr>
                                        <p:cTn id="15" dur="500"/>
                                        <p:tgtEl>
                                          <p:spTgt spid="4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right)">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dirty="0">
                <a:solidFill>
                  <a:srgbClr val="000000"/>
                </a:solidFill>
                <a:cs typeface="Poppins SemiBold" panose="00000700000000000000" pitchFamily="2" charset="0"/>
              </a:rPr>
              <a:t>Controlling Your Pace and Timing</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700753" y="2793713"/>
            <a:ext cx="4989122" cy="923330"/>
          </a:xfrm>
          <a:prstGeom prst="rect">
            <a:avLst/>
          </a:prstGeom>
          <a:noFill/>
        </p:spPr>
        <p:txBody>
          <a:bodyPr wrap="square" rtlCol="0">
            <a:spAutoFit/>
          </a:bodyPr>
          <a:lstStyle/>
          <a:p>
            <a:pPr marL="342900" indent="-342900">
              <a:buFont typeface="Wingdings" panose="05000000000000000000" pitchFamily="2" charset="2"/>
              <a:buChar char="ü"/>
            </a:pPr>
            <a:r>
              <a:rPr lang="en-GB" dirty="0">
                <a:cs typeface="Poppins Light" panose="00000400000000000000" pitchFamily="2" charset="0"/>
              </a:rPr>
              <a:t>Pausing can help you emphasise important points, give your audience time to process information, and add emphasis to your words.</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3" name="Group 2">
            <a:extLst>
              <a:ext uri="{FF2B5EF4-FFF2-40B4-BE49-F238E27FC236}">
                <a16:creationId xmlns:a16="http://schemas.microsoft.com/office/drawing/2014/main" id="{7195F4A5-DC54-4E53-AC21-DB928DAEFC02}"/>
              </a:ext>
            </a:extLst>
          </p:cNvPr>
          <p:cNvGrpSpPr/>
          <p:nvPr/>
        </p:nvGrpSpPr>
        <p:grpSpPr>
          <a:xfrm>
            <a:off x="605306" y="1665508"/>
            <a:ext cx="5253864" cy="847662"/>
            <a:chOff x="1959153" y="3850209"/>
            <a:chExt cx="5972394" cy="847662"/>
          </a:xfrm>
        </p:grpSpPr>
        <p:sp>
          <p:nvSpPr>
            <p:cNvPr id="8" name="Rectangle 7">
              <a:extLst>
                <a:ext uri="{FF2B5EF4-FFF2-40B4-BE49-F238E27FC236}">
                  <a16:creationId xmlns:a16="http://schemas.microsoft.com/office/drawing/2014/main" id="{8566B716-E1F7-4BA6-8DA8-25C5F2C12762}"/>
                </a:ext>
              </a:extLst>
            </p:cNvPr>
            <p:cNvSpPr/>
            <p:nvPr/>
          </p:nvSpPr>
          <p:spPr>
            <a:xfrm>
              <a:off x="2150048" y="3955790"/>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9" name="Round Same Side Corner Rectangle 7">
              <a:extLst>
                <a:ext uri="{FF2B5EF4-FFF2-40B4-BE49-F238E27FC236}">
                  <a16:creationId xmlns:a16="http://schemas.microsoft.com/office/drawing/2014/main" id="{DD58114B-5034-48E1-820C-9EFEC194D631}"/>
                </a:ext>
              </a:extLst>
            </p:cNvPr>
            <p:cNvSpPr/>
            <p:nvPr/>
          </p:nvSpPr>
          <p:spPr>
            <a:xfrm rot="5400000">
              <a:off x="2293980"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1" name="Round Same Side Corner Rectangle 8">
              <a:extLst>
                <a:ext uri="{FF2B5EF4-FFF2-40B4-BE49-F238E27FC236}">
                  <a16:creationId xmlns:a16="http://schemas.microsoft.com/office/drawing/2014/main" id="{1AA0E2B6-B520-428F-9393-AC7641789331}"/>
                </a:ext>
              </a:extLst>
            </p:cNvPr>
            <p:cNvSpPr/>
            <p:nvPr/>
          </p:nvSpPr>
          <p:spPr>
            <a:xfrm rot="16200000">
              <a:off x="6991848"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2" name="Parallelogram 11">
              <a:extLst>
                <a:ext uri="{FF2B5EF4-FFF2-40B4-BE49-F238E27FC236}">
                  <a16:creationId xmlns:a16="http://schemas.microsoft.com/office/drawing/2014/main" id="{6C451837-9D57-4A5B-9716-8D698610000A}"/>
                </a:ext>
              </a:extLst>
            </p:cNvPr>
            <p:cNvSpPr/>
            <p:nvPr/>
          </p:nvSpPr>
          <p:spPr>
            <a:xfrm rot="16200000" flipV="1">
              <a:off x="1690586" y="4118776"/>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3" name="Triangle 5">
              <a:extLst>
                <a:ext uri="{FF2B5EF4-FFF2-40B4-BE49-F238E27FC236}">
                  <a16:creationId xmlns:a16="http://schemas.microsoft.com/office/drawing/2014/main" id="{07D4D7D4-E112-457C-8CD6-CA7D601F029C}"/>
                </a:ext>
              </a:extLst>
            </p:cNvPr>
            <p:cNvSpPr/>
            <p:nvPr/>
          </p:nvSpPr>
          <p:spPr>
            <a:xfrm rot="16200000">
              <a:off x="1932429" y="4480252"/>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4" name="Parallelogram 13">
              <a:extLst>
                <a:ext uri="{FF2B5EF4-FFF2-40B4-BE49-F238E27FC236}">
                  <a16:creationId xmlns:a16="http://schemas.microsoft.com/office/drawing/2014/main" id="{E1324992-3B5E-404F-89B8-BCE860A2152E}"/>
                </a:ext>
              </a:extLst>
            </p:cNvPr>
            <p:cNvSpPr/>
            <p:nvPr/>
          </p:nvSpPr>
          <p:spPr>
            <a:xfrm rot="16200000">
              <a:off x="7471307" y="4118000"/>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5" name="Triangle 7">
              <a:extLst>
                <a:ext uri="{FF2B5EF4-FFF2-40B4-BE49-F238E27FC236}">
                  <a16:creationId xmlns:a16="http://schemas.microsoft.com/office/drawing/2014/main" id="{D56F514D-46AF-495F-BD3F-37A49A6B7850}"/>
                </a:ext>
              </a:extLst>
            </p:cNvPr>
            <p:cNvSpPr/>
            <p:nvPr/>
          </p:nvSpPr>
          <p:spPr>
            <a:xfrm rot="16200000" flipV="1">
              <a:off x="7713152" y="4479476"/>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7" name="Oval 16">
              <a:extLst>
                <a:ext uri="{FF2B5EF4-FFF2-40B4-BE49-F238E27FC236}">
                  <a16:creationId xmlns:a16="http://schemas.microsoft.com/office/drawing/2014/main" id="{F82841BB-0EF4-4FB4-916C-F2019CA32A36}"/>
                </a:ext>
              </a:extLst>
            </p:cNvPr>
            <p:cNvSpPr/>
            <p:nvPr/>
          </p:nvSpPr>
          <p:spPr>
            <a:xfrm>
              <a:off x="2290551"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8" name="Oval 17">
              <a:extLst>
                <a:ext uri="{FF2B5EF4-FFF2-40B4-BE49-F238E27FC236}">
                  <a16:creationId xmlns:a16="http://schemas.microsoft.com/office/drawing/2014/main" id="{143597E7-1D06-4D8D-8F7E-4E6D44C0784B}"/>
                </a:ext>
              </a:extLst>
            </p:cNvPr>
            <p:cNvSpPr/>
            <p:nvPr/>
          </p:nvSpPr>
          <p:spPr>
            <a:xfrm>
              <a:off x="6988419"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9" name="TextBox 16">
              <a:extLst>
                <a:ext uri="{FF2B5EF4-FFF2-40B4-BE49-F238E27FC236}">
                  <a16:creationId xmlns:a16="http://schemas.microsoft.com/office/drawing/2014/main" id="{46B98E96-06EF-48C8-988F-01B09BDC2764}"/>
                </a:ext>
              </a:extLst>
            </p:cNvPr>
            <p:cNvSpPr txBox="1"/>
            <p:nvPr/>
          </p:nvSpPr>
          <p:spPr>
            <a:xfrm>
              <a:off x="3682340" y="4135343"/>
              <a:ext cx="2520804" cy="338554"/>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GB" sz="1600" b="1" dirty="0">
                  <a:solidFill>
                    <a:prstClr val="white"/>
                  </a:solidFill>
                  <a:ea typeface="League Spartan" charset="0"/>
                  <a:cs typeface="Poppins" pitchFamily="2" charset="77"/>
                </a:rPr>
                <a:t>Use Pauses Strategically</a:t>
              </a:r>
              <a:endParaRPr kumimoji="0" lang="en-GB" sz="1600" b="1" i="0" u="none" strike="noStrike" kern="1200" cap="none" spc="0" normalizeH="0" baseline="0" dirty="0">
                <a:ln>
                  <a:noFill/>
                </a:ln>
                <a:solidFill>
                  <a:prstClr val="white"/>
                </a:solidFill>
                <a:effectLst/>
                <a:uLnTx/>
                <a:uFillTx/>
                <a:ea typeface="League Spartan" charset="0"/>
                <a:cs typeface="Poppins" pitchFamily="2" charset="77"/>
              </a:endParaRPr>
            </a:p>
          </p:txBody>
        </p:sp>
        <p:sp>
          <p:nvSpPr>
            <p:cNvPr id="31" name="TextBox 27">
              <a:extLst>
                <a:ext uri="{FF2B5EF4-FFF2-40B4-BE49-F238E27FC236}">
                  <a16:creationId xmlns:a16="http://schemas.microsoft.com/office/drawing/2014/main" id="{9A9C8832-EE53-4328-AA4D-4E1A5CB28597}"/>
                </a:ext>
              </a:extLst>
            </p:cNvPr>
            <p:cNvSpPr txBox="1"/>
            <p:nvPr/>
          </p:nvSpPr>
          <p:spPr>
            <a:xfrm>
              <a:off x="2375766" y="3925887"/>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lang="en-GB" sz="2400" b="1" dirty="0">
                  <a:solidFill>
                    <a:srgbClr val="1F497D"/>
                  </a:solidFill>
                </a:rPr>
                <a:t>3</a:t>
              </a:r>
              <a:endParaRPr kumimoji="0" lang="en-GB" sz="2400" b="1" i="0" u="none" strike="noStrike" kern="1200" cap="none" spc="0" normalizeH="0" baseline="0" dirty="0">
                <a:ln>
                  <a:noFill/>
                </a:ln>
                <a:solidFill>
                  <a:srgbClr val="1F497D"/>
                </a:solidFill>
                <a:effectLst/>
                <a:uLnTx/>
                <a:uFillTx/>
              </a:endParaRPr>
            </a:p>
          </p:txBody>
        </p:sp>
      </p:grpSp>
      <p:grpSp>
        <p:nvGrpSpPr>
          <p:cNvPr id="45" name="Group 44">
            <a:extLst>
              <a:ext uri="{FF2B5EF4-FFF2-40B4-BE49-F238E27FC236}">
                <a16:creationId xmlns:a16="http://schemas.microsoft.com/office/drawing/2014/main" id="{25D5193A-EDE1-4800-8D4C-5175F4B4765A}"/>
              </a:ext>
            </a:extLst>
          </p:cNvPr>
          <p:cNvGrpSpPr/>
          <p:nvPr/>
        </p:nvGrpSpPr>
        <p:grpSpPr>
          <a:xfrm>
            <a:off x="6191447" y="3303629"/>
            <a:ext cx="5253864" cy="847662"/>
            <a:chOff x="1959153" y="3850209"/>
            <a:chExt cx="5972394" cy="847662"/>
          </a:xfrm>
        </p:grpSpPr>
        <p:sp>
          <p:nvSpPr>
            <p:cNvPr id="46" name="Rectangle 45">
              <a:extLst>
                <a:ext uri="{FF2B5EF4-FFF2-40B4-BE49-F238E27FC236}">
                  <a16:creationId xmlns:a16="http://schemas.microsoft.com/office/drawing/2014/main" id="{A0E11AE9-7C7B-460D-BBF1-9D4CEA079D43}"/>
                </a:ext>
              </a:extLst>
            </p:cNvPr>
            <p:cNvSpPr/>
            <p:nvPr/>
          </p:nvSpPr>
          <p:spPr>
            <a:xfrm>
              <a:off x="2150048" y="3955790"/>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47" name="Round Same Side Corner Rectangle 7">
              <a:extLst>
                <a:ext uri="{FF2B5EF4-FFF2-40B4-BE49-F238E27FC236}">
                  <a16:creationId xmlns:a16="http://schemas.microsoft.com/office/drawing/2014/main" id="{8FBAEC20-6D11-4196-9F78-4E1E9E08A762}"/>
                </a:ext>
              </a:extLst>
            </p:cNvPr>
            <p:cNvSpPr/>
            <p:nvPr/>
          </p:nvSpPr>
          <p:spPr>
            <a:xfrm rot="5400000">
              <a:off x="2293980"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48" name="Round Same Side Corner Rectangle 8">
              <a:extLst>
                <a:ext uri="{FF2B5EF4-FFF2-40B4-BE49-F238E27FC236}">
                  <a16:creationId xmlns:a16="http://schemas.microsoft.com/office/drawing/2014/main" id="{FB1CA3CF-7958-4C28-978A-D0059406E418}"/>
                </a:ext>
              </a:extLst>
            </p:cNvPr>
            <p:cNvSpPr/>
            <p:nvPr/>
          </p:nvSpPr>
          <p:spPr>
            <a:xfrm rot="16200000">
              <a:off x="6991848"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49" name="Parallelogram 48">
              <a:extLst>
                <a:ext uri="{FF2B5EF4-FFF2-40B4-BE49-F238E27FC236}">
                  <a16:creationId xmlns:a16="http://schemas.microsoft.com/office/drawing/2014/main" id="{D22F53B5-04E8-45DA-B5DC-9476FC91D9FD}"/>
                </a:ext>
              </a:extLst>
            </p:cNvPr>
            <p:cNvSpPr/>
            <p:nvPr/>
          </p:nvSpPr>
          <p:spPr>
            <a:xfrm rot="16200000" flipV="1">
              <a:off x="1690586" y="4118776"/>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0" name="Triangle 5">
              <a:extLst>
                <a:ext uri="{FF2B5EF4-FFF2-40B4-BE49-F238E27FC236}">
                  <a16:creationId xmlns:a16="http://schemas.microsoft.com/office/drawing/2014/main" id="{B91B141C-7B6D-405B-B74A-74CEAF8DC3F8}"/>
                </a:ext>
              </a:extLst>
            </p:cNvPr>
            <p:cNvSpPr/>
            <p:nvPr/>
          </p:nvSpPr>
          <p:spPr>
            <a:xfrm rot="16200000">
              <a:off x="1932429" y="4480252"/>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1" name="Parallelogram 50">
              <a:extLst>
                <a:ext uri="{FF2B5EF4-FFF2-40B4-BE49-F238E27FC236}">
                  <a16:creationId xmlns:a16="http://schemas.microsoft.com/office/drawing/2014/main" id="{7BD36686-68DD-497D-83B1-871FE693C759}"/>
                </a:ext>
              </a:extLst>
            </p:cNvPr>
            <p:cNvSpPr/>
            <p:nvPr/>
          </p:nvSpPr>
          <p:spPr>
            <a:xfrm rot="16200000">
              <a:off x="7471307" y="4118000"/>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2" name="Triangle 7">
              <a:extLst>
                <a:ext uri="{FF2B5EF4-FFF2-40B4-BE49-F238E27FC236}">
                  <a16:creationId xmlns:a16="http://schemas.microsoft.com/office/drawing/2014/main" id="{613D326A-4880-457B-A69A-F6735CBFFFB6}"/>
                </a:ext>
              </a:extLst>
            </p:cNvPr>
            <p:cNvSpPr/>
            <p:nvPr/>
          </p:nvSpPr>
          <p:spPr>
            <a:xfrm rot="16200000" flipV="1">
              <a:off x="7713152" y="4479476"/>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3" name="Oval 52">
              <a:extLst>
                <a:ext uri="{FF2B5EF4-FFF2-40B4-BE49-F238E27FC236}">
                  <a16:creationId xmlns:a16="http://schemas.microsoft.com/office/drawing/2014/main" id="{F9313101-0D14-4613-B98F-59E0D4AF50A1}"/>
                </a:ext>
              </a:extLst>
            </p:cNvPr>
            <p:cNvSpPr/>
            <p:nvPr/>
          </p:nvSpPr>
          <p:spPr>
            <a:xfrm>
              <a:off x="2290551"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4" name="Oval 53">
              <a:extLst>
                <a:ext uri="{FF2B5EF4-FFF2-40B4-BE49-F238E27FC236}">
                  <a16:creationId xmlns:a16="http://schemas.microsoft.com/office/drawing/2014/main" id="{49FF74AD-CD72-4161-AE78-D1B058D3E930}"/>
                </a:ext>
              </a:extLst>
            </p:cNvPr>
            <p:cNvSpPr/>
            <p:nvPr/>
          </p:nvSpPr>
          <p:spPr>
            <a:xfrm>
              <a:off x="6988419"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5" name="TextBox 16">
              <a:extLst>
                <a:ext uri="{FF2B5EF4-FFF2-40B4-BE49-F238E27FC236}">
                  <a16:creationId xmlns:a16="http://schemas.microsoft.com/office/drawing/2014/main" id="{0547BA79-553E-4B76-A34C-EDA9EE8AC953}"/>
                </a:ext>
              </a:extLst>
            </p:cNvPr>
            <p:cNvSpPr txBox="1"/>
            <p:nvPr/>
          </p:nvSpPr>
          <p:spPr>
            <a:xfrm>
              <a:off x="3655553" y="4135343"/>
              <a:ext cx="2574379" cy="338554"/>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GB" sz="1600" b="1" dirty="0">
                  <a:solidFill>
                    <a:prstClr val="white"/>
                  </a:solidFill>
                  <a:ea typeface="League Spartan" charset="0"/>
                  <a:cs typeface="Poppins" pitchFamily="2" charset="77"/>
                </a:rPr>
                <a:t>Vary Your Pace and Tone</a:t>
              </a:r>
              <a:endParaRPr kumimoji="0" lang="en-GB" sz="1600" b="1" i="0" u="none" strike="noStrike" kern="1200" cap="none" spc="0" normalizeH="0" baseline="0" dirty="0">
                <a:ln>
                  <a:noFill/>
                </a:ln>
                <a:solidFill>
                  <a:prstClr val="white"/>
                </a:solidFill>
                <a:effectLst/>
                <a:uLnTx/>
                <a:uFillTx/>
                <a:ea typeface="League Spartan" charset="0"/>
                <a:cs typeface="Poppins" pitchFamily="2" charset="77"/>
              </a:endParaRPr>
            </a:p>
          </p:txBody>
        </p:sp>
        <p:sp>
          <p:nvSpPr>
            <p:cNvPr id="56" name="TextBox 27">
              <a:extLst>
                <a:ext uri="{FF2B5EF4-FFF2-40B4-BE49-F238E27FC236}">
                  <a16:creationId xmlns:a16="http://schemas.microsoft.com/office/drawing/2014/main" id="{A8C89510-1145-4450-9B79-BA59C9858DF1}"/>
                </a:ext>
              </a:extLst>
            </p:cNvPr>
            <p:cNvSpPr txBox="1"/>
            <p:nvPr/>
          </p:nvSpPr>
          <p:spPr>
            <a:xfrm>
              <a:off x="2375766" y="3925887"/>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1F497D"/>
                  </a:solidFill>
                  <a:effectLst/>
                  <a:uLnTx/>
                  <a:uFillTx/>
                  <a:ea typeface="+mn-ea"/>
                  <a:cs typeface="+mn-cs"/>
                </a:rPr>
                <a:t>4</a:t>
              </a:r>
            </a:p>
          </p:txBody>
        </p:sp>
      </p:grpSp>
      <p:sp>
        <p:nvSpPr>
          <p:cNvPr id="57" name="TextBox 56">
            <a:extLst>
              <a:ext uri="{FF2B5EF4-FFF2-40B4-BE49-F238E27FC236}">
                <a16:creationId xmlns:a16="http://schemas.microsoft.com/office/drawing/2014/main" id="{B101F266-CDBB-4864-81CB-6011E87700E5}"/>
              </a:ext>
            </a:extLst>
          </p:cNvPr>
          <p:cNvSpPr txBox="1"/>
          <p:nvPr/>
        </p:nvSpPr>
        <p:spPr>
          <a:xfrm>
            <a:off x="6191446" y="4357524"/>
            <a:ext cx="5490693" cy="923330"/>
          </a:xfrm>
          <a:prstGeom prst="rect">
            <a:avLst/>
          </a:prstGeom>
          <a:noFill/>
        </p:spPr>
        <p:txBody>
          <a:bodyPr wrap="square" rtlCol="0">
            <a:spAutoFit/>
          </a:bodyPr>
          <a:lstStyle/>
          <a:p>
            <a:pPr marL="342900" indent="-342900">
              <a:buFont typeface="Wingdings" panose="05000000000000000000" pitchFamily="2" charset="2"/>
              <a:buChar char="ü"/>
            </a:pPr>
            <a:r>
              <a:rPr lang="en-GB" dirty="0">
                <a:cs typeface="Poppins Light" panose="00000400000000000000" pitchFamily="2" charset="0"/>
              </a:rPr>
              <a:t>Speaking in a monotone voice can quickly bore your audience, so try to vary your pace and tone to keep them engaged.</a:t>
            </a:r>
          </a:p>
        </p:txBody>
      </p:sp>
    </p:spTree>
    <p:extLst>
      <p:ext uri="{BB962C8B-B14F-4D97-AF65-F5344CB8AC3E}">
        <p14:creationId xmlns:p14="http://schemas.microsoft.com/office/powerpoint/2010/main" val="107662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right)">
                                      <p:cBhvr>
                                        <p:cTn id="15" dur="500"/>
                                        <p:tgtEl>
                                          <p:spTgt spid="57"/>
                                        </p:tgtEl>
                                      </p:cBhvr>
                                    </p:animEffect>
                                  </p:childTnLst>
                                </p:cTn>
                              </p:par>
                              <p:par>
                                <p:cTn id="16" presetID="22" presetClass="entr" presetSubtype="2"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right)">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Controlling Your Pace and Timing</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700753" y="2793713"/>
            <a:ext cx="5003322" cy="923330"/>
          </a:xfrm>
          <a:prstGeom prst="rect">
            <a:avLst/>
          </a:prstGeom>
          <a:noFill/>
        </p:spPr>
        <p:txBody>
          <a:bodyPr wrap="square" rtlCol="0">
            <a:spAutoFit/>
          </a:bodyPr>
          <a:lstStyle/>
          <a:p>
            <a:pPr marL="342900" indent="-342900">
              <a:buFont typeface="Wingdings" panose="05000000000000000000" pitchFamily="2" charset="2"/>
              <a:buChar char="ü"/>
            </a:pPr>
            <a:r>
              <a:rPr lang="en-US" dirty="0">
                <a:cs typeface="Poppins Light" panose="00000400000000000000" pitchFamily="2" charset="0"/>
              </a:rPr>
              <a:t>If you notice that they are getting restless or bored, try to pick up the pace or switch to a more interesting topic.</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3" name="Group 2">
            <a:extLst>
              <a:ext uri="{FF2B5EF4-FFF2-40B4-BE49-F238E27FC236}">
                <a16:creationId xmlns:a16="http://schemas.microsoft.com/office/drawing/2014/main" id="{7195F4A5-DC54-4E53-AC21-DB928DAEFC02}"/>
              </a:ext>
            </a:extLst>
          </p:cNvPr>
          <p:cNvGrpSpPr/>
          <p:nvPr/>
        </p:nvGrpSpPr>
        <p:grpSpPr>
          <a:xfrm>
            <a:off x="605306" y="1665508"/>
            <a:ext cx="5253864" cy="847662"/>
            <a:chOff x="1959153" y="3850209"/>
            <a:chExt cx="5972394" cy="847662"/>
          </a:xfrm>
        </p:grpSpPr>
        <p:sp>
          <p:nvSpPr>
            <p:cNvPr id="8" name="Rectangle 7">
              <a:extLst>
                <a:ext uri="{FF2B5EF4-FFF2-40B4-BE49-F238E27FC236}">
                  <a16:creationId xmlns:a16="http://schemas.microsoft.com/office/drawing/2014/main" id="{8566B716-E1F7-4BA6-8DA8-25C5F2C12762}"/>
                </a:ext>
              </a:extLst>
            </p:cNvPr>
            <p:cNvSpPr/>
            <p:nvPr/>
          </p:nvSpPr>
          <p:spPr>
            <a:xfrm>
              <a:off x="2150048" y="3955790"/>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9" name="Round Same Side Corner Rectangle 7">
              <a:extLst>
                <a:ext uri="{FF2B5EF4-FFF2-40B4-BE49-F238E27FC236}">
                  <a16:creationId xmlns:a16="http://schemas.microsoft.com/office/drawing/2014/main" id="{DD58114B-5034-48E1-820C-9EFEC194D631}"/>
                </a:ext>
              </a:extLst>
            </p:cNvPr>
            <p:cNvSpPr/>
            <p:nvPr/>
          </p:nvSpPr>
          <p:spPr>
            <a:xfrm rot="5400000">
              <a:off x="2293980"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11" name="Round Same Side Corner Rectangle 8">
              <a:extLst>
                <a:ext uri="{FF2B5EF4-FFF2-40B4-BE49-F238E27FC236}">
                  <a16:creationId xmlns:a16="http://schemas.microsoft.com/office/drawing/2014/main" id="{1AA0E2B6-B520-428F-9393-AC7641789331}"/>
                </a:ext>
              </a:extLst>
            </p:cNvPr>
            <p:cNvSpPr/>
            <p:nvPr/>
          </p:nvSpPr>
          <p:spPr>
            <a:xfrm rot="16200000">
              <a:off x="6991848"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12" name="Parallelogram 11">
              <a:extLst>
                <a:ext uri="{FF2B5EF4-FFF2-40B4-BE49-F238E27FC236}">
                  <a16:creationId xmlns:a16="http://schemas.microsoft.com/office/drawing/2014/main" id="{6C451837-9D57-4A5B-9716-8D698610000A}"/>
                </a:ext>
              </a:extLst>
            </p:cNvPr>
            <p:cNvSpPr/>
            <p:nvPr/>
          </p:nvSpPr>
          <p:spPr>
            <a:xfrm rot="16200000" flipV="1">
              <a:off x="1690586" y="4118776"/>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13" name="Triangle 5">
              <a:extLst>
                <a:ext uri="{FF2B5EF4-FFF2-40B4-BE49-F238E27FC236}">
                  <a16:creationId xmlns:a16="http://schemas.microsoft.com/office/drawing/2014/main" id="{07D4D7D4-E112-457C-8CD6-CA7D601F029C}"/>
                </a:ext>
              </a:extLst>
            </p:cNvPr>
            <p:cNvSpPr/>
            <p:nvPr/>
          </p:nvSpPr>
          <p:spPr>
            <a:xfrm rot="16200000">
              <a:off x="1932429" y="4480252"/>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14" name="Parallelogram 13">
              <a:extLst>
                <a:ext uri="{FF2B5EF4-FFF2-40B4-BE49-F238E27FC236}">
                  <a16:creationId xmlns:a16="http://schemas.microsoft.com/office/drawing/2014/main" id="{E1324992-3B5E-404F-89B8-BCE860A2152E}"/>
                </a:ext>
              </a:extLst>
            </p:cNvPr>
            <p:cNvSpPr/>
            <p:nvPr/>
          </p:nvSpPr>
          <p:spPr>
            <a:xfrm rot="16200000">
              <a:off x="7471307" y="4118000"/>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15" name="Triangle 7">
              <a:extLst>
                <a:ext uri="{FF2B5EF4-FFF2-40B4-BE49-F238E27FC236}">
                  <a16:creationId xmlns:a16="http://schemas.microsoft.com/office/drawing/2014/main" id="{D56F514D-46AF-495F-BD3F-37A49A6B7850}"/>
                </a:ext>
              </a:extLst>
            </p:cNvPr>
            <p:cNvSpPr/>
            <p:nvPr/>
          </p:nvSpPr>
          <p:spPr>
            <a:xfrm rot="16200000" flipV="1">
              <a:off x="7713152" y="4479476"/>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17" name="Oval 16">
              <a:extLst>
                <a:ext uri="{FF2B5EF4-FFF2-40B4-BE49-F238E27FC236}">
                  <a16:creationId xmlns:a16="http://schemas.microsoft.com/office/drawing/2014/main" id="{F82841BB-0EF4-4FB4-916C-F2019CA32A36}"/>
                </a:ext>
              </a:extLst>
            </p:cNvPr>
            <p:cNvSpPr/>
            <p:nvPr/>
          </p:nvSpPr>
          <p:spPr>
            <a:xfrm>
              <a:off x="2290551"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18" name="Oval 17">
              <a:extLst>
                <a:ext uri="{FF2B5EF4-FFF2-40B4-BE49-F238E27FC236}">
                  <a16:creationId xmlns:a16="http://schemas.microsoft.com/office/drawing/2014/main" id="{143597E7-1D06-4D8D-8F7E-4E6D44C0784B}"/>
                </a:ext>
              </a:extLst>
            </p:cNvPr>
            <p:cNvSpPr/>
            <p:nvPr/>
          </p:nvSpPr>
          <p:spPr>
            <a:xfrm>
              <a:off x="6988419"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19" name="TextBox 16">
              <a:extLst>
                <a:ext uri="{FF2B5EF4-FFF2-40B4-BE49-F238E27FC236}">
                  <a16:creationId xmlns:a16="http://schemas.microsoft.com/office/drawing/2014/main" id="{46B98E96-06EF-48C8-988F-01B09BDC2764}"/>
                </a:ext>
              </a:extLst>
            </p:cNvPr>
            <p:cNvSpPr txBox="1"/>
            <p:nvPr/>
          </p:nvSpPr>
          <p:spPr>
            <a:xfrm>
              <a:off x="3425842" y="4012233"/>
              <a:ext cx="3033800" cy="584775"/>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US" sz="1600" b="1" dirty="0">
                  <a:solidFill>
                    <a:prstClr val="white"/>
                  </a:solidFill>
                  <a:ea typeface="League Spartan" charset="0"/>
                  <a:cs typeface="Poppins" pitchFamily="2" charset="77"/>
                </a:rPr>
                <a:t>Be Aware of Your Audience’s </a:t>
              </a:r>
            </a:p>
            <a:p>
              <a:pPr lvl="0" algn="ctr">
                <a:defRPr/>
              </a:pPr>
              <a:r>
                <a:rPr lang="en-US" sz="1600" b="1" dirty="0">
                  <a:solidFill>
                    <a:prstClr val="white"/>
                  </a:solidFill>
                  <a:ea typeface="League Spartan" charset="0"/>
                  <a:cs typeface="Poppins" pitchFamily="2" charset="77"/>
                </a:rPr>
                <a:t>Reactions</a:t>
              </a:r>
              <a:endParaRPr kumimoji="0" lang="en-GB" sz="1600" b="1" i="0" u="none" strike="noStrike" kern="1200" cap="none" spc="0" normalizeH="0" baseline="0" noProof="0" dirty="0">
                <a:ln>
                  <a:noFill/>
                </a:ln>
                <a:solidFill>
                  <a:prstClr val="white"/>
                </a:solidFill>
                <a:effectLst/>
                <a:uLnTx/>
                <a:uFillTx/>
                <a:ea typeface="League Spartan" charset="0"/>
                <a:cs typeface="Poppins" pitchFamily="2" charset="77"/>
              </a:endParaRPr>
            </a:p>
          </p:txBody>
        </p:sp>
        <p:sp>
          <p:nvSpPr>
            <p:cNvPr id="31" name="TextBox 27">
              <a:extLst>
                <a:ext uri="{FF2B5EF4-FFF2-40B4-BE49-F238E27FC236}">
                  <a16:creationId xmlns:a16="http://schemas.microsoft.com/office/drawing/2014/main" id="{9A9C8832-EE53-4328-AA4D-4E1A5CB28597}"/>
                </a:ext>
              </a:extLst>
            </p:cNvPr>
            <p:cNvSpPr txBox="1"/>
            <p:nvPr/>
          </p:nvSpPr>
          <p:spPr>
            <a:xfrm>
              <a:off x="2375766" y="3925887"/>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97D"/>
                  </a:solidFill>
                  <a:effectLst/>
                  <a:uLnTx/>
                  <a:uFillTx/>
                  <a:ea typeface="+mn-ea"/>
                  <a:cs typeface="+mn-cs"/>
                </a:rPr>
                <a:t>5</a:t>
              </a:r>
            </a:p>
          </p:txBody>
        </p:sp>
      </p:grpSp>
      <p:grpSp>
        <p:nvGrpSpPr>
          <p:cNvPr id="45" name="Group 44">
            <a:extLst>
              <a:ext uri="{FF2B5EF4-FFF2-40B4-BE49-F238E27FC236}">
                <a16:creationId xmlns:a16="http://schemas.microsoft.com/office/drawing/2014/main" id="{25D5193A-EDE1-4800-8D4C-5175F4B4765A}"/>
              </a:ext>
            </a:extLst>
          </p:cNvPr>
          <p:cNvGrpSpPr/>
          <p:nvPr/>
        </p:nvGrpSpPr>
        <p:grpSpPr>
          <a:xfrm>
            <a:off x="6191447" y="3303629"/>
            <a:ext cx="5253864" cy="847662"/>
            <a:chOff x="1959153" y="3850209"/>
            <a:chExt cx="5972394" cy="847662"/>
          </a:xfrm>
        </p:grpSpPr>
        <p:sp>
          <p:nvSpPr>
            <p:cNvPr id="46" name="Rectangle 45">
              <a:extLst>
                <a:ext uri="{FF2B5EF4-FFF2-40B4-BE49-F238E27FC236}">
                  <a16:creationId xmlns:a16="http://schemas.microsoft.com/office/drawing/2014/main" id="{A0E11AE9-7C7B-460D-BBF1-9D4CEA079D43}"/>
                </a:ext>
              </a:extLst>
            </p:cNvPr>
            <p:cNvSpPr/>
            <p:nvPr/>
          </p:nvSpPr>
          <p:spPr>
            <a:xfrm>
              <a:off x="2150048" y="3955790"/>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7" name="Round Same Side Corner Rectangle 7">
              <a:extLst>
                <a:ext uri="{FF2B5EF4-FFF2-40B4-BE49-F238E27FC236}">
                  <a16:creationId xmlns:a16="http://schemas.microsoft.com/office/drawing/2014/main" id="{8FBAEC20-6D11-4196-9F78-4E1E9E08A762}"/>
                </a:ext>
              </a:extLst>
            </p:cNvPr>
            <p:cNvSpPr/>
            <p:nvPr/>
          </p:nvSpPr>
          <p:spPr>
            <a:xfrm rot="5400000">
              <a:off x="2293980"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8" name="Round Same Side Corner Rectangle 8">
              <a:extLst>
                <a:ext uri="{FF2B5EF4-FFF2-40B4-BE49-F238E27FC236}">
                  <a16:creationId xmlns:a16="http://schemas.microsoft.com/office/drawing/2014/main" id="{FB1CA3CF-7958-4C28-978A-D0059406E418}"/>
                </a:ext>
              </a:extLst>
            </p:cNvPr>
            <p:cNvSpPr/>
            <p:nvPr/>
          </p:nvSpPr>
          <p:spPr>
            <a:xfrm rot="16200000">
              <a:off x="6991848"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9" name="Parallelogram 48">
              <a:extLst>
                <a:ext uri="{FF2B5EF4-FFF2-40B4-BE49-F238E27FC236}">
                  <a16:creationId xmlns:a16="http://schemas.microsoft.com/office/drawing/2014/main" id="{D22F53B5-04E8-45DA-B5DC-9476FC91D9FD}"/>
                </a:ext>
              </a:extLst>
            </p:cNvPr>
            <p:cNvSpPr/>
            <p:nvPr/>
          </p:nvSpPr>
          <p:spPr>
            <a:xfrm rot="16200000" flipV="1">
              <a:off x="1690586" y="4118776"/>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0" name="Triangle 5">
              <a:extLst>
                <a:ext uri="{FF2B5EF4-FFF2-40B4-BE49-F238E27FC236}">
                  <a16:creationId xmlns:a16="http://schemas.microsoft.com/office/drawing/2014/main" id="{B91B141C-7B6D-405B-B74A-74CEAF8DC3F8}"/>
                </a:ext>
              </a:extLst>
            </p:cNvPr>
            <p:cNvSpPr/>
            <p:nvPr/>
          </p:nvSpPr>
          <p:spPr>
            <a:xfrm rot="16200000">
              <a:off x="1932429" y="4480252"/>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1" name="Parallelogram 50">
              <a:extLst>
                <a:ext uri="{FF2B5EF4-FFF2-40B4-BE49-F238E27FC236}">
                  <a16:creationId xmlns:a16="http://schemas.microsoft.com/office/drawing/2014/main" id="{7BD36686-68DD-497D-83B1-871FE693C759}"/>
                </a:ext>
              </a:extLst>
            </p:cNvPr>
            <p:cNvSpPr/>
            <p:nvPr/>
          </p:nvSpPr>
          <p:spPr>
            <a:xfrm rot="16200000">
              <a:off x="7471307" y="4118000"/>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2" name="Triangle 7">
              <a:extLst>
                <a:ext uri="{FF2B5EF4-FFF2-40B4-BE49-F238E27FC236}">
                  <a16:creationId xmlns:a16="http://schemas.microsoft.com/office/drawing/2014/main" id="{613D326A-4880-457B-A69A-F6735CBFFFB6}"/>
                </a:ext>
              </a:extLst>
            </p:cNvPr>
            <p:cNvSpPr/>
            <p:nvPr/>
          </p:nvSpPr>
          <p:spPr>
            <a:xfrm rot="16200000" flipV="1">
              <a:off x="7713152" y="4479476"/>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3" name="Oval 52">
              <a:extLst>
                <a:ext uri="{FF2B5EF4-FFF2-40B4-BE49-F238E27FC236}">
                  <a16:creationId xmlns:a16="http://schemas.microsoft.com/office/drawing/2014/main" id="{F9313101-0D14-4613-B98F-59E0D4AF50A1}"/>
                </a:ext>
              </a:extLst>
            </p:cNvPr>
            <p:cNvSpPr/>
            <p:nvPr/>
          </p:nvSpPr>
          <p:spPr>
            <a:xfrm>
              <a:off x="2290551"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4" name="Oval 53">
              <a:extLst>
                <a:ext uri="{FF2B5EF4-FFF2-40B4-BE49-F238E27FC236}">
                  <a16:creationId xmlns:a16="http://schemas.microsoft.com/office/drawing/2014/main" id="{49FF74AD-CD72-4161-AE78-D1B058D3E930}"/>
                </a:ext>
              </a:extLst>
            </p:cNvPr>
            <p:cNvSpPr/>
            <p:nvPr/>
          </p:nvSpPr>
          <p:spPr>
            <a:xfrm>
              <a:off x="6988419"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5" name="TextBox 16">
              <a:extLst>
                <a:ext uri="{FF2B5EF4-FFF2-40B4-BE49-F238E27FC236}">
                  <a16:creationId xmlns:a16="http://schemas.microsoft.com/office/drawing/2014/main" id="{0547BA79-553E-4B76-A34C-EDA9EE8AC953}"/>
                </a:ext>
              </a:extLst>
            </p:cNvPr>
            <p:cNvSpPr txBox="1"/>
            <p:nvPr/>
          </p:nvSpPr>
          <p:spPr>
            <a:xfrm>
              <a:off x="3782490" y="4135343"/>
              <a:ext cx="2320505" cy="338554"/>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US" sz="1600" b="1" dirty="0">
                  <a:solidFill>
                    <a:prstClr val="white"/>
                  </a:solidFill>
                  <a:ea typeface="League Spartan" charset="0"/>
                  <a:cs typeface="Poppins" pitchFamily="2" charset="77"/>
                </a:rPr>
                <a:t>Practice Your Delivery</a:t>
              </a:r>
              <a:endParaRPr kumimoji="0" lang="en-GB" sz="1600" b="1" i="0" u="none" strike="noStrike" kern="1200" cap="none" spc="0" normalizeH="0" baseline="0" noProof="0" dirty="0">
                <a:ln>
                  <a:noFill/>
                </a:ln>
                <a:solidFill>
                  <a:prstClr val="white"/>
                </a:solidFill>
                <a:effectLst/>
                <a:uLnTx/>
                <a:uFillTx/>
                <a:ea typeface="League Spartan" charset="0"/>
                <a:cs typeface="Poppins" pitchFamily="2" charset="77"/>
              </a:endParaRPr>
            </a:p>
          </p:txBody>
        </p:sp>
        <p:sp>
          <p:nvSpPr>
            <p:cNvPr id="56" name="TextBox 27">
              <a:extLst>
                <a:ext uri="{FF2B5EF4-FFF2-40B4-BE49-F238E27FC236}">
                  <a16:creationId xmlns:a16="http://schemas.microsoft.com/office/drawing/2014/main" id="{A8C89510-1145-4450-9B79-BA59C9858DF1}"/>
                </a:ext>
              </a:extLst>
            </p:cNvPr>
            <p:cNvSpPr txBox="1"/>
            <p:nvPr/>
          </p:nvSpPr>
          <p:spPr>
            <a:xfrm>
              <a:off x="2375766" y="3925887"/>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lang="en-GB" sz="2400" b="1" dirty="0">
                  <a:solidFill>
                    <a:srgbClr val="1F497D"/>
                  </a:solidFill>
                </a:rPr>
                <a:t>6</a:t>
              </a:r>
              <a:endParaRPr kumimoji="0" lang="en-GB" sz="2400" b="1" i="0" u="none" strike="noStrike" kern="1200" cap="none" spc="0" normalizeH="0" baseline="0" noProof="0" dirty="0">
                <a:ln>
                  <a:noFill/>
                </a:ln>
                <a:solidFill>
                  <a:srgbClr val="1F497D"/>
                </a:solidFill>
                <a:effectLst/>
                <a:uLnTx/>
                <a:uFillTx/>
                <a:ea typeface="+mn-ea"/>
                <a:cs typeface="+mn-cs"/>
              </a:endParaRPr>
            </a:p>
          </p:txBody>
        </p:sp>
      </p:grpSp>
      <p:sp>
        <p:nvSpPr>
          <p:cNvPr id="57" name="TextBox 56">
            <a:extLst>
              <a:ext uri="{FF2B5EF4-FFF2-40B4-BE49-F238E27FC236}">
                <a16:creationId xmlns:a16="http://schemas.microsoft.com/office/drawing/2014/main" id="{B101F266-CDBB-4864-81CB-6011E87700E5}"/>
              </a:ext>
            </a:extLst>
          </p:cNvPr>
          <p:cNvSpPr txBox="1"/>
          <p:nvPr/>
        </p:nvSpPr>
        <p:spPr>
          <a:xfrm>
            <a:off x="6191446" y="4357524"/>
            <a:ext cx="5490693" cy="1200329"/>
          </a:xfrm>
          <a:prstGeom prst="rect">
            <a:avLst/>
          </a:prstGeom>
          <a:noFill/>
        </p:spPr>
        <p:txBody>
          <a:bodyPr wrap="square" rtlCol="0">
            <a:spAutoFit/>
          </a:bodyPr>
          <a:lstStyle/>
          <a:p>
            <a:pPr marL="342900" indent="-342900">
              <a:buFont typeface="Wingdings" panose="05000000000000000000" pitchFamily="2" charset="2"/>
              <a:buChar char="ü"/>
            </a:pPr>
            <a:r>
              <a:rPr lang="en-US" dirty="0">
                <a:cs typeface="Poppins Light" panose="00000400000000000000" pitchFamily="2" charset="0"/>
              </a:rPr>
              <a:t>One of the best ways to control your pace and timing is to practice your delivery beforehand. Record yourself speaking and watch the video to see where you can improve.</a:t>
            </a:r>
          </a:p>
        </p:txBody>
      </p:sp>
    </p:spTree>
    <p:extLst>
      <p:ext uri="{BB962C8B-B14F-4D97-AF65-F5344CB8AC3E}">
        <p14:creationId xmlns:p14="http://schemas.microsoft.com/office/powerpoint/2010/main" val="317450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right)">
                                      <p:cBhvr>
                                        <p:cTn id="15" dur="500"/>
                                        <p:tgtEl>
                                          <p:spTgt spid="4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right)">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dirty="0">
                <a:solidFill>
                  <a:srgbClr val="000000"/>
                </a:solidFill>
                <a:cs typeface="Poppins SemiBold" panose="00000700000000000000" pitchFamily="2" charset="0"/>
              </a:rPr>
              <a:t>Controlling Your Pace and Timing</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700753" y="2793713"/>
            <a:ext cx="5003322" cy="1200329"/>
          </a:xfrm>
          <a:prstGeom prst="rect">
            <a:avLst/>
          </a:prstGeom>
          <a:noFill/>
        </p:spPr>
        <p:txBody>
          <a:bodyPr wrap="square" rtlCol="0">
            <a:spAutoFit/>
          </a:bodyPr>
          <a:lstStyle/>
          <a:p>
            <a:pPr marL="342900" indent="-342900">
              <a:buFont typeface="Wingdings" panose="05000000000000000000" pitchFamily="2" charset="2"/>
              <a:buChar char="ü"/>
            </a:pPr>
            <a:r>
              <a:rPr lang="en-GB" dirty="0">
                <a:cs typeface="Poppins Light" panose="00000400000000000000" pitchFamily="2" charset="0"/>
              </a:rPr>
              <a:t>If you are speaking to a group of people who are easily distracted or have a short attention span, you may need to adjust your pace and timing accordingly.</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3" name="Group 2">
            <a:extLst>
              <a:ext uri="{FF2B5EF4-FFF2-40B4-BE49-F238E27FC236}">
                <a16:creationId xmlns:a16="http://schemas.microsoft.com/office/drawing/2014/main" id="{7195F4A5-DC54-4E53-AC21-DB928DAEFC02}"/>
              </a:ext>
            </a:extLst>
          </p:cNvPr>
          <p:cNvGrpSpPr/>
          <p:nvPr/>
        </p:nvGrpSpPr>
        <p:grpSpPr>
          <a:xfrm>
            <a:off x="605306" y="1665508"/>
            <a:ext cx="5253864" cy="847662"/>
            <a:chOff x="1959153" y="3850209"/>
            <a:chExt cx="5972394" cy="847662"/>
          </a:xfrm>
        </p:grpSpPr>
        <p:sp>
          <p:nvSpPr>
            <p:cNvPr id="8" name="Rectangle 7">
              <a:extLst>
                <a:ext uri="{FF2B5EF4-FFF2-40B4-BE49-F238E27FC236}">
                  <a16:creationId xmlns:a16="http://schemas.microsoft.com/office/drawing/2014/main" id="{8566B716-E1F7-4BA6-8DA8-25C5F2C12762}"/>
                </a:ext>
              </a:extLst>
            </p:cNvPr>
            <p:cNvSpPr/>
            <p:nvPr/>
          </p:nvSpPr>
          <p:spPr>
            <a:xfrm>
              <a:off x="2150048" y="3955790"/>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9" name="Round Same Side Corner Rectangle 7">
              <a:extLst>
                <a:ext uri="{FF2B5EF4-FFF2-40B4-BE49-F238E27FC236}">
                  <a16:creationId xmlns:a16="http://schemas.microsoft.com/office/drawing/2014/main" id="{DD58114B-5034-48E1-820C-9EFEC194D631}"/>
                </a:ext>
              </a:extLst>
            </p:cNvPr>
            <p:cNvSpPr/>
            <p:nvPr/>
          </p:nvSpPr>
          <p:spPr>
            <a:xfrm rot="5400000">
              <a:off x="2293980"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1" name="Round Same Side Corner Rectangle 8">
              <a:extLst>
                <a:ext uri="{FF2B5EF4-FFF2-40B4-BE49-F238E27FC236}">
                  <a16:creationId xmlns:a16="http://schemas.microsoft.com/office/drawing/2014/main" id="{1AA0E2B6-B520-428F-9393-AC7641789331}"/>
                </a:ext>
              </a:extLst>
            </p:cNvPr>
            <p:cNvSpPr/>
            <p:nvPr/>
          </p:nvSpPr>
          <p:spPr>
            <a:xfrm rot="16200000">
              <a:off x="6991848"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2" name="Parallelogram 11">
              <a:extLst>
                <a:ext uri="{FF2B5EF4-FFF2-40B4-BE49-F238E27FC236}">
                  <a16:creationId xmlns:a16="http://schemas.microsoft.com/office/drawing/2014/main" id="{6C451837-9D57-4A5B-9716-8D698610000A}"/>
                </a:ext>
              </a:extLst>
            </p:cNvPr>
            <p:cNvSpPr/>
            <p:nvPr/>
          </p:nvSpPr>
          <p:spPr>
            <a:xfrm rot="16200000" flipV="1">
              <a:off x="1690586" y="4118776"/>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3" name="Triangle 5">
              <a:extLst>
                <a:ext uri="{FF2B5EF4-FFF2-40B4-BE49-F238E27FC236}">
                  <a16:creationId xmlns:a16="http://schemas.microsoft.com/office/drawing/2014/main" id="{07D4D7D4-E112-457C-8CD6-CA7D601F029C}"/>
                </a:ext>
              </a:extLst>
            </p:cNvPr>
            <p:cNvSpPr/>
            <p:nvPr/>
          </p:nvSpPr>
          <p:spPr>
            <a:xfrm rot="16200000">
              <a:off x="1932429" y="4480252"/>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4" name="Parallelogram 13">
              <a:extLst>
                <a:ext uri="{FF2B5EF4-FFF2-40B4-BE49-F238E27FC236}">
                  <a16:creationId xmlns:a16="http://schemas.microsoft.com/office/drawing/2014/main" id="{E1324992-3B5E-404F-89B8-BCE860A2152E}"/>
                </a:ext>
              </a:extLst>
            </p:cNvPr>
            <p:cNvSpPr/>
            <p:nvPr/>
          </p:nvSpPr>
          <p:spPr>
            <a:xfrm rot="16200000">
              <a:off x="7471307" y="4118000"/>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5" name="Triangle 7">
              <a:extLst>
                <a:ext uri="{FF2B5EF4-FFF2-40B4-BE49-F238E27FC236}">
                  <a16:creationId xmlns:a16="http://schemas.microsoft.com/office/drawing/2014/main" id="{D56F514D-46AF-495F-BD3F-37A49A6B7850}"/>
                </a:ext>
              </a:extLst>
            </p:cNvPr>
            <p:cNvSpPr/>
            <p:nvPr/>
          </p:nvSpPr>
          <p:spPr>
            <a:xfrm rot="16200000" flipV="1">
              <a:off x="7713152" y="4479476"/>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7" name="Oval 16">
              <a:extLst>
                <a:ext uri="{FF2B5EF4-FFF2-40B4-BE49-F238E27FC236}">
                  <a16:creationId xmlns:a16="http://schemas.microsoft.com/office/drawing/2014/main" id="{F82841BB-0EF4-4FB4-916C-F2019CA32A36}"/>
                </a:ext>
              </a:extLst>
            </p:cNvPr>
            <p:cNvSpPr/>
            <p:nvPr/>
          </p:nvSpPr>
          <p:spPr>
            <a:xfrm>
              <a:off x="2290551"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8" name="Oval 17">
              <a:extLst>
                <a:ext uri="{FF2B5EF4-FFF2-40B4-BE49-F238E27FC236}">
                  <a16:creationId xmlns:a16="http://schemas.microsoft.com/office/drawing/2014/main" id="{143597E7-1D06-4D8D-8F7E-4E6D44C0784B}"/>
                </a:ext>
              </a:extLst>
            </p:cNvPr>
            <p:cNvSpPr/>
            <p:nvPr/>
          </p:nvSpPr>
          <p:spPr>
            <a:xfrm>
              <a:off x="6988419"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19" name="TextBox 16">
              <a:extLst>
                <a:ext uri="{FF2B5EF4-FFF2-40B4-BE49-F238E27FC236}">
                  <a16:creationId xmlns:a16="http://schemas.microsoft.com/office/drawing/2014/main" id="{46B98E96-06EF-48C8-988F-01B09BDC2764}"/>
                </a:ext>
              </a:extLst>
            </p:cNvPr>
            <p:cNvSpPr txBox="1"/>
            <p:nvPr/>
          </p:nvSpPr>
          <p:spPr>
            <a:xfrm>
              <a:off x="3425842" y="4012233"/>
              <a:ext cx="3033800" cy="584775"/>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GB" sz="1600" b="1" dirty="0">
                  <a:solidFill>
                    <a:prstClr val="white"/>
                  </a:solidFill>
                  <a:ea typeface="League Spartan" charset="0"/>
                  <a:cs typeface="Poppins" pitchFamily="2" charset="77"/>
                </a:rPr>
                <a:t>Be Aware of Your Audience’s </a:t>
              </a:r>
            </a:p>
            <a:p>
              <a:pPr lvl="0" algn="ctr">
                <a:defRPr/>
              </a:pPr>
              <a:r>
                <a:rPr lang="en-GB" sz="1600" b="1" dirty="0">
                  <a:solidFill>
                    <a:prstClr val="white"/>
                  </a:solidFill>
                  <a:ea typeface="League Spartan" charset="0"/>
                  <a:cs typeface="Poppins" pitchFamily="2" charset="77"/>
                </a:rPr>
                <a:t>Attention Span</a:t>
              </a:r>
            </a:p>
          </p:txBody>
        </p:sp>
        <p:sp>
          <p:nvSpPr>
            <p:cNvPr id="31" name="TextBox 27">
              <a:extLst>
                <a:ext uri="{FF2B5EF4-FFF2-40B4-BE49-F238E27FC236}">
                  <a16:creationId xmlns:a16="http://schemas.microsoft.com/office/drawing/2014/main" id="{9A9C8832-EE53-4328-AA4D-4E1A5CB28597}"/>
                </a:ext>
              </a:extLst>
            </p:cNvPr>
            <p:cNvSpPr txBox="1"/>
            <p:nvPr/>
          </p:nvSpPr>
          <p:spPr>
            <a:xfrm>
              <a:off x="2375766" y="3925887"/>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1F497D"/>
                  </a:solidFill>
                  <a:effectLst/>
                  <a:uLnTx/>
                  <a:uFillTx/>
                  <a:ea typeface="+mn-ea"/>
                  <a:cs typeface="+mn-cs"/>
                </a:rPr>
                <a:t>8</a:t>
              </a:r>
            </a:p>
          </p:txBody>
        </p:sp>
      </p:grpSp>
      <p:grpSp>
        <p:nvGrpSpPr>
          <p:cNvPr id="45" name="Group 44">
            <a:extLst>
              <a:ext uri="{FF2B5EF4-FFF2-40B4-BE49-F238E27FC236}">
                <a16:creationId xmlns:a16="http://schemas.microsoft.com/office/drawing/2014/main" id="{25D5193A-EDE1-4800-8D4C-5175F4B4765A}"/>
              </a:ext>
            </a:extLst>
          </p:cNvPr>
          <p:cNvGrpSpPr/>
          <p:nvPr/>
        </p:nvGrpSpPr>
        <p:grpSpPr>
          <a:xfrm>
            <a:off x="6191447" y="3303629"/>
            <a:ext cx="5253864" cy="847662"/>
            <a:chOff x="1959153" y="3850209"/>
            <a:chExt cx="5972394" cy="847662"/>
          </a:xfrm>
        </p:grpSpPr>
        <p:sp>
          <p:nvSpPr>
            <p:cNvPr id="46" name="Rectangle 45">
              <a:extLst>
                <a:ext uri="{FF2B5EF4-FFF2-40B4-BE49-F238E27FC236}">
                  <a16:creationId xmlns:a16="http://schemas.microsoft.com/office/drawing/2014/main" id="{A0E11AE9-7C7B-460D-BBF1-9D4CEA079D43}"/>
                </a:ext>
              </a:extLst>
            </p:cNvPr>
            <p:cNvSpPr/>
            <p:nvPr/>
          </p:nvSpPr>
          <p:spPr>
            <a:xfrm>
              <a:off x="2150048" y="3955790"/>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47" name="Round Same Side Corner Rectangle 7">
              <a:extLst>
                <a:ext uri="{FF2B5EF4-FFF2-40B4-BE49-F238E27FC236}">
                  <a16:creationId xmlns:a16="http://schemas.microsoft.com/office/drawing/2014/main" id="{8FBAEC20-6D11-4196-9F78-4E1E9E08A762}"/>
                </a:ext>
              </a:extLst>
            </p:cNvPr>
            <p:cNvSpPr/>
            <p:nvPr/>
          </p:nvSpPr>
          <p:spPr>
            <a:xfrm rot="5400000">
              <a:off x="2293980"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48" name="Round Same Side Corner Rectangle 8">
              <a:extLst>
                <a:ext uri="{FF2B5EF4-FFF2-40B4-BE49-F238E27FC236}">
                  <a16:creationId xmlns:a16="http://schemas.microsoft.com/office/drawing/2014/main" id="{FB1CA3CF-7958-4C28-978A-D0059406E418}"/>
                </a:ext>
              </a:extLst>
            </p:cNvPr>
            <p:cNvSpPr/>
            <p:nvPr/>
          </p:nvSpPr>
          <p:spPr>
            <a:xfrm rot="16200000">
              <a:off x="6991848" y="3706279"/>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49" name="Parallelogram 48">
              <a:extLst>
                <a:ext uri="{FF2B5EF4-FFF2-40B4-BE49-F238E27FC236}">
                  <a16:creationId xmlns:a16="http://schemas.microsoft.com/office/drawing/2014/main" id="{D22F53B5-04E8-45DA-B5DC-9476FC91D9FD}"/>
                </a:ext>
              </a:extLst>
            </p:cNvPr>
            <p:cNvSpPr/>
            <p:nvPr/>
          </p:nvSpPr>
          <p:spPr>
            <a:xfrm rot="16200000" flipV="1">
              <a:off x="1690586" y="4118776"/>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0" name="Triangle 5">
              <a:extLst>
                <a:ext uri="{FF2B5EF4-FFF2-40B4-BE49-F238E27FC236}">
                  <a16:creationId xmlns:a16="http://schemas.microsoft.com/office/drawing/2014/main" id="{B91B141C-7B6D-405B-B74A-74CEAF8DC3F8}"/>
                </a:ext>
              </a:extLst>
            </p:cNvPr>
            <p:cNvSpPr/>
            <p:nvPr/>
          </p:nvSpPr>
          <p:spPr>
            <a:xfrm rot="16200000">
              <a:off x="1932429" y="4480252"/>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1" name="Parallelogram 50">
              <a:extLst>
                <a:ext uri="{FF2B5EF4-FFF2-40B4-BE49-F238E27FC236}">
                  <a16:creationId xmlns:a16="http://schemas.microsoft.com/office/drawing/2014/main" id="{7BD36686-68DD-497D-83B1-871FE693C759}"/>
                </a:ext>
              </a:extLst>
            </p:cNvPr>
            <p:cNvSpPr/>
            <p:nvPr/>
          </p:nvSpPr>
          <p:spPr>
            <a:xfrm rot="16200000">
              <a:off x="7471307" y="4118000"/>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2" name="Triangle 7">
              <a:extLst>
                <a:ext uri="{FF2B5EF4-FFF2-40B4-BE49-F238E27FC236}">
                  <a16:creationId xmlns:a16="http://schemas.microsoft.com/office/drawing/2014/main" id="{613D326A-4880-457B-A69A-F6735CBFFFB6}"/>
                </a:ext>
              </a:extLst>
            </p:cNvPr>
            <p:cNvSpPr/>
            <p:nvPr/>
          </p:nvSpPr>
          <p:spPr>
            <a:xfrm rot="16200000" flipV="1">
              <a:off x="7713152" y="4479476"/>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3" name="Oval 52">
              <a:extLst>
                <a:ext uri="{FF2B5EF4-FFF2-40B4-BE49-F238E27FC236}">
                  <a16:creationId xmlns:a16="http://schemas.microsoft.com/office/drawing/2014/main" id="{F9313101-0D14-4613-B98F-59E0D4AF50A1}"/>
                </a:ext>
              </a:extLst>
            </p:cNvPr>
            <p:cNvSpPr/>
            <p:nvPr/>
          </p:nvSpPr>
          <p:spPr>
            <a:xfrm>
              <a:off x="2290551"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4" name="Oval 53">
              <a:extLst>
                <a:ext uri="{FF2B5EF4-FFF2-40B4-BE49-F238E27FC236}">
                  <a16:creationId xmlns:a16="http://schemas.microsoft.com/office/drawing/2014/main" id="{49FF74AD-CD72-4161-AE78-D1B058D3E930}"/>
                </a:ext>
              </a:extLst>
            </p:cNvPr>
            <p:cNvSpPr/>
            <p:nvPr/>
          </p:nvSpPr>
          <p:spPr>
            <a:xfrm>
              <a:off x="6988419" y="3922609"/>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dirty="0">
                <a:ln>
                  <a:noFill/>
                </a:ln>
                <a:solidFill>
                  <a:prstClr val="white"/>
                </a:solidFill>
                <a:effectLst/>
                <a:uLnTx/>
                <a:uFillTx/>
                <a:ea typeface="+mn-ea"/>
                <a:cs typeface="+mn-cs"/>
              </a:endParaRPr>
            </a:p>
          </p:txBody>
        </p:sp>
        <p:sp>
          <p:nvSpPr>
            <p:cNvPr id="55" name="TextBox 16">
              <a:extLst>
                <a:ext uri="{FF2B5EF4-FFF2-40B4-BE49-F238E27FC236}">
                  <a16:creationId xmlns:a16="http://schemas.microsoft.com/office/drawing/2014/main" id="{0547BA79-553E-4B76-A34C-EDA9EE8AC953}"/>
                </a:ext>
              </a:extLst>
            </p:cNvPr>
            <p:cNvSpPr txBox="1"/>
            <p:nvPr/>
          </p:nvSpPr>
          <p:spPr>
            <a:xfrm>
              <a:off x="4271722" y="4135343"/>
              <a:ext cx="1342039" cy="338554"/>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US" sz="1600" b="1" dirty="0">
                  <a:solidFill>
                    <a:prstClr val="white"/>
                  </a:solidFill>
                  <a:ea typeface="League Spartan" charset="0"/>
                  <a:cs typeface="Poppins" pitchFamily="2" charset="77"/>
                </a:rPr>
                <a:t>Take Breaks</a:t>
              </a:r>
              <a:endParaRPr lang="en-GB" sz="1600" b="1" dirty="0">
                <a:solidFill>
                  <a:prstClr val="white"/>
                </a:solidFill>
                <a:ea typeface="League Spartan" charset="0"/>
                <a:cs typeface="Poppins" pitchFamily="2" charset="77"/>
              </a:endParaRPr>
            </a:p>
          </p:txBody>
        </p:sp>
        <p:sp>
          <p:nvSpPr>
            <p:cNvPr id="56" name="TextBox 27">
              <a:extLst>
                <a:ext uri="{FF2B5EF4-FFF2-40B4-BE49-F238E27FC236}">
                  <a16:creationId xmlns:a16="http://schemas.microsoft.com/office/drawing/2014/main" id="{A8C89510-1145-4450-9B79-BA59C9858DF1}"/>
                </a:ext>
              </a:extLst>
            </p:cNvPr>
            <p:cNvSpPr txBox="1"/>
            <p:nvPr/>
          </p:nvSpPr>
          <p:spPr>
            <a:xfrm>
              <a:off x="2375766" y="3925887"/>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1F497D"/>
                  </a:solidFill>
                  <a:effectLst/>
                  <a:uLnTx/>
                  <a:uFillTx/>
                  <a:ea typeface="+mn-ea"/>
                  <a:cs typeface="+mn-cs"/>
                </a:rPr>
                <a:t>9</a:t>
              </a:r>
            </a:p>
          </p:txBody>
        </p:sp>
      </p:grpSp>
      <p:sp>
        <p:nvSpPr>
          <p:cNvPr id="57" name="TextBox 56">
            <a:extLst>
              <a:ext uri="{FF2B5EF4-FFF2-40B4-BE49-F238E27FC236}">
                <a16:creationId xmlns:a16="http://schemas.microsoft.com/office/drawing/2014/main" id="{B101F266-CDBB-4864-81CB-6011E87700E5}"/>
              </a:ext>
            </a:extLst>
          </p:cNvPr>
          <p:cNvSpPr txBox="1"/>
          <p:nvPr/>
        </p:nvSpPr>
        <p:spPr>
          <a:xfrm>
            <a:off x="6191446" y="4357524"/>
            <a:ext cx="5490693" cy="1477328"/>
          </a:xfrm>
          <a:prstGeom prst="rect">
            <a:avLst/>
          </a:prstGeom>
          <a:noFill/>
        </p:spPr>
        <p:txBody>
          <a:bodyPr wrap="square" rtlCol="0">
            <a:spAutoFit/>
          </a:bodyPr>
          <a:lstStyle/>
          <a:p>
            <a:pPr marL="342900" indent="-342900">
              <a:buFont typeface="Wingdings" panose="05000000000000000000" pitchFamily="2" charset="2"/>
              <a:buChar char="ü"/>
            </a:pPr>
            <a:r>
              <a:rPr lang="en-US" dirty="0">
                <a:cs typeface="Poppins Light" panose="00000400000000000000" pitchFamily="2" charset="0"/>
              </a:rPr>
              <a:t>If you are speaking for a long period, it is important to take breaks to give your audience time to process the information and to give your voice a rest. You can use breaks to recap what you've already covered and to introduce the next topic.</a:t>
            </a:r>
          </a:p>
        </p:txBody>
      </p:sp>
    </p:spTree>
    <p:extLst>
      <p:ext uri="{BB962C8B-B14F-4D97-AF65-F5344CB8AC3E}">
        <p14:creationId xmlns:p14="http://schemas.microsoft.com/office/powerpoint/2010/main" val="79500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right)">
                                      <p:cBhvr>
                                        <p:cTn id="15" dur="500"/>
                                        <p:tgtEl>
                                          <p:spTgt spid="4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right)">
                                      <p:cBhvr>
                                        <p:cTn id="1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Tools, You know You can Use</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3">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786215" y="2752862"/>
            <a:ext cx="5309786" cy="2031325"/>
          </a:xfrm>
          <a:prstGeom prst="rect">
            <a:avLst/>
          </a:prstGeom>
          <a:noFill/>
        </p:spPr>
        <p:txBody>
          <a:bodyPr wrap="square" rtlCol="0">
            <a:spAutoFit/>
          </a:bodyPr>
          <a:lstStyle/>
          <a:p>
            <a:r>
              <a:rPr lang="en-US" dirty="0">
                <a:cs typeface="Poppins Light" panose="00000400000000000000" pitchFamily="2" charset="0"/>
              </a:rPr>
              <a:t>Using clear and concise language is crucial to getting your point across effectively. People are more likely to understand and remember what you are saying if you use simple, straightforward language. Avoid using technical jargon or complicated vocabulary that your audience may not understand. If you must use technical terms, be sure to define them clearly.</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24" name="Google Shape;1117;p38">
            <a:extLst>
              <a:ext uri="{FF2B5EF4-FFF2-40B4-BE49-F238E27FC236}">
                <a16:creationId xmlns:a16="http://schemas.microsoft.com/office/drawing/2014/main" id="{D38CEE10-7CA3-423F-AC1A-193D224545E2}"/>
              </a:ext>
            </a:extLst>
          </p:cNvPr>
          <p:cNvSpPr/>
          <p:nvPr/>
        </p:nvSpPr>
        <p:spPr>
          <a:xfrm rot="5400000">
            <a:off x="478017" y="1882048"/>
            <a:ext cx="978564" cy="553799"/>
          </a:xfrm>
          <a:custGeom>
            <a:avLst/>
            <a:gdLst/>
            <a:ahLst/>
            <a:cxnLst/>
            <a:rect l="l" t="t" r="r" b="b"/>
            <a:pathLst>
              <a:path w="34636" h="18753" extrusionOk="0">
                <a:moveTo>
                  <a:pt x="22742" y="0"/>
                </a:moveTo>
                <a:cubicBezTo>
                  <a:pt x="20253" y="0"/>
                  <a:pt x="17908" y="977"/>
                  <a:pt x="16146" y="2727"/>
                </a:cubicBezTo>
                <a:lnTo>
                  <a:pt x="1" y="18753"/>
                </a:lnTo>
                <a:lnTo>
                  <a:pt x="25266" y="18753"/>
                </a:lnTo>
                <a:cubicBezTo>
                  <a:pt x="30433" y="18753"/>
                  <a:pt x="34636" y="14550"/>
                  <a:pt x="34636" y="9383"/>
                </a:cubicBezTo>
                <a:cubicBezTo>
                  <a:pt x="34636" y="4215"/>
                  <a:pt x="30433" y="0"/>
                  <a:pt x="25266" y="0"/>
                </a:cubicBezTo>
                <a:close/>
              </a:path>
            </a:pathLst>
          </a:custGeom>
          <a:solidFill>
            <a:srgbClr val="FFFFFF"/>
          </a:solidFill>
          <a:ln>
            <a:noFill/>
          </a:ln>
        </p:spPr>
        <p:txBody>
          <a:bodyPr spcFirstLastPara="1" wrap="square" lIns="107996" tIns="107996" rIns="107996" bIns="107996" anchor="ctr" anchorCtr="0">
            <a:noAutofit/>
          </a:bodyPr>
          <a:lstStyle/>
          <a:p>
            <a:pPr algn="r">
              <a:buClr>
                <a:schemeClr val="dk1"/>
              </a:buClr>
              <a:buSzPts val="1100"/>
            </a:pPr>
            <a:endParaRPr sz="2481" dirty="0">
              <a:solidFill>
                <a:schemeClr val="accent5"/>
              </a:solidFill>
              <a:latin typeface="Fira Sans Extra Condensed Medium"/>
              <a:ea typeface="Fira Sans Extra Condensed Medium"/>
              <a:cs typeface="Fira Sans Extra Condensed Medium"/>
              <a:sym typeface="Fira Sans Extra Condensed Medium"/>
            </a:endParaRPr>
          </a:p>
        </p:txBody>
      </p:sp>
      <p:grpSp>
        <p:nvGrpSpPr>
          <p:cNvPr id="37" name="Group 36">
            <a:extLst>
              <a:ext uri="{FF2B5EF4-FFF2-40B4-BE49-F238E27FC236}">
                <a16:creationId xmlns:a16="http://schemas.microsoft.com/office/drawing/2014/main" id="{181A600C-71D3-4B01-A0AA-4F4573619B58}"/>
              </a:ext>
            </a:extLst>
          </p:cNvPr>
          <p:cNvGrpSpPr/>
          <p:nvPr/>
        </p:nvGrpSpPr>
        <p:grpSpPr>
          <a:xfrm>
            <a:off x="56231" y="1534166"/>
            <a:ext cx="4339306" cy="924594"/>
            <a:chOff x="56231" y="1534166"/>
            <a:chExt cx="4339306" cy="924594"/>
          </a:xfrm>
        </p:grpSpPr>
        <p:sp>
          <p:nvSpPr>
            <p:cNvPr id="36" name="Flowchart: Stored Data 35">
              <a:extLst>
                <a:ext uri="{FF2B5EF4-FFF2-40B4-BE49-F238E27FC236}">
                  <a16:creationId xmlns:a16="http://schemas.microsoft.com/office/drawing/2014/main" id="{F28107D9-0298-487C-9749-7AA43EE6A2D7}"/>
                </a:ext>
              </a:extLst>
            </p:cNvPr>
            <p:cNvSpPr/>
            <p:nvPr/>
          </p:nvSpPr>
          <p:spPr>
            <a:xfrm rot="10800000">
              <a:off x="1766535" y="1606078"/>
              <a:ext cx="2629002" cy="780770"/>
            </a:xfrm>
            <a:prstGeom prst="flowChartOnlineStorage">
              <a:avLst/>
            </a:prstGeom>
            <a:solidFill>
              <a:srgbClr val="463291"/>
            </a:solidFill>
            <a:ln>
              <a:solidFill>
                <a:srgbClr val="4632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Google Shape;448;p25">
              <a:extLst>
                <a:ext uri="{FF2B5EF4-FFF2-40B4-BE49-F238E27FC236}">
                  <a16:creationId xmlns:a16="http://schemas.microsoft.com/office/drawing/2014/main" id="{6EFCFAD0-754A-4B68-B7AF-8227639A1FFD}"/>
                </a:ext>
              </a:extLst>
            </p:cNvPr>
            <p:cNvCxnSpPr>
              <a:cxnSpLocks/>
            </p:cNvCxnSpPr>
            <p:nvPr/>
          </p:nvCxnSpPr>
          <p:spPr>
            <a:xfrm flipH="1">
              <a:off x="56231" y="1996463"/>
              <a:ext cx="953214" cy="0"/>
            </a:xfrm>
            <a:prstGeom prst="straightConnector1">
              <a:avLst/>
            </a:prstGeom>
            <a:noFill/>
            <a:ln w="19050" cap="flat" cmpd="sng">
              <a:solidFill>
                <a:srgbClr val="463291"/>
              </a:solidFill>
              <a:prstDash val="solid"/>
              <a:round/>
              <a:headEnd type="none" w="med" len="med"/>
              <a:tailEnd type="diamond" w="med" len="med"/>
            </a:ln>
          </p:spPr>
        </p:cxnSp>
        <p:grpSp>
          <p:nvGrpSpPr>
            <p:cNvPr id="33" name="Group 32">
              <a:extLst>
                <a:ext uri="{FF2B5EF4-FFF2-40B4-BE49-F238E27FC236}">
                  <a16:creationId xmlns:a16="http://schemas.microsoft.com/office/drawing/2014/main" id="{AEBCCB83-2618-4586-9916-32BCB3B18A89}"/>
                </a:ext>
              </a:extLst>
            </p:cNvPr>
            <p:cNvGrpSpPr/>
            <p:nvPr/>
          </p:nvGrpSpPr>
          <p:grpSpPr>
            <a:xfrm>
              <a:off x="834191" y="1534166"/>
              <a:ext cx="1058341" cy="924594"/>
              <a:chOff x="1090863" y="1534166"/>
              <a:chExt cx="1058341" cy="924594"/>
            </a:xfrm>
          </p:grpSpPr>
          <p:sp>
            <p:nvSpPr>
              <p:cNvPr id="26" name="Google Shape;432;p25">
                <a:extLst>
                  <a:ext uri="{FF2B5EF4-FFF2-40B4-BE49-F238E27FC236}">
                    <a16:creationId xmlns:a16="http://schemas.microsoft.com/office/drawing/2014/main" id="{6F7D83D0-B000-4029-8F60-94EDA2CE5F77}"/>
                  </a:ext>
                </a:extLst>
              </p:cNvPr>
              <p:cNvSpPr/>
              <p:nvPr/>
            </p:nvSpPr>
            <p:spPr>
              <a:xfrm rot="10800000">
                <a:off x="1090863" y="1534166"/>
                <a:ext cx="1058341" cy="924594"/>
              </a:xfrm>
              <a:custGeom>
                <a:avLst/>
                <a:gdLst/>
                <a:ahLst/>
                <a:cxnLst/>
                <a:rect l="l" t="t" r="r" b="b"/>
                <a:pathLst>
                  <a:path w="1921" h="1679" extrusionOk="0">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rgbClr val="463291"/>
              </a:solidFill>
              <a:ln>
                <a:solidFill>
                  <a:srgbClr val="463291"/>
                </a:solidFill>
              </a:ln>
            </p:spPr>
            <p:txBody>
              <a:bodyPr spcFirstLastPara="1" wrap="square" lIns="40517" tIns="20258" rIns="40517" bIns="20258" anchor="ctr" anchorCtr="0">
                <a:noAutofit/>
              </a:bodyPr>
              <a:lstStyle/>
              <a:p>
                <a:endParaRPr sz="2835" dirty="0">
                  <a:solidFill>
                    <a:schemeClr val="dk1"/>
                  </a:solidFill>
                  <a:ea typeface="Lato Light"/>
                  <a:cs typeface="Lato Light"/>
                  <a:sym typeface="Lato Light"/>
                </a:endParaRPr>
              </a:p>
            </p:txBody>
          </p:sp>
          <p:sp>
            <p:nvSpPr>
              <p:cNvPr id="6" name="Oval 5">
                <a:extLst>
                  <a:ext uri="{FF2B5EF4-FFF2-40B4-BE49-F238E27FC236}">
                    <a16:creationId xmlns:a16="http://schemas.microsoft.com/office/drawing/2014/main" id="{E15C3E2F-1D15-4824-8C8B-6179F98A4198}"/>
                  </a:ext>
                </a:extLst>
              </p:cNvPr>
              <p:cNvSpPr/>
              <p:nvPr/>
            </p:nvSpPr>
            <p:spPr>
              <a:xfrm>
                <a:off x="1367762" y="1775883"/>
                <a:ext cx="553800" cy="4411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1</a:t>
                </a:r>
              </a:p>
            </p:txBody>
          </p:sp>
        </p:grpSp>
        <p:sp>
          <p:nvSpPr>
            <p:cNvPr id="35" name="TextBox 34">
              <a:extLst>
                <a:ext uri="{FF2B5EF4-FFF2-40B4-BE49-F238E27FC236}">
                  <a16:creationId xmlns:a16="http://schemas.microsoft.com/office/drawing/2014/main" id="{9DD91DE5-6384-44CE-B431-BC5C7B5345D0}"/>
                </a:ext>
              </a:extLst>
            </p:cNvPr>
            <p:cNvSpPr txBox="1"/>
            <p:nvPr/>
          </p:nvSpPr>
          <p:spPr>
            <a:xfrm>
              <a:off x="2294499" y="1734852"/>
              <a:ext cx="1348560" cy="523220"/>
            </a:xfrm>
            <a:prstGeom prst="rect">
              <a:avLst/>
            </a:prstGeom>
            <a:noFill/>
          </p:spPr>
          <p:txBody>
            <a:bodyPr wrap="square" rtlCol="0">
              <a:spAutoFit/>
            </a:bodyPr>
            <a:lstStyle/>
            <a:p>
              <a:r>
                <a:rPr lang="en-US" sz="2800" b="1" dirty="0">
                  <a:solidFill>
                    <a:schemeClr val="bg1"/>
                  </a:solidFill>
                  <a:cs typeface="Poppins Light" panose="00000400000000000000" pitchFamily="2" charset="0"/>
                </a:rPr>
                <a:t>Clarity</a:t>
              </a:r>
              <a:endParaRPr lang="en-US" sz="2400" b="1" dirty="0">
                <a:solidFill>
                  <a:schemeClr val="bg1"/>
                </a:solidFill>
                <a:cs typeface="Poppins Light" panose="00000400000000000000" pitchFamily="2" charset="0"/>
              </a:endParaRPr>
            </a:p>
          </p:txBody>
        </p:sp>
      </p:grpSp>
      <p:pic>
        <p:nvPicPr>
          <p:cNvPr id="4098" name="Picture 2" descr="Free vector programmer decorative illustration flat design">
            <a:extLst>
              <a:ext uri="{FF2B5EF4-FFF2-40B4-BE49-F238E27FC236}">
                <a16:creationId xmlns:a16="http://schemas.microsoft.com/office/drawing/2014/main" id="{2E646CB9-8A43-4959-BD26-B17B650DFCA0}"/>
              </a:ext>
            </a:extLst>
          </p:cNvPr>
          <p:cNvPicPr>
            <a:picLocks noChangeAspect="1" noChangeArrowheads="1"/>
          </p:cNvPicPr>
          <p:nvPr/>
        </p:nvPicPr>
        <p:blipFill rotWithShape="1">
          <a:blip r:embed="rId4">
            <a:clrChange>
              <a:clrFrom>
                <a:srgbClr val="F0F1F5"/>
              </a:clrFrom>
              <a:clrTo>
                <a:srgbClr val="F0F1F5">
                  <a:alpha val="0"/>
                </a:srgbClr>
              </a:clrTo>
            </a:clrChange>
            <a:extLst>
              <a:ext uri="{28A0092B-C50C-407E-A947-70E740481C1C}">
                <a14:useLocalDpi xmlns:a14="http://schemas.microsoft.com/office/drawing/2010/main" val="0"/>
              </a:ext>
            </a:extLst>
          </a:blip>
          <a:srcRect t="5675" b="7155"/>
          <a:stretch/>
        </p:blipFill>
        <p:spPr bwMode="auto">
          <a:xfrm>
            <a:off x="6471565" y="1513093"/>
            <a:ext cx="4899305" cy="427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24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6" presetClass="emph" presetSubtype="0" fill="hold" nodeType="withEffect">
                                  <p:stCondLst>
                                    <p:cond delay="0"/>
                                  </p:stCondLst>
                                  <p:childTnLst>
                                    <p:animEffect transition="out" filter="fade">
                                      <p:cBhvr>
                                        <p:cTn id="13" dur="500" tmFilter="0, 0; .2, .5; .8, .5; 1, 0"/>
                                        <p:tgtEl>
                                          <p:spTgt spid="4098"/>
                                        </p:tgtEl>
                                      </p:cBhvr>
                                    </p:animEffect>
                                    <p:animScale>
                                      <p:cBhvr>
                                        <p:cTn id="14" dur="250" autoRev="1" fill="hold"/>
                                        <p:tgtEl>
                                          <p:spTgt spid="409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Tools, You know You can Use</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45" name="Group 44">
            <a:extLst>
              <a:ext uri="{FF2B5EF4-FFF2-40B4-BE49-F238E27FC236}">
                <a16:creationId xmlns:a16="http://schemas.microsoft.com/office/drawing/2014/main" id="{2E23B0F5-F34C-449C-A6D7-6BABE915DCAB}"/>
              </a:ext>
            </a:extLst>
          </p:cNvPr>
          <p:cNvGrpSpPr/>
          <p:nvPr/>
        </p:nvGrpSpPr>
        <p:grpSpPr>
          <a:xfrm>
            <a:off x="7796465" y="1534166"/>
            <a:ext cx="4339306" cy="924594"/>
            <a:chOff x="7796465" y="1534166"/>
            <a:chExt cx="4339306" cy="924594"/>
          </a:xfrm>
        </p:grpSpPr>
        <p:sp>
          <p:nvSpPr>
            <p:cNvPr id="39" name="Flowchart: Stored Data 38">
              <a:extLst>
                <a:ext uri="{FF2B5EF4-FFF2-40B4-BE49-F238E27FC236}">
                  <a16:creationId xmlns:a16="http://schemas.microsoft.com/office/drawing/2014/main" id="{17482FD1-0CD2-4FE6-BE81-B790E0418B45}"/>
                </a:ext>
              </a:extLst>
            </p:cNvPr>
            <p:cNvSpPr/>
            <p:nvPr/>
          </p:nvSpPr>
          <p:spPr>
            <a:xfrm>
              <a:off x="7796465" y="1606078"/>
              <a:ext cx="2629002" cy="780770"/>
            </a:xfrm>
            <a:prstGeom prst="flowChartOnlineStorage">
              <a:avLst/>
            </a:prstGeom>
            <a:solidFill>
              <a:srgbClr val="463291"/>
            </a:solidFill>
            <a:ln>
              <a:solidFill>
                <a:srgbClr val="4632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Google Shape;448;p25">
              <a:extLst>
                <a:ext uri="{FF2B5EF4-FFF2-40B4-BE49-F238E27FC236}">
                  <a16:creationId xmlns:a16="http://schemas.microsoft.com/office/drawing/2014/main" id="{4C33562A-F898-4325-BF2C-51E9DA43DE4B}"/>
                </a:ext>
              </a:extLst>
            </p:cNvPr>
            <p:cNvCxnSpPr>
              <a:cxnSpLocks/>
            </p:cNvCxnSpPr>
            <p:nvPr/>
          </p:nvCxnSpPr>
          <p:spPr>
            <a:xfrm rot="10800000" flipH="1">
              <a:off x="11182557" y="1996463"/>
              <a:ext cx="953214" cy="0"/>
            </a:xfrm>
            <a:prstGeom prst="straightConnector1">
              <a:avLst/>
            </a:prstGeom>
            <a:noFill/>
            <a:ln w="19050" cap="flat" cmpd="sng">
              <a:solidFill>
                <a:srgbClr val="463291"/>
              </a:solidFill>
              <a:prstDash val="solid"/>
              <a:round/>
              <a:headEnd type="none" w="med" len="med"/>
              <a:tailEnd type="diamond" w="med" len="med"/>
            </a:ln>
          </p:spPr>
        </p:cxnSp>
        <p:sp>
          <p:nvSpPr>
            <p:cNvPr id="43" name="Google Shape;432;p25">
              <a:extLst>
                <a:ext uri="{FF2B5EF4-FFF2-40B4-BE49-F238E27FC236}">
                  <a16:creationId xmlns:a16="http://schemas.microsoft.com/office/drawing/2014/main" id="{4055EBA4-F774-4059-8C5F-EFCEE69A464D}"/>
                </a:ext>
              </a:extLst>
            </p:cNvPr>
            <p:cNvSpPr/>
            <p:nvPr/>
          </p:nvSpPr>
          <p:spPr>
            <a:xfrm>
              <a:off x="10299470" y="1534166"/>
              <a:ext cx="1058341" cy="924594"/>
            </a:xfrm>
            <a:custGeom>
              <a:avLst/>
              <a:gdLst/>
              <a:ahLst/>
              <a:cxnLst/>
              <a:rect l="l" t="t" r="r" b="b"/>
              <a:pathLst>
                <a:path w="1921" h="1679" extrusionOk="0">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rgbClr val="463291"/>
            </a:solidFill>
            <a:ln>
              <a:solidFill>
                <a:srgbClr val="463291"/>
              </a:solidFill>
            </a:ln>
          </p:spPr>
          <p:txBody>
            <a:bodyPr spcFirstLastPara="1" wrap="square" lIns="40517" tIns="20258" rIns="40517" bIns="20258" anchor="ctr" anchorCtr="0">
              <a:noAutofit/>
            </a:bodyPr>
            <a:lstStyle/>
            <a:p>
              <a:endParaRPr sz="2835" dirty="0">
                <a:solidFill>
                  <a:schemeClr val="dk1"/>
                </a:solidFill>
                <a:ea typeface="Lato Light"/>
                <a:cs typeface="Lato Light"/>
                <a:sym typeface="Lato Light"/>
              </a:endParaRPr>
            </a:p>
          </p:txBody>
        </p:sp>
        <p:sp>
          <p:nvSpPr>
            <p:cNvPr id="44" name="Oval 43">
              <a:extLst>
                <a:ext uri="{FF2B5EF4-FFF2-40B4-BE49-F238E27FC236}">
                  <a16:creationId xmlns:a16="http://schemas.microsoft.com/office/drawing/2014/main" id="{A839329E-28DB-4A26-AE86-F3225AB5582C}"/>
                </a:ext>
              </a:extLst>
            </p:cNvPr>
            <p:cNvSpPr/>
            <p:nvPr/>
          </p:nvSpPr>
          <p:spPr>
            <a:xfrm>
              <a:off x="10527112" y="1775883"/>
              <a:ext cx="553800" cy="4411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2</a:t>
              </a:r>
            </a:p>
          </p:txBody>
        </p:sp>
        <p:sp>
          <p:nvSpPr>
            <p:cNvPr id="42" name="TextBox 41">
              <a:extLst>
                <a:ext uri="{FF2B5EF4-FFF2-40B4-BE49-F238E27FC236}">
                  <a16:creationId xmlns:a16="http://schemas.microsoft.com/office/drawing/2014/main" id="{67D998AB-79E2-41E1-9E91-95ADFA668AF2}"/>
                </a:ext>
              </a:extLst>
            </p:cNvPr>
            <p:cNvSpPr txBox="1"/>
            <p:nvPr/>
          </p:nvSpPr>
          <p:spPr>
            <a:xfrm>
              <a:off x="8005011" y="1734854"/>
              <a:ext cx="1892492" cy="523220"/>
            </a:xfrm>
            <a:prstGeom prst="rect">
              <a:avLst/>
            </a:prstGeom>
            <a:noFill/>
          </p:spPr>
          <p:txBody>
            <a:bodyPr wrap="square" rtlCol="0">
              <a:spAutoFit/>
            </a:bodyPr>
            <a:lstStyle/>
            <a:p>
              <a:r>
                <a:rPr lang="en-US" sz="2800" b="1" dirty="0">
                  <a:solidFill>
                    <a:schemeClr val="bg1"/>
                  </a:solidFill>
                  <a:cs typeface="Poppins Light" panose="00000400000000000000" pitchFamily="2" charset="0"/>
                </a:rPr>
                <a:t>Visual Aids</a:t>
              </a:r>
            </a:p>
          </p:txBody>
        </p:sp>
      </p:grpSp>
      <p:sp>
        <p:nvSpPr>
          <p:cNvPr id="46" name="TextBox 45">
            <a:extLst>
              <a:ext uri="{FF2B5EF4-FFF2-40B4-BE49-F238E27FC236}">
                <a16:creationId xmlns:a16="http://schemas.microsoft.com/office/drawing/2014/main" id="{D5306912-E323-44BA-84BE-F7188CFF82C2}"/>
              </a:ext>
            </a:extLst>
          </p:cNvPr>
          <p:cNvSpPr txBox="1"/>
          <p:nvPr/>
        </p:nvSpPr>
        <p:spPr>
          <a:xfrm>
            <a:off x="6456073" y="2752861"/>
            <a:ext cx="5309786" cy="2308324"/>
          </a:xfrm>
          <a:prstGeom prst="rect">
            <a:avLst/>
          </a:prstGeom>
          <a:noFill/>
        </p:spPr>
        <p:txBody>
          <a:bodyPr wrap="square" rtlCol="0">
            <a:spAutoFit/>
          </a:bodyPr>
          <a:lstStyle/>
          <a:p>
            <a:r>
              <a:rPr lang="en-US" dirty="0">
                <a:cs typeface="Poppins Light" panose="00000400000000000000" pitchFamily="2" charset="0"/>
              </a:rPr>
              <a:t>Visual aids can be very helpful in getting your point across. They can help you illustrate complex ideas or data in a way that is easy for your audience to understand. Some effective visual aids include charts, graphs, diagrams, and images. When using visual aids, make sure they are relevant to your message and do not overwhelm your audience with too much information.</a:t>
            </a:r>
          </a:p>
        </p:txBody>
      </p:sp>
      <p:pic>
        <p:nvPicPr>
          <p:cNvPr id="5122" name="Picture 2" descr="Free vector businessman and technology measuring eye position and movement, tiny people. eye tracking technology, gaze tracking, eye position sensor concept">
            <a:extLst>
              <a:ext uri="{FF2B5EF4-FFF2-40B4-BE49-F238E27FC236}">
                <a16:creationId xmlns:a16="http://schemas.microsoft.com/office/drawing/2014/main" id="{F9C94AD5-95BA-4CC1-BB8A-A8A86F7D6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06" y="1789772"/>
            <a:ext cx="5346778" cy="356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58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par>
                                <p:cTn id="12" presetID="26" presetClass="emph" presetSubtype="0" fill="hold" nodeType="withEffect">
                                  <p:stCondLst>
                                    <p:cond delay="0"/>
                                  </p:stCondLst>
                                  <p:childTnLst>
                                    <p:animEffect transition="out" filter="fade">
                                      <p:cBhvr>
                                        <p:cTn id="13" dur="500" tmFilter="0, 0; .2, .5; .8, .5; 1, 0"/>
                                        <p:tgtEl>
                                          <p:spTgt spid="5122"/>
                                        </p:tgtEl>
                                      </p:cBhvr>
                                    </p:animEffect>
                                    <p:animScale>
                                      <p:cBhvr>
                                        <p:cTn id="14" dur="250" autoRev="1" fill="hold"/>
                                        <p:tgtEl>
                                          <p:spTgt spid="51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Tools, You know You can Use</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786215" y="2752862"/>
            <a:ext cx="5309786" cy="2031325"/>
          </a:xfrm>
          <a:prstGeom prst="rect">
            <a:avLst/>
          </a:prstGeom>
          <a:noFill/>
        </p:spPr>
        <p:txBody>
          <a:bodyPr wrap="square" rtlCol="0">
            <a:spAutoFit/>
          </a:bodyPr>
          <a:lstStyle/>
          <a:p>
            <a:r>
              <a:rPr lang="en-US" dirty="0">
                <a:cs typeface="Poppins Light" panose="00000400000000000000" pitchFamily="2" charset="0"/>
              </a:rPr>
              <a:t>Storytelling is a powerful tool for getting your point across. People are naturally drawn to stories, and they can help you connect with your audience on an emotional level. When telling a story, make sure it is relevant to your message and keep it concise. You do not want to lose your audience's attention with a long, rambling story.</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24" name="Google Shape;1117;p38">
            <a:extLst>
              <a:ext uri="{FF2B5EF4-FFF2-40B4-BE49-F238E27FC236}">
                <a16:creationId xmlns:a16="http://schemas.microsoft.com/office/drawing/2014/main" id="{D38CEE10-7CA3-423F-AC1A-193D224545E2}"/>
              </a:ext>
            </a:extLst>
          </p:cNvPr>
          <p:cNvSpPr/>
          <p:nvPr/>
        </p:nvSpPr>
        <p:spPr>
          <a:xfrm rot="5400000">
            <a:off x="478017" y="1882048"/>
            <a:ext cx="978564" cy="553799"/>
          </a:xfrm>
          <a:custGeom>
            <a:avLst/>
            <a:gdLst/>
            <a:ahLst/>
            <a:cxnLst/>
            <a:rect l="l" t="t" r="r" b="b"/>
            <a:pathLst>
              <a:path w="34636" h="18753" extrusionOk="0">
                <a:moveTo>
                  <a:pt x="22742" y="0"/>
                </a:moveTo>
                <a:cubicBezTo>
                  <a:pt x="20253" y="0"/>
                  <a:pt x="17908" y="977"/>
                  <a:pt x="16146" y="2727"/>
                </a:cubicBezTo>
                <a:lnTo>
                  <a:pt x="1" y="18753"/>
                </a:lnTo>
                <a:lnTo>
                  <a:pt x="25266" y="18753"/>
                </a:lnTo>
                <a:cubicBezTo>
                  <a:pt x="30433" y="18753"/>
                  <a:pt x="34636" y="14550"/>
                  <a:pt x="34636" y="9383"/>
                </a:cubicBezTo>
                <a:cubicBezTo>
                  <a:pt x="34636" y="4215"/>
                  <a:pt x="30433" y="0"/>
                  <a:pt x="25266" y="0"/>
                </a:cubicBezTo>
                <a:close/>
              </a:path>
            </a:pathLst>
          </a:custGeom>
          <a:solidFill>
            <a:srgbClr val="FFFFFF"/>
          </a:solidFill>
          <a:ln>
            <a:noFill/>
          </a:ln>
        </p:spPr>
        <p:txBody>
          <a:bodyPr spcFirstLastPara="1" wrap="square" lIns="107996" tIns="107996" rIns="107996" bIns="107996" anchor="ctr" anchorCtr="0">
            <a:noAutofit/>
          </a:bodyPr>
          <a:lstStyle/>
          <a:p>
            <a:pPr algn="r">
              <a:buClr>
                <a:schemeClr val="dk1"/>
              </a:buClr>
              <a:buSzPts val="1100"/>
            </a:pPr>
            <a:endParaRPr sz="2481" dirty="0">
              <a:solidFill>
                <a:schemeClr val="accent5"/>
              </a:solidFill>
              <a:latin typeface="Fira Sans Extra Condensed Medium"/>
              <a:ea typeface="Fira Sans Extra Condensed Medium"/>
              <a:cs typeface="Fira Sans Extra Condensed Medium"/>
              <a:sym typeface="Fira Sans Extra Condensed Medium"/>
            </a:endParaRPr>
          </a:p>
        </p:txBody>
      </p:sp>
      <p:grpSp>
        <p:nvGrpSpPr>
          <p:cNvPr id="37" name="Group 36">
            <a:extLst>
              <a:ext uri="{FF2B5EF4-FFF2-40B4-BE49-F238E27FC236}">
                <a16:creationId xmlns:a16="http://schemas.microsoft.com/office/drawing/2014/main" id="{181A600C-71D3-4B01-A0AA-4F4573619B58}"/>
              </a:ext>
            </a:extLst>
          </p:cNvPr>
          <p:cNvGrpSpPr/>
          <p:nvPr/>
        </p:nvGrpSpPr>
        <p:grpSpPr>
          <a:xfrm>
            <a:off x="56231" y="1534166"/>
            <a:ext cx="4339306" cy="924594"/>
            <a:chOff x="56231" y="1534166"/>
            <a:chExt cx="4339306" cy="924594"/>
          </a:xfrm>
        </p:grpSpPr>
        <p:sp>
          <p:nvSpPr>
            <p:cNvPr id="36" name="Flowchart: Stored Data 35">
              <a:extLst>
                <a:ext uri="{FF2B5EF4-FFF2-40B4-BE49-F238E27FC236}">
                  <a16:creationId xmlns:a16="http://schemas.microsoft.com/office/drawing/2014/main" id="{F28107D9-0298-487C-9749-7AA43EE6A2D7}"/>
                </a:ext>
              </a:extLst>
            </p:cNvPr>
            <p:cNvSpPr/>
            <p:nvPr/>
          </p:nvSpPr>
          <p:spPr>
            <a:xfrm rot="10800000">
              <a:off x="1766535" y="1606078"/>
              <a:ext cx="2629002" cy="780770"/>
            </a:xfrm>
            <a:prstGeom prst="flowChartOnlineStorage">
              <a:avLst/>
            </a:prstGeom>
            <a:solidFill>
              <a:srgbClr val="463291"/>
            </a:solidFill>
            <a:ln>
              <a:solidFill>
                <a:srgbClr val="4632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Google Shape;448;p25">
              <a:extLst>
                <a:ext uri="{FF2B5EF4-FFF2-40B4-BE49-F238E27FC236}">
                  <a16:creationId xmlns:a16="http://schemas.microsoft.com/office/drawing/2014/main" id="{6EFCFAD0-754A-4B68-B7AF-8227639A1FFD}"/>
                </a:ext>
              </a:extLst>
            </p:cNvPr>
            <p:cNvCxnSpPr>
              <a:cxnSpLocks/>
            </p:cNvCxnSpPr>
            <p:nvPr/>
          </p:nvCxnSpPr>
          <p:spPr>
            <a:xfrm flipH="1">
              <a:off x="56231" y="1996463"/>
              <a:ext cx="953214" cy="0"/>
            </a:xfrm>
            <a:prstGeom prst="straightConnector1">
              <a:avLst/>
            </a:prstGeom>
            <a:noFill/>
            <a:ln w="19050" cap="flat" cmpd="sng">
              <a:solidFill>
                <a:srgbClr val="463291"/>
              </a:solidFill>
              <a:prstDash val="solid"/>
              <a:round/>
              <a:headEnd type="none" w="med" len="med"/>
              <a:tailEnd type="diamond" w="med" len="med"/>
            </a:ln>
          </p:spPr>
        </p:cxnSp>
        <p:grpSp>
          <p:nvGrpSpPr>
            <p:cNvPr id="33" name="Group 32">
              <a:extLst>
                <a:ext uri="{FF2B5EF4-FFF2-40B4-BE49-F238E27FC236}">
                  <a16:creationId xmlns:a16="http://schemas.microsoft.com/office/drawing/2014/main" id="{AEBCCB83-2618-4586-9916-32BCB3B18A89}"/>
                </a:ext>
              </a:extLst>
            </p:cNvPr>
            <p:cNvGrpSpPr/>
            <p:nvPr/>
          </p:nvGrpSpPr>
          <p:grpSpPr>
            <a:xfrm>
              <a:off x="834191" y="1534166"/>
              <a:ext cx="1058341" cy="924594"/>
              <a:chOff x="1090863" y="1534166"/>
              <a:chExt cx="1058341" cy="924594"/>
            </a:xfrm>
          </p:grpSpPr>
          <p:sp>
            <p:nvSpPr>
              <p:cNvPr id="26" name="Google Shape;432;p25">
                <a:extLst>
                  <a:ext uri="{FF2B5EF4-FFF2-40B4-BE49-F238E27FC236}">
                    <a16:creationId xmlns:a16="http://schemas.microsoft.com/office/drawing/2014/main" id="{6F7D83D0-B000-4029-8F60-94EDA2CE5F77}"/>
                  </a:ext>
                </a:extLst>
              </p:cNvPr>
              <p:cNvSpPr/>
              <p:nvPr/>
            </p:nvSpPr>
            <p:spPr>
              <a:xfrm rot="10800000">
                <a:off x="1090863" y="1534166"/>
                <a:ext cx="1058341" cy="924594"/>
              </a:xfrm>
              <a:custGeom>
                <a:avLst/>
                <a:gdLst/>
                <a:ahLst/>
                <a:cxnLst/>
                <a:rect l="l" t="t" r="r" b="b"/>
                <a:pathLst>
                  <a:path w="1921" h="1679" extrusionOk="0">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rgbClr val="463291"/>
              </a:solidFill>
              <a:ln>
                <a:solidFill>
                  <a:srgbClr val="463291"/>
                </a:solidFill>
              </a:ln>
            </p:spPr>
            <p:txBody>
              <a:bodyPr spcFirstLastPara="1" wrap="square" lIns="40517" tIns="20258" rIns="40517" bIns="20258" anchor="ctr" anchorCtr="0">
                <a:noAutofit/>
              </a:bodyPr>
              <a:lstStyle/>
              <a:p>
                <a:endParaRPr sz="2835" dirty="0">
                  <a:solidFill>
                    <a:schemeClr val="dk1"/>
                  </a:solidFill>
                  <a:ea typeface="Lato Light"/>
                  <a:cs typeface="Lato Light"/>
                  <a:sym typeface="Lato Light"/>
                </a:endParaRPr>
              </a:p>
            </p:txBody>
          </p:sp>
          <p:sp>
            <p:nvSpPr>
              <p:cNvPr id="6" name="Oval 5">
                <a:extLst>
                  <a:ext uri="{FF2B5EF4-FFF2-40B4-BE49-F238E27FC236}">
                    <a16:creationId xmlns:a16="http://schemas.microsoft.com/office/drawing/2014/main" id="{E15C3E2F-1D15-4824-8C8B-6179F98A4198}"/>
                  </a:ext>
                </a:extLst>
              </p:cNvPr>
              <p:cNvSpPr/>
              <p:nvPr/>
            </p:nvSpPr>
            <p:spPr>
              <a:xfrm>
                <a:off x="1367762" y="1775883"/>
                <a:ext cx="553800" cy="4411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grpSp>
        <p:sp>
          <p:nvSpPr>
            <p:cNvPr id="35" name="TextBox 34">
              <a:extLst>
                <a:ext uri="{FF2B5EF4-FFF2-40B4-BE49-F238E27FC236}">
                  <a16:creationId xmlns:a16="http://schemas.microsoft.com/office/drawing/2014/main" id="{9DD91DE5-6384-44CE-B431-BC5C7B5345D0}"/>
                </a:ext>
              </a:extLst>
            </p:cNvPr>
            <p:cNvSpPr txBox="1"/>
            <p:nvPr/>
          </p:nvSpPr>
          <p:spPr>
            <a:xfrm>
              <a:off x="2294498" y="1734852"/>
              <a:ext cx="2101037" cy="523220"/>
            </a:xfrm>
            <a:prstGeom prst="rect">
              <a:avLst/>
            </a:prstGeom>
            <a:noFill/>
          </p:spPr>
          <p:txBody>
            <a:bodyPr wrap="square" rtlCol="0">
              <a:spAutoFit/>
            </a:bodyPr>
            <a:lstStyle/>
            <a:p>
              <a:r>
                <a:rPr lang="en-US" sz="2800" b="1" dirty="0">
                  <a:solidFill>
                    <a:schemeClr val="bg1"/>
                  </a:solidFill>
                  <a:cs typeface="Poppins Light" panose="00000400000000000000" pitchFamily="2" charset="0"/>
                </a:rPr>
                <a:t>Storytelling</a:t>
              </a:r>
              <a:endParaRPr lang="en-US" sz="2400" b="1" dirty="0">
                <a:solidFill>
                  <a:schemeClr val="bg1"/>
                </a:solidFill>
                <a:cs typeface="Poppins Light" panose="00000400000000000000" pitchFamily="2" charset="0"/>
              </a:endParaRPr>
            </a:p>
          </p:txBody>
        </p:sp>
      </p:grpSp>
      <p:pic>
        <p:nvPicPr>
          <p:cNvPr id="6146" name="Picture 2" descr="Free vector flat tiny people communication concept partner discussion business projects">
            <a:extLst>
              <a:ext uri="{FF2B5EF4-FFF2-40B4-BE49-F238E27FC236}">
                <a16:creationId xmlns:a16="http://schemas.microsoft.com/office/drawing/2014/main" id="{0AFF9D05-19F6-4F3B-9F69-59047EBFD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792" y="1892470"/>
            <a:ext cx="5513361" cy="367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56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6" presetClass="emph" presetSubtype="0" fill="hold" nodeType="withEffect">
                                  <p:stCondLst>
                                    <p:cond delay="0"/>
                                  </p:stCondLst>
                                  <p:childTnLst>
                                    <p:animEffect transition="out" filter="fade">
                                      <p:cBhvr>
                                        <p:cTn id="13" dur="500" tmFilter="0, 0; .2, .5; .8, .5; 1, 0"/>
                                        <p:tgtEl>
                                          <p:spTgt spid="6146"/>
                                        </p:tgtEl>
                                      </p:cBhvr>
                                    </p:animEffect>
                                    <p:animScale>
                                      <p:cBhvr>
                                        <p:cTn id="14" dur="250" autoRev="1" fill="hold"/>
                                        <p:tgtEl>
                                          <p:spTgt spid="61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live collaboration concept illustration">
            <a:extLst>
              <a:ext uri="{FF2B5EF4-FFF2-40B4-BE49-F238E27FC236}">
                <a16:creationId xmlns:a16="http://schemas.microsoft.com/office/drawing/2014/main" id="{D08C688F-FABB-42B1-8E7B-66CDDE55C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93" y="1753737"/>
            <a:ext cx="5962650" cy="3971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Tools, You know You can Use</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3">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45" name="Group 44">
            <a:extLst>
              <a:ext uri="{FF2B5EF4-FFF2-40B4-BE49-F238E27FC236}">
                <a16:creationId xmlns:a16="http://schemas.microsoft.com/office/drawing/2014/main" id="{2E23B0F5-F34C-449C-A6D7-6BABE915DCAB}"/>
              </a:ext>
            </a:extLst>
          </p:cNvPr>
          <p:cNvGrpSpPr/>
          <p:nvPr/>
        </p:nvGrpSpPr>
        <p:grpSpPr>
          <a:xfrm>
            <a:off x="7796465" y="1534166"/>
            <a:ext cx="4339306" cy="924594"/>
            <a:chOff x="7796465" y="1534166"/>
            <a:chExt cx="4339306" cy="924594"/>
          </a:xfrm>
        </p:grpSpPr>
        <p:sp>
          <p:nvSpPr>
            <p:cNvPr id="39" name="Flowchart: Stored Data 38">
              <a:extLst>
                <a:ext uri="{FF2B5EF4-FFF2-40B4-BE49-F238E27FC236}">
                  <a16:creationId xmlns:a16="http://schemas.microsoft.com/office/drawing/2014/main" id="{17482FD1-0CD2-4FE6-BE81-B790E0418B45}"/>
                </a:ext>
              </a:extLst>
            </p:cNvPr>
            <p:cNvSpPr/>
            <p:nvPr/>
          </p:nvSpPr>
          <p:spPr>
            <a:xfrm>
              <a:off x="7796465" y="1606078"/>
              <a:ext cx="2629002" cy="780770"/>
            </a:xfrm>
            <a:prstGeom prst="flowChartOnlineStorage">
              <a:avLst/>
            </a:prstGeom>
            <a:solidFill>
              <a:srgbClr val="463291"/>
            </a:solidFill>
            <a:ln>
              <a:solidFill>
                <a:srgbClr val="4632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Google Shape;448;p25">
              <a:extLst>
                <a:ext uri="{FF2B5EF4-FFF2-40B4-BE49-F238E27FC236}">
                  <a16:creationId xmlns:a16="http://schemas.microsoft.com/office/drawing/2014/main" id="{4C33562A-F898-4325-BF2C-51E9DA43DE4B}"/>
                </a:ext>
              </a:extLst>
            </p:cNvPr>
            <p:cNvCxnSpPr>
              <a:cxnSpLocks/>
            </p:cNvCxnSpPr>
            <p:nvPr/>
          </p:nvCxnSpPr>
          <p:spPr>
            <a:xfrm rot="10800000" flipH="1">
              <a:off x="11182557" y="1996463"/>
              <a:ext cx="953214" cy="0"/>
            </a:xfrm>
            <a:prstGeom prst="straightConnector1">
              <a:avLst/>
            </a:prstGeom>
            <a:noFill/>
            <a:ln w="19050" cap="flat" cmpd="sng">
              <a:solidFill>
                <a:srgbClr val="463291"/>
              </a:solidFill>
              <a:prstDash val="solid"/>
              <a:round/>
              <a:headEnd type="none" w="med" len="med"/>
              <a:tailEnd type="diamond" w="med" len="med"/>
            </a:ln>
          </p:spPr>
        </p:cxnSp>
        <p:sp>
          <p:nvSpPr>
            <p:cNvPr id="43" name="Google Shape;432;p25">
              <a:extLst>
                <a:ext uri="{FF2B5EF4-FFF2-40B4-BE49-F238E27FC236}">
                  <a16:creationId xmlns:a16="http://schemas.microsoft.com/office/drawing/2014/main" id="{4055EBA4-F774-4059-8C5F-EFCEE69A464D}"/>
                </a:ext>
              </a:extLst>
            </p:cNvPr>
            <p:cNvSpPr/>
            <p:nvPr/>
          </p:nvSpPr>
          <p:spPr>
            <a:xfrm>
              <a:off x="10299470" y="1534166"/>
              <a:ext cx="1058341" cy="924594"/>
            </a:xfrm>
            <a:custGeom>
              <a:avLst/>
              <a:gdLst/>
              <a:ahLst/>
              <a:cxnLst/>
              <a:rect l="l" t="t" r="r" b="b"/>
              <a:pathLst>
                <a:path w="1921" h="1679" extrusionOk="0">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rgbClr val="463291"/>
            </a:solidFill>
            <a:ln>
              <a:solidFill>
                <a:srgbClr val="463291"/>
              </a:solidFill>
            </a:ln>
          </p:spPr>
          <p:txBody>
            <a:bodyPr spcFirstLastPara="1" wrap="square" lIns="40517" tIns="20258" rIns="40517" bIns="20258" anchor="ctr" anchorCtr="0">
              <a:noAutofit/>
            </a:bodyPr>
            <a:lstStyle/>
            <a:p>
              <a:endParaRPr sz="2835" dirty="0">
                <a:solidFill>
                  <a:schemeClr val="dk1"/>
                </a:solidFill>
                <a:ea typeface="Lato Light"/>
                <a:cs typeface="Lato Light"/>
                <a:sym typeface="Lato Light"/>
              </a:endParaRPr>
            </a:p>
          </p:txBody>
        </p:sp>
        <p:sp>
          <p:nvSpPr>
            <p:cNvPr id="44" name="Oval 43">
              <a:extLst>
                <a:ext uri="{FF2B5EF4-FFF2-40B4-BE49-F238E27FC236}">
                  <a16:creationId xmlns:a16="http://schemas.microsoft.com/office/drawing/2014/main" id="{A839329E-28DB-4A26-AE86-F3225AB5582C}"/>
                </a:ext>
              </a:extLst>
            </p:cNvPr>
            <p:cNvSpPr/>
            <p:nvPr/>
          </p:nvSpPr>
          <p:spPr>
            <a:xfrm>
              <a:off x="10527112" y="1775883"/>
              <a:ext cx="553800" cy="4411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4</a:t>
              </a:r>
            </a:p>
          </p:txBody>
        </p:sp>
        <p:sp>
          <p:nvSpPr>
            <p:cNvPr id="42" name="TextBox 41">
              <a:extLst>
                <a:ext uri="{FF2B5EF4-FFF2-40B4-BE49-F238E27FC236}">
                  <a16:creationId xmlns:a16="http://schemas.microsoft.com/office/drawing/2014/main" id="{67D998AB-79E2-41E1-9E91-95ADFA668AF2}"/>
                </a:ext>
              </a:extLst>
            </p:cNvPr>
            <p:cNvSpPr txBox="1"/>
            <p:nvPr/>
          </p:nvSpPr>
          <p:spPr>
            <a:xfrm>
              <a:off x="7847288" y="1734854"/>
              <a:ext cx="2629001" cy="461665"/>
            </a:xfrm>
            <a:prstGeom prst="rect">
              <a:avLst/>
            </a:prstGeom>
            <a:noFill/>
          </p:spPr>
          <p:txBody>
            <a:bodyPr wrap="square" rtlCol="0">
              <a:spAutoFit/>
            </a:bodyPr>
            <a:lstStyle/>
            <a:p>
              <a:r>
                <a:rPr lang="en-US" sz="2400" b="1" dirty="0">
                  <a:solidFill>
                    <a:schemeClr val="bg1"/>
                  </a:solidFill>
                  <a:cs typeface="Poppins Light" panose="00000400000000000000" pitchFamily="2" charset="0"/>
                </a:rPr>
                <a:t>Active Listening</a:t>
              </a:r>
            </a:p>
          </p:txBody>
        </p:sp>
      </p:grpSp>
      <p:sp>
        <p:nvSpPr>
          <p:cNvPr id="46" name="TextBox 45">
            <a:extLst>
              <a:ext uri="{FF2B5EF4-FFF2-40B4-BE49-F238E27FC236}">
                <a16:creationId xmlns:a16="http://schemas.microsoft.com/office/drawing/2014/main" id="{D5306912-E323-44BA-84BE-F7188CFF82C2}"/>
              </a:ext>
            </a:extLst>
          </p:cNvPr>
          <p:cNvSpPr txBox="1"/>
          <p:nvPr/>
        </p:nvSpPr>
        <p:spPr>
          <a:xfrm>
            <a:off x="6456072" y="2752861"/>
            <a:ext cx="5447169" cy="2031325"/>
          </a:xfrm>
          <a:prstGeom prst="rect">
            <a:avLst/>
          </a:prstGeom>
          <a:noFill/>
        </p:spPr>
        <p:txBody>
          <a:bodyPr wrap="square" rtlCol="0">
            <a:spAutoFit/>
          </a:bodyPr>
          <a:lstStyle/>
          <a:p>
            <a:r>
              <a:rPr lang="en-US" dirty="0">
                <a:cs typeface="Poppins Light" panose="00000400000000000000" pitchFamily="2" charset="0"/>
              </a:rPr>
              <a:t>Active listening is key to effective communication. When you are speaking to someone, make sure you are actively listening to their responses and engaging in a dialogue. This can help you understand their perspective and adjust your message accordingly. It also shows that you value their input and are interested in what they have to say.</a:t>
            </a:r>
          </a:p>
        </p:txBody>
      </p:sp>
    </p:spTree>
    <p:extLst>
      <p:ext uri="{BB962C8B-B14F-4D97-AF65-F5344CB8AC3E}">
        <p14:creationId xmlns:p14="http://schemas.microsoft.com/office/powerpoint/2010/main" val="252176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par>
                                <p:cTn id="12" presetID="26" presetClass="emph" presetSubtype="0" fill="hold" nodeType="withEffect">
                                  <p:stCondLst>
                                    <p:cond delay="0"/>
                                  </p:stCondLst>
                                  <p:childTnLst>
                                    <p:animEffect transition="out" filter="fade">
                                      <p:cBhvr>
                                        <p:cTn id="13" dur="500" tmFilter="0, 0; .2, .5; .8, .5; 1, 0"/>
                                        <p:tgtEl>
                                          <p:spTgt spid="7170"/>
                                        </p:tgtEl>
                                      </p:cBhvr>
                                    </p:animEffect>
                                    <p:animScale>
                                      <p:cBhvr>
                                        <p:cTn id="14" dur="250" autoRev="1" fill="hold"/>
                                        <p:tgtEl>
                                          <p:spTgt spid="71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dirty="0">
                <a:solidFill>
                  <a:srgbClr val="000000"/>
                </a:solidFill>
                <a:cs typeface="Poppins SemiBold" panose="00000700000000000000" pitchFamily="2" charset="0"/>
              </a:rPr>
              <a:t>Tools, You know You can Use</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45" name="Group 44">
            <a:extLst>
              <a:ext uri="{FF2B5EF4-FFF2-40B4-BE49-F238E27FC236}">
                <a16:creationId xmlns:a16="http://schemas.microsoft.com/office/drawing/2014/main" id="{2E23B0F5-F34C-449C-A6D7-6BABE915DCAB}"/>
              </a:ext>
            </a:extLst>
          </p:cNvPr>
          <p:cNvGrpSpPr/>
          <p:nvPr/>
        </p:nvGrpSpPr>
        <p:grpSpPr>
          <a:xfrm>
            <a:off x="7796465" y="1534166"/>
            <a:ext cx="4339306" cy="924594"/>
            <a:chOff x="7796465" y="1534166"/>
            <a:chExt cx="4339306" cy="924594"/>
          </a:xfrm>
        </p:grpSpPr>
        <p:sp>
          <p:nvSpPr>
            <p:cNvPr id="39" name="Flowchart: Stored Data 38">
              <a:extLst>
                <a:ext uri="{FF2B5EF4-FFF2-40B4-BE49-F238E27FC236}">
                  <a16:creationId xmlns:a16="http://schemas.microsoft.com/office/drawing/2014/main" id="{17482FD1-0CD2-4FE6-BE81-B790E0418B45}"/>
                </a:ext>
              </a:extLst>
            </p:cNvPr>
            <p:cNvSpPr/>
            <p:nvPr/>
          </p:nvSpPr>
          <p:spPr>
            <a:xfrm>
              <a:off x="7796465" y="1606078"/>
              <a:ext cx="2629002" cy="780770"/>
            </a:xfrm>
            <a:prstGeom prst="flowChartOnlineStorage">
              <a:avLst/>
            </a:prstGeom>
            <a:solidFill>
              <a:srgbClr val="463291"/>
            </a:solidFill>
            <a:ln>
              <a:solidFill>
                <a:srgbClr val="4632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0" name="Google Shape;448;p25">
              <a:extLst>
                <a:ext uri="{FF2B5EF4-FFF2-40B4-BE49-F238E27FC236}">
                  <a16:creationId xmlns:a16="http://schemas.microsoft.com/office/drawing/2014/main" id="{4C33562A-F898-4325-BF2C-51E9DA43DE4B}"/>
                </a:ext>
              </a:extLst>
            </p:cNvPr>
            <p:cNvCxnSpPr>
              <a:cxnSpLocks/>
            </p:cNvCxnSpPr>
            <p:nvPr/>
          </p:nvCxnSpPr>
          <p:spPr>
            <a:xfrm rot="10800000" flipH="1">
              <a:off x="11182557" y="1996463"/>
              <a:ext cx="953214" cy="0"/>
            </a:xfrm>
            <a:prstGeom prst="straightConnector1">
              <a:avLst/>
            </a:prstGeom>
            <a:noFill/>
            <a:ln w="19050" cap="flat" cmpd="sng">
              <a:solidFill>
                <a:srgbClr val="463291"/>
              </a:solidFill>
              <a:prstDash val="solid"/>
              <a:round/>
              <a:headEnd type="none" w="med" len="med"/>
              <a:tailEnd type="diamond" w="med" len="med"/>
            </a:ln>
          </p:spPr>
        </p:cxnSp>
        <p:sp>
          <p:nvSpPr>
            <p:cNvPr id="43" name="Google Shape;432;p25">
              <a:extLst>
                <a:ext uri="{FF2B5EF4-FFF2-40B4-BE49-F238E27FC236}">
                  <a16:creationId xmlns:a16="http://schemas.microsoft.com/office/drawing/2014/main" id="{4055EBA4-F774-4059-8C5F-EFCEE69A464D}"/>
                </a:ext>
              </a:extLst>
            </p:cNvPr>
            <p:cNvSpPr/>
            <p:nvPr/>
          </p:nvSpPr>
          <p:spPr>
            <a:xfrm>
              <a:off x="10299470" y="1534166"/>
              <a:ext cx="1058341" cy="924594"/>
            </a:xfrm>
            <a:custGeom>
              <a:avLst/>
              <a:gdLst/>
              <a:ahLst/>
              <a:cxnLst/>
              <a:rect l="l" t="t" r="r" b="b"/>
              <a:pathLst>
                <a:path w="1921" h="1679" extrusionOk="0">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rgbClr val="463291"/>
            </a:solidFill>
            <a:ln>
              <a:solidFill>
                <a:srgbClr val="463291"/>
              </a:solidFill>
            </a:ln>
          </p:spPr>
          <p:txBody>
            <a:bodyPr spcFirstLastPara="1" wrap="square" lIns="40517" tIns="20258" rIns="40517" bIns="20258" anchor="ctr" anchorCtr="0">
              <a:noAutofit/>
            </a:bodyPr>
            <a:lstStyle/>
            <a:p>
              <a:endParaRPr lang="en-GB" sz="2835" dirty="0">
                <a:solidFill>
                  <a:schemeClr val="dk1"/>
                </a:solidFill>
                <a:ea typeface="Lato Light"/>
                <a:cs typeface="Lato Light"/>
                <a:sym typeface="Lato Light"/>
              </a:endParaRPr>
            </a:p>
          </p:txBody>
        </p:sp>
        <p:sp>
          <p:nvSpPr>
            <p:cNvPr id="44" name="Oval 43">
              <a:extLst>
                <a:ext uri="{FF2B5EF4-FFF2-40B4-BE49-F238E27FC236}">
                  <a16:creationId xmlns:a16="http://schemas.microsoft.com/office/drawing/2014/main" id="{A839329E-28DB-4A26-AE86-F3225AB5582C}"/>
                </a:ext>
              </a:extLst>
            </p:cNvPr>
            <p:cNvSpPr/>
            <p:nvPr/>
          </p:nvSpPr>
          <p:spPr>
            <a:xfrm>
              <a:off x="10527112" y="1775883"/>
              <a:ext cx="553800" cy="4411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6</a:t>
              </a:r>
            </a:p>
          </p:txBody>
        </p:sp>
        <p:sp>
          <p:nvSpPr>
            <p:cNvPr id="42" name="TextBox 41">
              <a:extLst>
                <a:ext uri="{FF2B5EF4-FFF2-40B4-BE49-F238E27FC236}">
                  <a16:creationId xmlns:a16="http://schemas.microsoft.com/office/drawing/2014/main" id="{67D998AB-79E2-41E1-9E91-95ADFA668AF2}"/>
                </a:ext>
              </a:extLst>
            </p:cNvPr>
            <p:cNvSpPr txBox="1"/>
            <p:nvPr/>
          </p:nvSpPr>
          <p:spPr>
            <a:xfrm>
              <a:off x="8120003" y="1734854"/>
              <a:ext cx="1587478" cy="523220"/>
            </a:xfrm>
            <a:prstGeom prst="rect">
              <a:avLst/>
            </a:prstGeom>
            <a:noFill/>
          </p:spPr>
          <p:txBody>
            <a:bodyPr wrap="square" rtlCol="0">
              <a:spAutoFit/>
            </a:bodyPr>
            <a:lstStyle/>
            <a:p>
              <a:r>
                <a:rPr lang="en-GB" sz="2800" b="1" dirty="0">
                  <a:solidFill>
                    <a:schemeClr val="bg1"/>
                  </a:solidFill>
                  <a:cs typeface="Poppins Light" panose="00000400000000000000" pitchFamily="2" charset="0"/>
                </a:rPr>
                <a:t>Humour</a:t>
              </a:r>
              <a:endParaRPr lang="en-GB" sz="2400" b="1" dirty="0">
                <a:solidFill>
                  <a:schemeClr val="bg1"/>
                </a:solidFill>
                <a:cs typeface="Poppins Light" panose="00000400000000000000" pitchFamily="2" charset="0"/>
              </a:endParaRPr>
            </a:p>
          </p:txBody>
        </p:sp>
      </p:grpSp>
      <p:sp>
        <p:nvSpPr>
          <p:cNvPr id="46" name="TextBox 45">
            <a:extLst>
              <a:ext uri="{FF2B5EF4-FFF2-40B4-BE49-F238E27FC236}">
                <a16:creationId xmlns:a16="http://schemas.microsoft.com/office/drawing/2014/main" id="{D5306912-E323-44BA-84BE-F7188CFF82C2}"/>
              </a:ext>
            </a:extLst>
          </p:cNvPr>
          <p:cNvSpPr txBox="1"/>
          <p:nvPr/>
        </p:nvSpPr>
        <p:spPr>
          <a:xfrm>
            <a:off x="6456073" y="2752861"/>
            <a:ext cx="5309786" cy="2031325"/>
          </a:xfrm>
          <a:prstGeom prst="rect">
            <a:avLst/>
          </a:prstGeom>
          <a:noFill/>
        </p:spPr>
        <p:txBody>
          <a:bodyPr wrap="square" rtlCol="0">
            <a:spAutoFit/>
          </a:bodyPr>
          <a:lstStyle/>
          <a:p>
            <a:r>
              <a:rPr lang="en-GB" dirty="0">
                <a:cs typeface="Poppins Light" panose="00000400000000000000" pitchFamily="2" charset="0"/>
              </a:rPr>
              <a:t>Humour can be a great way to engage your audience and make your message more memorable. However, it is important to use humour appropriately and not offend anyone. Avoid using humour at someone else's expense or using inappropriate jokes. If you are not sure if a joke is appropriate, it is best to err on the side of caution and leave it out.</a:t>
            </a:r>
          </a:p>
        </p:txBody>
      </p:sp>
      <p:pic>
        <p:nvPicPr>
          <p:cNvPr id="4" name="Picture 3">
            <a:extLst>
              <a:ext uri="{FF2B5EF4-FFF2-40B4-BE49-F238E27FC236}">
                <a16:creationId xmlns:a16="http://schemas.microsoft.com/office/drawing/2014/main" id="{14A0D220-8D94-48EA-9103-DB07FF488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89" y="1606078"/>
            <a:ext cx="4372033" cy="4372033"/>
          </a:xfrm>
          <a:prstGeom prst="rect">
            <a:avLst/>
          </a:prstGeom>
        </p:spPr>
      </p:pic>
    </p:spTree>
    <p:extLst>
      <p:ext uri="{BB962C8B-B14F-4D97-AF65-F5344CB8AC3E}">
        <p14:creationId xmlns:p14="http://schemas.microsoft.com/office/powerpoint/2010/main" val="384871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4DAB3F-7F64-45BE-881B-D167D562FB90}"/>
              </a:ext>
            </a:extLst>
          </p:cNvPr>
          <p:cNvPicPr>
            <a:picLocks noChangeAspect="1"/>
          </p:cNvPicPr>
          <p:nvPr/>
        </p:nvPicPr>
        <p:blipFill rotWithShape="1">
          <a:blip r:embed="rId2"/>
          <a:srcRect l="896" t="1768" r="933" b="1668"/>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22AB2D6F-4DBA-468C-963F-B43436221718}"/>
              </a:ext>
            </a:extLst>
          </p:cNvPr>
          <p:cNvGrpSpPr/>
          <p:nvPr/>
        </p:nvGrpSpPr>
        <p:grpSpPr>
          <a:xfrm>
            <a:off x="423079" y="2598243"/>
            <a:ext cx="5443149" cy="2030846"/>
            <a:chOff x="423079" y="2425725"/>
            <a:chExt cx="5443149" cy="2030846"/>
          </a:xfrm>
        </p:grpSpPr>
        <p:sp>
          <p:nvSpPr>
            <p:cNvPr id="19" name="TextBox 18">
              <a:extLst>
                <a:ext uri="{FF2B5EF4-FFF2-40B4-BE49-F238E27FC236}">
                  <a16:creationId xmlns:a16="http://schemas.microsoft.com/office/drawing/2014/main" id="{5008198F-EE37-4FD5-8A53-6A7BB8717A73}"/>
                </a:ext>
              </a:extLst>
            </p:cNvPr>
            <p:cNvSpPr txBox="1"/>
            <p:nvPr/>
          </p:nvSpPr>
          <p:spPr>
            <a:xfrm>
              <a:off x="423079" y="3133132"/>
              <a:ext cx="5443149" cy="1323439"/>
            </a:xfrm>
            <a:prstGeom prst="rect">
              <a:avLst/>
            </a:prstGeom>
            <a:noFill/>
          </p:spPr>
          <p:txBody>
            <a:bodyPr wrap="square" rtlCol="0">
              <a:spAutoFit/>
            </a:bodyPr>
            <a:lstStyle/>
            <a:p>
              <a:r>
                <a:rPr lang="en-US" sz="4000" b="1" dirty="0">
                  <a:cs typeface="Poppins SemiBold" panose="00000700000000000000" pitchFamily="2" charset="0"/>
                </a:rPr>
                <a:t>Introduction to Public Speaking</a:t>
              </a:r>
            </a:p>
          </p:txBody>
        </p:sp>
        <p:sp>
          <p:nvSpPr>
            <p:cNvPr id="20" name="TextBox 19">
              <a:extLst>
                <a:ext uri="{FF2B5EF4-FFF2-40B4-BE49-F238E27FC236}">
                  <a16:creationId xmlns:a16="http://schemas.microsoft.com/office/drawing/2014/main" id="{16F28BFB-E355-4AE3-9840-0ED7205602C1}"/>
                </a:ext>
              </a:extLst>
            </p:cNvPr>
            <p:cNvSpPr txBox="1"/>
            <p:nvPr/>
          </p:nvSpPr>
          <p:spPr>
            <a:xfrm>
              <a:off x="423080" y="2425725"/>
              <a:ext cx="4148920" cy="646331"/>
            </a:xfrm>
            <a:prstGeom prst="rect">
              <a:avLst/>
            </a:prstGeom>
            <a:noFill/>
          </p:spPr>
          <p:txBody>
            <a:bodyPr wrap="square" rtlCol="0">
              <a:spAutoFit/>
            </a:bodyPr>
            <a:lstStyle/>
            <a:p>
              <a:r>
                <a:rPr lang="en-US" sz="3600" b="1" dirty="0">
                  <a:cs typeface="Poppins SemiBold" panose="00000700000000000000" pitchFamily="2" charset="0"/>
                </a:rPr>
                <a:t>Module 1: </a:t>
              </a:r>
            </a:p>
          </p:txBody>
        </p:sp>
      </p:grpSp>
      <p:sp>
        <p:nvSpPr>
          <p:cNvPr id="23" name="TextBox 22">
            <a:extLst>
              <a:ext uri="{FF2B5EF4-FFF2-40B4-BE49-F238E27FC236}">
                <a16:creationId xmlns:a16="http://schemas.microsoft.com/office/drawing/2014/main" id="{55CADBA1-E60C-471B-94F6-13E58068357F}"/>
              </a:ext>
            </a:extLst>
          </p:cNvPr>
          <p:cNvSpPr txBox="1"/>
          <p:nvPr/>
        </p:nvSpPr>
        <p:spPr>
          <a:xfrm>
            <a:off x="6550925" y="2476641"/>
            <a:ext cx="5158854" cy="400110"/>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solidFill>
                  <a:schemeClr val="bg1"/>
                </a:solidFill>
                <a:cs typeface="Poppins Light" panose="00000400000000000000" pitchFamily="2" charset="0"/>
              </a:rPr>
              <a:t>Introduction</a:t>
            </a:r>
            <a:endParaRPr lang="en-US" sz="1600" b="1" dirty="0">
              <a:solidFill>
                <a:schemeClr val="bg1"/>
              </a:solidFill>
              <a:cs typeface="Poppins Light" panose="00000400000000000000" pitchFamily="2" charset="0"/>
            </a:endParaRPr>
          </a:p>
        </p:txBody>
      </p:sp>
      <p:sp>
        <p:nvSpPr>
          <p:cNvPr id="24" name="TextBox 23">
            <a:extLst>
              <a:ext uri="{FF2B5EF4-FFF2-40B4-BE49-F238E27FC236}">
                <a16:creationId xmlns:a16="http://schemas.microsoft.com/office/drawing/2014/main" id="{0734F5C1-368D-4B74-9E54-0EB617E8FF3F}"/>
              </a:ext>
            </a:extLst>
          </p:cNvPr>
          <p:cNvSpPr txBox="1"/>
          <p:nvPr/>
        </p:nvSpPr>
        <p:spPr>
          <a:xfrm>
            <a:off x="6550925" y="3075057"/>
            <a:ext cx="5158854" cy="400110"/>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solidFill>
                  <a:schemeClr val="bg1"/>
                </a:solidFill>
                <a:cs typeface="Poppins Light" panose="00000400000000000000" pitchFamily="2" charset="0"/>
              </a:rPr>
              <a:t>Facing the Fear of Public Speaking</a:t>
            </a:r>
            <a:endParaRPr lang="en-US" b="1" dirty="0">
              <a:solidFill>
                <a:schemeClr val="bg1"/>
              </a:solidFill>
              <a:cs typeface="Poppins Light" panose="00000400000000000000" pitchFamily="2" charset="0"/>
            </a:endParaRPr>
          </a:p>
        </p:txBody>
      </p:sp>
      <p:sp>
        <p:nvSpPr>
          <p:cNvPr id="25" name="TextBox 24">
            <a:extLst>
              <a:ext uri="{FF2B5EF4-FFF2-40B4-BE49-F238E27FC236}">
                <a16:creationId xmlns:a16="http://schemas.microsoft.com/office/drawing/2014/main" id="{AEE7E47B-94F8-44CC-8306-DCDD9022A969}"/>
              </a:ext>
            </a:extLst>
          </p:cNvPr>
          <p:cNvSpPr txBox="1"/>
          <p:nvPr/>
        </p:nvSpPr>
        <p:spPr>
          <a:xfrm>
            <a:off x="6550925" y="3673473"/>
            <a:ext cx="5158854" cy="707886"/>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solidFill>
                  <a:schemeClr val="bg1"/>
                </a:solidFill>
                <a:cs typeface="Poppins Light" panose="00000400000000000000" pitchFamily="2" charset="0"/>
              </a:rPr>
              <a:t>The Who, What and How of Speaking Successfully</a:t>
            </a:r>
            <a:endParaRPr lang="en-US" b="1" dirty="0">
              <a:solidFill>
                <a:schemeClr val="bg1"/>
              </a:solidFill>
              <a:cs typeface="Poppins Light" panose="00000400000000000000" pitchFamily="2" charset="0"/>
            </a:endParaRPr>
          </a:p>
        </p:txBody>
      </p:sp>
      <p:sp>
        <p:nvSpPr>
          <p:cNvPr id="28" name="TextBox 27">
            <a:extLst>
              <a:ext uri="{FF2B5EF4-FFF2-40B4-BE49-F238E27FC236}">
                <a16:creationId xmlns:a16="http://schemas.microsoft.com/office/drawing/2014/main" id="{864DA017-2E90-41EB-855E-22458703A1E7}"/>
              </a:ext>
            </a:extLst>
          </p:cNvPr>
          <p:cNvSpPr txBox="1"/>
          <p:nvPr/>
        </p:nvSpPr>
        <p:spPr>
          <a:xfrm>
            <a:off x="7588538" y="275248"/>
            <a:ext cx="4121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dirty="0" err="1">
                <a:ln>
                  <a:noFill/>
                </a:ln>
                <a:solidFill>
                  <a:schemeClr val="bg1"/>
                </a:solidFill>
                <a:effectLst/>
                <a:uLnTx/>
                <a:uFillTx/>
                <a:latin typeface="Garamond" panose="02020404030301010803" pitchFamily="18" charset="0"/>
                <a:ea typeface="+mn-ea"/>
                <a:cs typeface="+mn-cs"/>
              </a:rPr>
              <a:t>the</a:t>
            </a:r>
            <a:r>
              <a:rPr kumimoji="0" lang="en-GB" sz="3600" b="0" i="0" u="none" strike="noStrike" kern="1200" cap="none" spc="0" normalizeH="0" baseline="0" dirty="0" err="1">
                <a:ln>
                  <a:noFill/>
                </a:ln>
                <a:solidFill>
                  <a:schemeClr val="bg1"/>
                </a:solidFill>
                <a:effectLst/>
                <a:uLnTx/>
                <a:uFillTx/>
                <a:latin typeface="Garamond" panose="02020404030301010803" pitchFamily="18" charset="0"/>
                <a:ea typeface="+mn-ea"/>
                <a:cs typeface="+mn-cs"/>
              </a:rPr>
              <a:t>knowledge</a:t>
            </a:r>
            <a:r>
              <a:rPr kumimoji="0" lang="en-GB" sz="3600" b="1" i="0" u="none" strike="noStrike" kern="1200" cap="none" spc="0" normalizeH="0" baseline="0" dirty="0" err="1">
                <a:ln>
                  <a:noFill/>
                </a:ln>
                <a:solidFill>
                  <a:schemeClr val="bg1"/>
                </a:solidFill>
                <a:effectLst/>
                <a:uLnTx/>
                <a:uFillTx/>
                <a:latin typeface="Garamond" panose="02020404030301010803" pitchFamily="18" charset="0"/>
                <a:ea typeface="+mn-ea"/>
                <a:cs typeface="+mn-cs"/>
              </a:rPr>
              <a:t>academy</a:t>
            </a:r>
            <a:endParaRPr kumimoji="0" lang="en-GB" sz="4000" b="1" i="0" u="none" strike="noStrike" kern="1200" cap="none" spc="0" normalizeH="0" baseline="0" dirty="0">
              <a:ln>
                <a:noFill/>
              </a:ln>
              <a:solidFill>
                <a:schemeClr val="bg1"/>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245176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4DAB3F-7F64-45BE-881B-D167D562FB90}"/>
              </a:ext>
            </a:extLst>
          </p:cNvPr>
          <p:cNvPicPr>
            <a:picLocks noChangeAspect="1"/>
          </p:cNvPicPr>
          <p:nvPr/>
        </p:nvPicPr>
        <p:blipFill rotWithShape="1">
          <a:blip r:embed="rId2"/>
          <a:srcRect l="896" t="1768" r="933" b="1668"/>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22AB2D6F-4DBA-468C-963F-B43436221718}"/>
              </a:ext>
            </a:extLst>
          </p:cNvPr>
          <p:cNvGrpSpPr/>
          <p:nvPr/>
        </p:nvGrpSpPr>
        <p:grpSpPr>
          <a:xfrm>
            <a:off x="423079" y="2352021"/>
            <a:ext cx="5443149" cy="2153957"/>
            <a:chOff x="423079" y="2425725"/>
            <a:chExt cx="5443149" cy="2153957"/>
          </a:xfrm>
        </p:grpSpPr>
        <p:sp>
          <p:nvSpPr>
            <p:cNvPr id="19" name="TextBox 18">
              <a:extLst>
                <a:ext uri="{FF2B5EF4-FFF2-40B4-BE49-F238E27FC236}">
                  <a16:creationId xmlns:a16="http://schemas.microsoft.com/office/drawing/2014/main" id="{5008198F-EE37-4FD5-8A53-6A7BB8717A73}"/>
                </a:ext>
              </a:extLst>
            </p:cNvPr>
            <p:cNvSpPr txBox="1"/>
            <p:nvPr/>
          </p:nvSpPr>
          <p:spPr>
            <a:xfrm>
              <a:off x="423079" y="3133132"/>
              <a:ext cx="5443149" cy="1446550"/>
            </a:xfrm>
            <a:prstGeom prst="rect">
              <a:avLst/>
            </a:prstGeom>
            <a:noFill/>
          </p:spPr>
          <p:txBody>
            <a:bodyPr wrap="square" rtlCol="0">
              <a:spAutoFit/>
            </a:bodyPr>
            <a:lstStyle/>
            <a:p>
              <a:r>
                <a:rPr lang="en-GB" sz="4400" b="1">
                  <a:cs typeface="Poppins SemiBold" panose="00000700000000000000" pitchFamily="2" charset="0"/>
                </a:rPr>
                <a:t>Controlling the Unexpected</a:t>
              </a:r>
            </a:p>
          </p:txBody>
        </p:sp>
        <p:sp>
          <p:nvSpPr>
            <p:cNvPr id="20" name="TextBox 19">
              <a:extLst>
                <a:ext uri="{FF2B5EF4-FFF2-40B4-BE49-F238E27FC236}">
                  <a16:creationId xmlns:a16="http://schemas.microsoft.com/office/drawing/2014/main" id="{16F28BFB-E355-4AE3-9840-0ED7205602C1}"/>
                </a:ext>
              </a:extLst>
            </p:cNvPr>
            <p:cNvSpPr txBox="1"/>
            <p:nvPr/>
          </p:nvSpPr>
          <p:spPr>
            <a:xfrm>
              <a:off x="423080" y="2425725"/>
              <a:ext cx="4148920" cy="646331"/>
            </a:xfrm>
            <a:prstGeom prst="rect">
              <a:avLst/>
            </a:prstGeom>
            <a:noFill/>
          </p:spPr>
          <p:txBody>
            <a:bodyPr wrap="square" rtlCol="0">
              <a:spAutoFit/>
            </a:bodyPr>
            <a:lstStyle/>
            <a:p>
              <a:r>
                <a:rPr lang="en-GB" sz="3600" b="1">
                  <a:cs typeface="Poppins SemiBold" panose="00000700000000000000" pitchFamily="2" charset="0"/>
                </a:rPr>
                <a:t>Module 3: </a:t>
              </a:r>
            </a:p>
          </p:txBody>
        </p:sp>
      </p:grpSp>
      <p:sp>
        <p:nvSpPr>
          <p:cNvPr id="23" name="TextBox 22">
            <a:extLst>
              <a:ext uri="{FF2B5EF4-FFF2-40B4-BE49-F238E27FC236}">
                <a16:creationId xmlns:a16="http://schemas.microsoft.com/office/drawing/2014/main" id="{55CADBA1-E60C-471B-94F6-13E58068357F}"/>
              </a:ext>
            </a:extLst>
          </p:cNvPr>
          <p:cNvSpPr txBox="1"/>
          <p:nvPr/>
        </p:nvSpPr>
        <p:spPr>
          <a:xfrm>
            <a:off x="6550925" y="2508725"/>
            <a:ext cx="5158854" cy="400110"/>
          </a:xfrm>
          <a:prstGeom prst="rect">
            <a:avLst/>
          </a:prstGeom>
          <a:noFill/>
        </p:spPr>
        <p:txBody>
          <a:bodyPr wrap="square" rtlCol="0">
            <a:spAutoFit/>
          </a:bodyPr>
          <a:lstStyle/>
          <a:p>
            <a:pPr marL="342900" indent="-342900">
              <a:buFont typeface="Wingdings" panose="05000000000000000000" pitchFamily="2" charset="2"/>
              <a:buChar char="ü"/>
            </a:pPr>
            <a:r>
              <a:rPr lang="en-GB" sz="2000">
                <a:solidFill>
                  <a:schemeClr val="bg1"/>
                </a:solidFill>
                <a:cs typeface="Poppins Light" panose="00000400000000000000" pitchFamily="2" charset="0"/>
              </a:rPr>
              <a:t>Handling Difficult People and Situations</a:t>
            </a:r>
            <a:endParaRPr lang="en-GB" sz="1600" b="1">
              <a:solidFill>
                <a:schemeClr val="bg1"/>
              </a:solidFill>
              <a:cs typeface="Poppins Light" panose="00000400000000000000" pitchFamily="2" charset="0"/>
            </a:endParaRPr>
          </a:p>
        </p:txBody>
      </p:sp>
      <p:sp>
        <p:nvSpPr>
          <p:cNvPr id="24" name="TextBox 23">
            <a:extLst>
              <a:ext uri="{FF2B5EF4-FFF2-40B4-BE49-F238E27FC236}">
                <a16:creationId xmlns:a16="http://schemas.microsoft.com/office/drawing/2014/main" id="{0734F5C1-368D-4B74-9E54-0EB617E8FF3F}"/>
              </a:ext>
            </a:extLst>
          </p:cNvPr>
          <p:cNvSpPr txBox="1"/>
          <p:nvPr/>
        </p:nvSpPr>
        <p:spPr>
          <a:xfrm>
            <a:off x="6550925" y="3107141"/>
            <a:ext cx="5158854" cy="400110"/>
          </a:xfrm>
          <a:prstGeom prst="rect">
            <a:avLst/>
          </a:prstGeom>
          <a:noFill/>
        </p:spPr>
        <p:txBody>
          <a:bodyPr wrap="square" rtlCol="0">
            <a:spAutoFit/>
          </a:bodyPr>
          <a:lstStyle/>
          <a:p>
            <a:pPr marL="342900" indent="-342900">
              <a:buFont typeface="Wingdings" panose="05000000000000000000" pitchFamily="2" charset="2"/>
              <a:buChar char="ü"/>
            </a:pPr>
            <a:r>
              <a:rPr lang="en-GB" sz="2000">
                <a:solidFill>
                  <a:schemeClr val="bg1"/>
                </a:solidFill>
                <a:cs typeface="Poppins Light" panose="00000400000000000000" pitchFamily="2" charset="0"/>
              </a:rPr>
              <a:t>Practising the Art of Audience Engagement</a:t>
            </a:r>
            <a:endParaRPr lang="en-GB" b="1">
              <a:solidFill>
                <a:schemeClr val="bg1"/>
              </a:solidFill>
              <a:cs typeface="Poppins Light" panose="00000400000000000000" pitchFamily="2" charset="0"/>
            </a:endParaRPr>
          </a:p>
        </p:txBody>
      </p:sp>
      <p:sp>
        <p:nvSpPr>
          <p:cNvPr id="25" name="TextBox 24">
            <a:extLst>
              <a:ext uri="{FF2B5EF4-FFF2-40B4-BE49-F238E27FC236}">
                <a16:creationId xmlns:a16="http://schemas.microsoft.com/office/drawing/2014/main" id="{AEE7E47B-94F8-44CC-8306-DCDD9022A969}"/>
              </a:ext>
            </a:extLst>
          </p:cNvPr>
          <p:cNvSpPr txBox="1"/>
          <p:nvPr/>
        </p:nvSpPr>
        <p:spPr>
          <a:xfrm>
            <a:off x="6550925" y="3705557"/>
            <a:ext cx="5158854" cy="400110"/>
          </a:xfrm>
          <a:prstGeom prst="rect">
            <a:avLst/>
          </a:prstGeom>
          <a:noFill/>
        </p:spPr>
        <p:txBody>
          <a:bodyPr wrap="square" rtlCol="0">
            <a:spAutoFit/>
          </a:bodyPr>
          <a:lstStyle/>
          <a:p>
            <a:pPr marL="342900" indent="-342900">
              <a:buFont typeface="Wingdings" panose="05000000000000000000" pitchFamily="2" charset="2"/>
              <a:buChar char="ü"/>
            </a:pPr>
            <a:r>
              <a:rPr lang="en-GB" sz="2000">
                <a:solidFill>
                  <a:schemeClr val="bg1"/>
                </a:solidFill>
                <a:cs typeface="Poppins Light" panose="00000400000000000000" pitchFamily="2" charset="0"/>
              </a:rPr>
              <a:t>Moving Awkward Situations Forward</a:t>
            </a:r>
            <a:endParaRPr lang="en-GB" b="1">
              <a:solidFill>
                <a:schemeClr val="bg1"/>
              </a:solidFill>
              <a:cs typeface="Poppins Light" panose="00000400000000000000" pitchFamily="2" charset="0"/>
            </a:endParaRPr>
          </a:p>
        </p:txBody>
      </p:sp>
      <p:sp>
        <p:nvSpPr>
          <p:cNvPr id="28" name="TextBox 27">
            <a:extLst>
              <a:ext uri="{FF2B5EF4-FFF2-40B4-BE49-F238E27FC236}">
                <a16:creationId xmlns:a16="http://schemas.microsoft.com/office/drawing/2014/main" id="{864DA017-2E90-41EB-855E-22458703A1E7}"/>
              </a:ext>
            </a:extLst>
          </p:cNvPr>
          <p:cNvSpPr txBox="1"/>
          <p:nvPr/>
        </p:nvSpPr>
        <p:spPr>
          <a:xfrm>
            <a:off x="7588538" y="275248"/>
            <a:ext cx="4121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a:ln>
                  <a:noFill/>
                </a:ln>
                <a:solidFill>
                  <a:schemeClr val="bg1"/>
                </a:solidFill>
                <a:effectLst/>
                <a:uLnTx/>
                <a:uFillTx/>
                <a:latin typeface="Garamond" panose="02020404030301010803" pitchFamily="18" charset="0"/>
                <a:ea typeface="+mn-ea"/>
                <a:cs typeface="+mn-cs"/>
              </a:rPr>
              <a:t>the</a:t>
            </a:r>
            <a:r>
              <a:rPr kumimoji="0" lang="en-GB" sz="3600" b="0" i="0" u="none" strike="noStrike" kern="1200" cap="none" spc="0" normalizeH="0" baseline="0">
                <a:ln>
                  <a:noFill/>
                </a:ln>
                <a:solidFill>
                  <a:schemeClr val="bg1"/>
                </a:solidFill>
                <a:effectLst/>
                <a:uLnTx/>
                <a:uFillTx/>
                <a:latin typeface="Garamond" panose="02020404030301010803" pitchFamily="18" charset="0"/>
                <a:ea typeface="+mn-ea"/>
                <a:cs typeface="+mn-cs"/>
              </a:rPr>
              <a:t>knowledge</a:t>
            </a:r>
            <a:r>
              <a:rPr kumimoji="0" lang="en-GB" sz="3600" b="1" i="0" u="none" strike="noStrike" kern="1200" cap="none" spc="0" normalizeH="0" baseline="0">
                <a:ln>
                  <a:noFill/>
                </a:ln>
                <a:solidFill>
                  <a:schemeClr val="bg1"/>
                </a:solidFill>
                <a:effectLst/>
                <a:uLnTx/>
                <a:uFillTx/>
                <a:latin typeface="Garamond" panose="02020404030301010803" pitchFamily="18" charset="0"/>
                <a:ea typeface="+mn-ea"/>
                <a:cs typeface="+mn-cs"/>
              </a:rPr>
              <a:t>academy</a:t>
            </a:r>
            <a:endParaRPr kumimoji="0" lang="en-GB" sz="4000" b="1" i="0" u="none" strike="noStrike" kern="1200" cap="none" spc="0" normalizeH="0" baseline="0">
              <a:ln>
                <a:noFill/>
              </a:ln>
              <a:solidFill>
                <a:schemeClr val="bg1"/>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117732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a:solidFill>
                  <a:srgbClr val="000000"/>
                </a:solidFill>
                <a:cs typeface="Poppins SemiBold" panose="00000700000000000000" pitchFamily="2" charset="0"/>
              </a:rPr>
              <a:t>Handling Difficult People and Situations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6" y="1335209"/>
            <a:ext cx="10319367" cy="646331"/>
          </a:xfrm>
          <a:prstGeom prst="rect">
            <a:avLst/>
          </a:prstGeom>
          <a:noFill/>
        </p:spPr>
        <p:txBody>
          <a:bodyPr wrap="square" rtlCol="0">
            <a:spAutoFit/>
          </a:bodyPr>
          <a:lstStyle/>
          <a:p>
            <a:r>
              <a:rPr lang="en-GB">
                <a:cs typeface="Poppins Light" panose="00000400000000000000" pitchFamily="2" charset="0"/>
              </a:rPr>
              <a:t>Handling difficult people and situations can be challenging, but there are some strategies you can use to help manage these situations more effectively:</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49" name="Group 48">
            <a:extLst>
              <a:ext uri="{FF2B5EF4-FFF2-40B4-BE49-F238E27FC236}">
                <a16:creationId xmlns:a16="http://schemas.microsoft.com/office/drawing/2014/main" id="{A35FBC87-95C5-4347-94D5-75C55ECD93D2}"/>
              </a:ext>
            </a:extLst>
          </p:cNvPr>
          <p:cNvGrpSpPr/>
          <p:nvPr/>
        </p:nvGrpSpPr>
        <p:grpSpPr>
          <a:xfrm>
            <a:off x="1500760" y="2644466"/>
            <a:ext cx="9014840" cy="3182402"/>
            <a:chOff x="1296219" y="2087959"/>
            <a:chExt cx="8433470" cy="2812038"/>
          </a:xfrm>
        </p:grpSpPr>
        <p:grpSp>
          <p:nvGrpSpPr>
            <p:cNvPr id="50" name="Group 49">
              <a:extLst>
                <a:ext uri="{FF2B5EF4-FFF2-40B4-BE49-F238E27FC236}">
                  <a16:creationId xmlns:a16="http://schemas.microsoft.com/office/drawing/2014/main" id="{E601BAE0-40A5-41F8-AC0C-DCEA19AF1F5B}"/>
                </a:ext>
              </a:extLst>
            </p:cNvPr>
            <p:cNvGrpSpPr/>
            <p:nvPr/>
          </p:nvGrpSpPr>
          <p:grpSpPr>
            <a:xfrm>
              <a:off x="1296219" y="2087959"/>
              <a:ext cx="5338294" cy="1277197"/>
              <a:chOff x="2177014" y="3897577"/>
              <a:chExt cx="5044194" cy="1206833"/>
            </a:xfrm>
          </p:grpSpPr>
          <p:grpSp>
            <p:nvGrpSpPr>
              <p:cNvPr id="61" name="Group 60">
                <a:extLst>
                  <a:ext uri="{FF2B5EF4-FFF2-40B4-BE49-F238E27FC236}">
                    <a16:creationId xmlns:a16="http://schemas.microsoft.com/office/drawing/2014/main" id="{659A9437-CABB-43A1-B101-A8C826E75427}"/>
                  </a:ext>
                </a:extLst>
              </p:cNvPr>
              <p:cNvGrpSpPr/>
              <p:nvPr/>
            </p:nvGrpSpPr>
            <p:grpSpPr>
              <a:xfrm>
                <a:off x="5101669" y="3897577"/>
                <a:ext cx="2119539" cy="1205231"/>
                <a:chOff x="2595336" y="2723617"/>
                <a:chExt cx="7860998" cy="4932876"/>
              </a:xfrm>
            </p:grpSpPr>
            <p:sp>
              <p:nvSpPr>
                <p:cNvPr id="65" name="Freeform 2">
                  <a:extLst>
                    <a:ext uri="{FF2B5EF4-FFF2-40B4-BE49-F238E27FC236}">
                      <a16:creationId xmlns:a16="http://schemas.microsoft.com/office/drawing/2014/main" id="{8E4E0C37-FE72-4350-9530-D23C7449E60F}"/>
                    </a:ext>
                  </a:extLst>
                </p:cNvPr>
                <p:cNvSpPr>
                  <a:spLocks noChangeArrowheads="1"/>
                </p:cNvSpPr>
                <p:nvPr/>
              </p:nvSpPr>
              <p:spPr bwMode="auto">
                <a:xfrm>
                  <a:off x="3168383" y="3300710"/>
                  <a:ext cx="7287951" cy="4355783"/>
                </a:xfrm>
                <a:custGeom>
                  <a:avLst/>
                  <a:gdLst>
                    <a:gd name="T0" fmla="*/ 867 w 7947"/>
                    <a:gd name="T1" fmla="*/ 139 h 4750"/>
                    <a:gd name="T2" fmla="*/ 867 w 7947"/>
                    <a:gd name="T3" fmla="*/ 139 h 4750"/>
                    <a:gd name="T4" fmla="*/ 139 w 7947"/>
                    <a:gd name="T5" fmla="*/ 866 h 4750"/>
                    <a:gd name="T6" fmla="*/ 139 w 7947"/>
                    <a:gd name="T7" fmla="*/ 3882 h 4750"/>
                    <a:gd name="T8" fmla="*/ 139 w 7947"/>
                    <a:gd name="T9" fmla="*/ 3882 h 4750"/>
                    <a:gd name="T10" fmla="*/ 867 w 7947"/>
                    <a:gd name="T11" fmla="*/ 4610 h 4750"/>
                    <a:gd name="T12" fmla="*/ 7079 w 7947"/>
                    <a:gd name="T13" fmla="*/ 4610 h 4750"/>
                    <a:gd name="T14" fmla="*/ 7079 w 7947"/>
                    <a:gd name="T15" fmla="*/ 4610 h 4750"/>
                    <a:gd name="T16" fmla="*/ 7807 w 7947"/>
                    <a:gd name="T17" fmla="*/ 3882 h 4750"/>
                    <a:gd name="T18" fmla="*/ 7807 w 7947"/>
                    <a:gd name="T19" fmla="*/ 866 h 4750"/>
                    <a:gd name="T20" fmla="*/ 7807 w 7947"/>
                    <a:gd name="T21" fmla="*/ 866 h 4750"/>
                    <a:gd name="T22" fmla="*/ 7079 w 7947"/>
                    <a:gd name="T23" fmla="*/ 139 h 4750"/>
                    <a:gd name="T24" fmla="*/ 867 w 7947"/>
                    <a:gd name="T25" fmla="*/ 139 h 4750"/>
                    <a:gd name="T26" fmla="*/ 7079 w 7947"/>
                    <a:gd name="T27" fmla="*/ 4749 h 4750"/>
                    <a:gd name="T28" fmla="*/ 867 w 7947"/>
                    <a:gd name="T29" fmla="*/ 4749 h 4750"/>
                    <a:gd name="T30" fmla="*/ 867 w 7947"/>
                    <a:gd name="T31" fmla="*/ 4749 h 4750"/>
                    <a:gd name="T32" fmla="*/ 0 w 7947"/>
                    <a:gd name="T33" fmla="*/ 3882 h 4750"/>
                    <a:gd name="T34" fmla="*/ 0 w 7947"/>
                    <a:gd name="T35" fmla="*/ 866 h 4750"/>
                    <a:gd name="T36" fmla="*/ 0 w 7947"/>
                    <a:gd name="T37" fmla="*/ 866 h 4750"/>
                    <a:gd name="T38" fmla="*/ 867 w 7947"/>
                    <a:gd name="T39" fmla="*/ 0 h 4750"/>
                    <a:gd name="T40" fmla="*/ 7079 w 7947"/>
                    <a:gd name="T41" fmla="*/ 0 h 4750"/>
                    <a:gd name="T42" fmla="*/ 7079 w 7947"/>
                    <a:gd name="T43" fmla="*/ 0 h 4750"/>
                    <a:gd name="T44" fmla="*/ 7946 w 7947"/>
                    <a:gd name="T45" fmla="*/ 866 h 4750"/>
                    <a:gd name="T46" fmla="*/ 7946 w 7947"/>
                    <a:gd name="T47" fmla="*/ 3882 h 4750"/>
                    <a:gd name="T48" fmla="*/ 7946 w 7947"/>
                    <a:gd name="T49" fmla="*/ 3882 h 4750"/>
                    <a:gd name="T50" fmla="*/ 7079 w 7947"/>
                    <a:gd name="T51" fmla="*/ 4749 h 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47" h="4750">
                      <a:moveTo>
                        <a:pt x="867" y="139"/>
                      </a:moveTo>
                      <a:lnTo>
                        <a:pt x="867" y="139"/>
                      </a:lnTo>
                      <a:cubicBezTo>
                        <a:pt x="466" y="139"/>
                        <a:pt x="139" y="465"/>
                        <a:pt x="139" y="866"/>
                      </a:cubicBezTo>
                      <a:lnTo>
                        <a:pt x="139" y="3882"/>
                      </a:lnTo>
                      <a:lnTo>
                        <a:pt x="139" y="3882"/>
                      </a:lnTo>
                      <a:cubicBezTo>
                        <a:pt x="139" y="4283"/>
                        <a:pt x="466" y="4610"/>
                        <a:pt x="867" y="4610"/>
                      </a:cubicBezTo>
                      <a:lnTo>
                        <a:pt x="7079" y="4610"/>
                      </a:lnTo>
                      <a:lnTo>
                        <a:pt x="7079" y="4610"/>
                      </a:lnTo>
                      <a:cubicBezTo>
                        <a:pt x="7480" y="4610"/>
                        <a:pt x="7807" y="4283"/>
                        <a:pt x="7807" y="3882"/>
                      </a:cubicBezTo>
                      <a:lnTo>
                        <a:pt x="7807" y="866"/>
                      </a:lnTo>
                      <a:lnTo>
                        <a:pt x="7807" y="866"/>
                      </a:lnTo>
                      <a:cubicBezTo>
                        <a:pt x="7807" y="465"/>
                        <a:pt x="7480" y="139"/>
                        <a:pt x="7079" y="139"/>
                      </a:cubicBezTo>
                      <a:lnTo>
                        <a:pt x="867" y="139"/>
                      </a:lnTo>
                      <a:close/>
                      <a:moveTo>
                        <a:pt x="7079" y="4749"/>
                      </a:moveTo>
                      <a:lnTo>
                        <a:pt x="867" y="4749"/>
                      </a:lnTo>
                      <a:lnTo>
                        <a:pt x="867" y="4749"/>
                      </a:lnTo>
                      <a:cubicBezTo>
                        <a:pt x="389" y="4749"/>
                        <a:pt x="0" y="4360"/>
                        <a:pt x="0" y="3882"/>
                      </a:cubicBezTo>
                      <a:lnTo>
                        <a:pt x="0" y="866"/>
                      </a:lnTo>
                      <a:lnTo>
                        <a:pt x="0" y="866"/>
                      </a:lnTo>
                      <a:cubicBezTo>
                        <a:pt x="0" y="388"/>
                        <a:pt x="389" y="0"/>
                        <a:pt x="867" y="0"/>
                      </a:cubicBezTo>
                      <a:lnTo>
                        <a:pt x="7079" y="0"/>
                      </a:lnTo>
                      <a:lnTo>
                        <a:pt x="7079" y="0"/>
                      </a:lnTo>
                      <a:cubicBezTo>
                        <a:pt x="7557" y="0"/>
                        <a:pt x="7946" y="388"/>
                        <a:pt x="7946" y="866"/>
                      </a:cubicBezTo>
                      <a:lnTo>
                        <a:pt x="7946" y="3882"/>
                      </a:lnTo>
                      <a:lnTo>
                        <a:pt x="7946" y="3882"/>
                      </a:lnTo>
                      <a:cubicBezTo>
                        <a:pt x="7946" y="4360"/>
                        <a:pt x="7557" y="4749"/>
                        <a:pt x="7079" y="4749"/>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defTabSz="725759">
                    <a:buClrTx/>
                  </a:pPr>
                  <a:r>
                    <a:rPr lang="en-GB" sz="1587" b="1">
                      <a:solidFill>
                        <a:prstClr val="black"/>
                      </a:solidFill>
                    </a:rPr>
                    <a:t>Set Boundaries</a:t>
                  </a:r>
                </a:p>
              </p:txBody>
            </p:sp>
            <p:sp>
              <p:nvSpPr>
                <p:cNvPr id="66" name="Freeform 3">
                  <a:extLst>
                    <a:ext uri="{FF2B5EF4-FFF2-40B4-BE49-F238E27FC236}">
                      <a16:creationId xmlns:a16="http://schemas.microsoft.com/office/drawing/2014/main" id="{17E5730E-90E2-41CE-BD3C-A05BDC3A4D96}"/>
                    </a:ext>
                  </a:extLst>
                </p:cNvPr>
                <p:cNvSpPr>
                  <a:spLocks noChangeArrowheads="1"/>
                </p:cNvSpPr>
                <p:nvPr/>
              </p:nvSpPr>
              <p:spPr bwMode="auto">
                <a:xfrm>
                  <a:off x="2595336" y="2723617"/>
                  <a:ext cx="1704218" cy="1704218"/>
                </a:xfrm>
                <a:custGeom>
                  <a:avLst/>
                  <a:gdLst>
                    <a:gd name="T0" fmla="*/ 1285 w 1286"/>
                    <a:gd name="T1" fmla="*/ 642 h 1286"/>
                    <a:gd name="T2" fmla="*/ 1285 w 1286"/>
                    <a:gd name="T3" fmla="*/ 642 h 1286"/>
                    <a:gd name="T4" fmla="*/ 642 w 1286"/>
                    <a:gd name="T5" fmla="*/ 0 h 1286"/>
                    <a:gd name="T6" fmla="*/ 642 w 1286"/>
                    <a:gd name="T7" fmla="*/ 0 h 1286"/>
                    <a:gd name="T8" fmla="*/ 0 w 1286"/>
                    <a:gd name="T9" fmla="*/ 642 h 1286"/>
                    <a:gd name="T10" fmla="*/ 0 w 1286"/>
                    <a:gd name="T11" fmla="*/ 642 h 1286"/>
                    <a:gd name="T12" fmla="*/ 642 w 1286"/>
                    <a:gd name="T13" fmla="*/ 1285 h 1286"/>
                    <a:gd name="T14" fmla="*/ 642 w 1286"/>
                    <a:gd name="T15" fmla="*/ 1285 h 1286"/>
                    <a:gd name="T16" fmla="*/ 1285 w 1286"/>
                    <a:gd name="T17" fmla="*/ 642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6" h="1286">
                      <a:moveTo>
                        <a:pt x="1285" y="642"/>
                      </a:moveTo>
                      <a:lnTo>
                        <a:pt x="1285" y="642"/>
                      </a:lnTo>
                      <a:cubicBezTo>
                        <a:pt x="1285" y="287"/>
                        <a:pt x="997" y="0"/>
                        <a:pt x="642" y="0"/>
                      </a:cubicBezTo>
                      <a:lnTo>
                        <a:pt x="642" y="0"/>
                      </a:lnTo>
                      <a:cubicBezTo>
                        <a:pt x="287" y="0"/>
                        <a:pt x="0" y="287"/>
                        <a:pt x="0" y="642"/>
                      </a:cubicBezTo>
                      <a:lnTo>
                        <a:pt x="0" y="642"/>
                      </a:lnTo>
                      <a:cubicBezTo>
                        <a:pt x="0" y="997"/>
                        <a:pt x="287" y="1285"/>
                        <a:pt x="642" y="1285"/>
                      </a:cubicBezTo>
                      <a:lnTo>
                        <a:pt x="642" y="1285"/>
                      </a:lnTo>
                      <a:cubicBezTo>
                        <a:pt x="997" y="1285"/>
                        <a:pt x="1285" y="997"/>
                        <a:pt x="1285" y="642"/>
                      </a:cubicBezTo>
                    </a:path>
                  </a:pathLst>
                </a:custGeom>
                <a:ln/>
              </p:spPr>
              <p:style>
                <a:lnRef idx="1">
                  <a:schemeClr val="accent6"/>
                </a:lnRef>
                <a:fillRef idx="3">
                  <a:schemeClr val="accent6"/>
                </a:fillRef>
                <a:effectRef idx="2">
                  <a:schemeClr val="accent6"/>
                </a:effectRef>
                <a:fontRef idx="minor">
                  <a:schemeClr val="lt1"/>
                </a:fontRef>
              </p:style>
              <p:txBody>
                <a:bodyPr wrap="none" anchor="ctr"/>
                <a:lstStyle/>
                <a:p>
                  <a:pPr algn="ctr" defTabSz="725759">
                    <a:buClrTx/>
                  </a:pPr>
                  <a:r>
                    <a:rPr lang="en-GB" sz="1680" b="1" kern="1200">
                      <a:solidFill>
                        <a:prstClr val="white"/>
                      </a:solidFill>
                      <a:latin typeface="Calibri"/>
                    </a:rPr>
                    <a:t>2</a:t>
                  </a:r>
                </a:p>
              </p:txBody>
            </p:sp>
          </p:grpSp>
          <p:grpSp>
            <p:nvGrpSpPr>
              <p:cNvPr id="62" name="Group 61">
                <a:extLst>
                  <a:ext uri="{FF2B5EF4-FFF2-40B4-BE49-F238E27FC236}">
                    <a16:creationId xmlns:a16="http://schemas.microsoft.com/office/drawing/2014/main" id="{FB0AECF7-16B9-423E-92CD-95389FBC5644}"/>
                  </a:ext>
                </a:extLst>
              </p:cNvPr>
              <p:cNvGrpSpPr/>
              <p:nvPr/>
            </p:nvGrpSpPr>
            <p:grpSpPr>
              <a:xfrm>
                <a:off x="2177014" y="3899179"/>
                <a:ext cx="2119539" cy="1205231"/>
                <a:chOff x="2595336" y="2723617"/>
                <a:chExt cx="7860998" cy="4932876"/>
              </a:xfrm>
            </p:grpSpPr>
            <p:sp>
              <p:nvSpPr>
                <p:cNvPr id="63" name="Freeform 2">
                  <a:extLst>
                    <a:ext uri="{FF2B5EF4-FFF2-40B4-BE49-F238E27FC236}">
                      <a16:creationId xmlns:a16="http://schemas.microsoft.com/office/drawing/2014/main" id="{726C63E4-7D19-4798-AE74-8D31A344F3D5}"/>
                    </a:ext>
                  </a:extLst>
                </p:cNvPr>
                <p:cNvSpPr>
                  <a:spLocks noChangeArrowheads="1"/>
                </p:cNvSpPr>
                <p:nvPr/>
              </p:nvSpPr>
              <p:spPr bwMode="auto">
                <a:xfrm>
                  <a:off x="3168383" y="3300709"/>
                  <a:ext cx="7287951" cy="4355784"/>
                </a:xfrm>
                <a:custGeom>
                  <a:avLst/>
                  <a:gdLst>
                    <a:gd name="T0" fmla="*/ 867 w 7947"/>
                    <a:gd name="T1" fmla="*/ 139 h 4750"/>
                    <a:gd name="T2" fmla="*/ 867 w 7947"/>
                    <a:gd name="T3" fmla="*/ 139 h 4750"/>
                    <a:gd name="T4" fmla="*/ 139 w 7947"/>
                    <a:gd name="T5" fmla="*/ 866 h 4750"/>
                    <a:gd name="T6" fmla="*/ 139 w 7947"/>
                    <a:gd name="T7" fmla="*/ 3882 h 4750"/>
                    <a:gd name="T8" fmla="*/ 139 w 7947"/>
                    <a:gd name="T9" fmla="*/ 3882 h 4750"/>
                    <a:gd name="T10" fmla="*/ 867 w 7947"/>
                    <a:gd name="T11" fmla="*/ 4610 h 4750"/>
                    <a:gd name="T12" fmla="*/ 7079 w 7947"/>
                    <a:gd name="T13" fmla="*/ 4610 h 4750"/>
                    <a:gd name="T14" fmla="*/ 7079 w 7947"/>
                    <a:gd name="T15" fmla="*/ 4610 h 4750"/>
                    <a:gd name="T16" fmla="*/ 7807 w 7947"/>
                    <a:gd name="T17" fmla="*/ 3882 h 4750"/>
                    <a:gd name="T18" fmla="*/ 7807 w 7947"/>
                    <a:gd name="T19" fmla="*/ 866 h 4750"/>
                    <a:gd name="T20" fmla="*/ 7807 w 7947"/>
                    <a:gd name="T21" fmla="*/ 866 h 4750"/>
                    <a:gd name="T22" fmla="*/ 7079 w 7947"/>
                    <a:gd name="T23" fmla="*/ 139 h 4750"/>
                    <a:gd name="T24" fmla="*/ 867 w 7947"/>
                    <a:gd name="T25" fmla="*/ 139 h 4750"/>
                    <a:gd name="T26" fmla="*/ 7079 w 7947"/>
                    <a:gd name="T27" fmla="*/ 4749 h 4750"/>
                    <a:gd name="T28" fmla="*/ 867 w 7947"/>
                    <a:gd name="T29" fmla="*/ 4749 h 4750"/>
                    <a:gd name="T30" fmla="*/ 867 w 7947"/>
                    <a:gd name="T31" fmla="*/ 4749 h 4750"/>
                    <a:gd name="T32" fmla="*/ 0 w 7947"/>
                    <a:gd name="T33" fmla="*/ 3882 h 4750"/>
                    <a:gd name="T34" fmla="*/ 0 w 7947"/>
                    <a:gd name="T35" fmla="*/ 866 h 4750"/>
                    <a:gd name="T36" fmla="*/ 0 w 7947"/>
                    <a:gd name="T37" fmla="*/ 866 h 4750"/>
                    <a:gd name="T38" fmla="*/ 867 w 7947"/>
                    <a:gd name="T39" fmla="*/ 0 h 4750"/>
                    <a:gd name="T40" fmla="*/ 7079 w 7947"/>
                    <a:gd name="T41" fmla="*/ 0 h 4750"/>
                    <a:gd name="T42" fmla="*/ 7079 w 7947"/>
                    <a:gd name="T43" fmla="*/ 0 h 4750"/>
                    <a:gd name="T44" fmla="*/ 7946 w 7947"/>
                    <a:gd name="T45" fmla="*/ 866 h 4750"/>
                    <a:gd name="T46" fmla="*/ 7946 w 7947"/>
                    <a:gd name="T47" fmla="*/ 3882 h 4750"/>
                    <a:gd name="T48" fmla="*/ 7946 w 7947"/>
                    <a:gd name="T49" fmla="*/ 3882 h 4750"/>
                    <a:gd name="T50" fmla="*/ 7079 w 7947"/>
                    <a:gd name="T51" fmla="*/ 4749 h 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47" h="4750">
                      <a:moveTo>
                        <a:pt x="867" y="139"/>
                      </a:moveTo>
                      <a:lnTo>
                        <a:pt x="867" y="139"/>
                      </a:lnTo>
                      <a:cubicBezTo>
                        <a:pt x="466" y="139"/>
                        <a:pt x="139" y="465"/>
                        <a:pt x="139" y="866"/>
                      </a:cubicBezTo>
                      <a:lnTo>
                        <a:pt x="139" y="3882"/>
                      </a:lnTo>
                      <a:lnTo>
                        <a:pt x="139" y="3882"/>
                      </a:lnTo>
                      <a:cubicBezTo>
                        <a:pt x="139" y="4283"/>
                        <a:pt x="466" y="4610"/>
                        <a:pt x="867" y="4610"/>
                      </a:cubicBezTo>
                      <a:lnTo>
                        <a:pt x="7079" y="4610"/>
                      </a:lnTo>
                      <a:lnTo>
                        <a:pt x="7079" y="4610"/>
                      </a:lnTo>
                      <a:cubicBezTo>
                        <a:pt x="7480" y="4610"/>
                        <a:pt x="7807" y="4283"/>
                        <a:pt x="7807" y="3882"/>
                      </a:cubicBezTo>
                      <a:lnTo>
                        <a:pt x="7807" y="866"/>
                      </a:lnTo>
                      <a:lnTo>
                        <a:pt x="7807" y="866"/>
                      </a:lnTo>
                      <a:cubicBezTo>
                        <a:pt x="7807" y="465"/>
                        <a:pt x="7480" y="139"/>
                        <a:pt x="7079" y="139"/>
                      </a:cubicBezTo>
                      <a:lnTo>
                        <a:pt x="867" y="139"/>
                      </a:lnTo>
                      <a:close/>
                      <a:moveTo>
                        <a:pt x="7079" y="4749"/>
                      </a:moveTo>
                      <a:lnTo>
                        <a:pt x="867" y="4749"/>
                      </a:lnTo>
                      <a:lnTo>
                        <a:pt x="867" y="4749"/>
                      </a:lnTo>
                      <a:cubicBezTo>
                        <a:pt x="389" y="4749"/>
                        <a:pt x="0" y="4360"/>
                        <a:pt x="0" y="3882"/>
                      </a:cubicBezTo>
                      <a:lnTo>
                        <a:pt x="0" y="866"/>
                      </a:lnTo>
                      <a:lnTo>
                        <a:pt x="0" y="866"/>
                      </a:lnTo>
                      <a:cubicBezTo>
                        <a:pt x="0" y="388"/>
                        <a:pt x="389" y="0"/>
                        <a:pt x="867" y="0"/>
                      </a:cubicBezTo>
                      <a:lnTo>
                        <a:pt x="7079" y="0"/>
                      </a:lnTo>
                      <a:lnTo>
                        <a:pt x="7079" y="0"/>
                      </a:lnTo>
                      <a:cubicBezTo>
                        <a:pt x="7557" y="0"/>
                        <a:pt x="7946" y="388"/>
                        <a:pt x="7946" y="866"/>
                      </a:cubicBezTo>
                      <a:lnTo>
                        <a:pt x="7946" y="3882"/>
                      </a:lnTo>
                      <a:lnTo>
                        <a:pt x="7946" y="3882"/>
                      </a:lnTo>
                      <a:cubicBezTo>
                        <a:pt x="7946" y="4360"/>
                        <a:pt x="7557" y="4749"/>
                        <a:pt x="7079" y="4749"/>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defTabSz="725759">
                    <a:buClrTx/>
                  </a:pPr>
                  <a:r>
                    <a:rPr lang="en-GB" sz="1587" b="1">
                      <a:solidFill>
                        <a:prstClr val="black"/>
                      </a:solidFill>
                    </a:rPr>
                    <a:t>Remain Calm</a:t>
                  </a:r>
                </a:p>
              </p:txBody>
            </p:sp>
            <p:sp>
              <p:nvSpPr>
                <p:cNvPr id="64" name="Freeform 3">
                  <a:extLst>
                    <a:ext uri="{FF2B5EF4-FFF2-40B4-BE49-F238E27FC236}">
                      <a16:creationId xmlns:a16="http://schemas.microsoft.com/office/drawing/2014/main" id="{7294A45C-C053-4586-8E63-5F2D131C668B}"/>
                    </a:ext>
                  </a:extLst>
                </p:cNvPr>
                <p:cNvSpPr>
                  <a:spLocks noChangeArrowheads="1"/>
                </p:cNvSpPr>
                <p:nvPr/>
              </p:nvSpPr>
              <p:spPr bwMode="auto">
                <a:xfrm>
                  <a:off x="2595336" y="2723617"/>
                  <a:ext cx="1704220" cy="1704217"/>
                </a:xfrm>
                <a:custGeom>
                  <a:avLst/>
                  <a:gdLst>
                    <a:gd name="T0" fmla="*/ 1285 w 1286"/>
                    <a:gd name="T1" fmla="*/ 642 h 1286"/>
                    <a:gd name="T2" fmla="*/ 1285 w 1286"/>
                    <a:gd name="T3" fmla="*/ 642 h 1286"/>
                    <a:gd name="T4" fmla="*/ 642 w 1286"/>
                    <a:gd name="T5" fmla="*/ 0 h 1286"/>
                    <a:gd name="T6" fmla="*/ 642 w 1286"/>
                    <a:gd name="T7" fmla="*/ 0 h 1286"/>
                    <a:gd name="T8" fmla="*/ 0 w 1286"/>
                    <a:gd name="T9" fmla="*/ 642 h 1286"/>
                    <a:gd name="T10" fmla="*/ 0 w 1286"/>
                    <a:gd name="T11" fmla="*/ 642 h 1286"/>
                    <a:gd name="T12" fmla="*/ 642 w 1286"/>
                    <a:gd name="T13" fmla="*/ 1285 h 1286"/>
                    <a:gd name="T14" fmla="*/ 642 w 1286"/>
                    <a:gd name="T15" fmla="*/ 1285 h 1286"/>
                    <a:gd name="T16" fmla="*/ 1285 w 1286"/>
                    <a:gd name="T17" fmla="*/ 642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6" h="1286">
                      <a:moveTo>
                        <a:pt x="1285" y="642"/>
                      </a:moveTo>
                      <a:lnTo>
                        <a:pt x="1285" y="642"/>
                      </a:lnTo>
                      <a:cubicBezTo>
                        <a:pt x="1285" y="287"/>
                        <a:pt x="997" y="0"/>
                        <a:pt x="642" y="0"/>
                      </a:cubicBezTo>
                      <a:lnTo>
                        <a:pt x="642" y="0"/>
                      </a:lnTo>
                      <a:cubicBezTo>
                        <a:pt x="287" y="0"/>
                        <a:pt x="0" y="287"/>
                        <a:pt x="0" y="642"/>
                      </a:cubicBezTo>
                      <a:lnTo>
                        <a:pt x="0" y="642"/>
                      </a:lnTo>
                      <a:cubicBezTo>
                        <a:pt x="0" y="997"/>
                        <a:pt x="287" y="1285"/>
                        <a:pt x="642" y="1285"/>
                      </a:cubicBezTo>
                      <a:lnTo>
                        <a:pt x="642" y="1285"/>
                      </a:lnTo>
                      <a:cubicBezTo>
                        <a:pt x="997" y="1285"/>
                        <a:pt x="1285" y="997"/>
                        <a:pt x="1285" y="642"/>
                      </a:cubicBezTo>
                    </a:path>
                  </a:pathLst>
                </a:custGeom>
                <a:ln/>
              </p:spPr>
              <p:style>
                <a:lnRef idx="1">
                  <a:schemeClr val="accent6"/>
                </a:lnRef>
                <a:fillRef idx="3">
                  <a:schemeClr val="accent6"/>
                </a:fillRef>
                <a:effectRef idx="2">
                  <a:schemeClr val="accent6"/>
                </a:effectRef>
                <a:fontRef idx="minor">
                  <a:schemeClr val="lt1"/>
                </a:fontRef>
              </p:style>
              <p:txBody>
                <a:bodyPr wrap="none" anchor="ctr"/>
                <a:lstStyle/>
                <a:p>
                  <a:pPr algn="ctr" defTabSz="725759">
                    <a:buClrTx/>
                  </a:pPr>
                  <a:r>
                    <a:rPr lang="en-GB" sz="1680" b="1" kern="1200">
                      <a:solidFill>
                        <a:prstClr val="white"/>
                      </a:solidFill>
                      <a:latin typeface="Calibri"/>
                    </a:rPr>
                    <a:t>1</a:t>
                  </a:r>
                </a:p>
              </p:txBody>
            </p:sp>
          </p:grpSp>
        </p:grpSp>
        <p:grpSp>
          <p:nvGrpSpPr>
            <p:cNvPr id="51" name="Group 50">
              <a:extLst>
                <a:ext uri="{FF2B5EF4-FFF2-40B4-BE49-F238E27FC236}">
                  <a16:creationId xmlns:a16="http://schemas.microsoft.com/office/drawing/2014/main" id="{4AC01858-D94F-4A86-8C92-EDCBEFD9A3B6}"/>
                </a:ext>
              </a:extLst>
            </p:cNvPr>
            <p:cNvGrpSpPr/>
            <p:nvPr/>
          </p:nvGrpSpPr>
          <p:grpSpPr>
            <a:xfrm>
              <a:off x="7486571" y="2087959"/>
              <a:ext cx="2243118" cy="1275502"/>
              <a:chOff x="2595336" y="2723617"/>
              <a:chExt cx="7860998" cy="4932876"/>
            </a:xfrm>
          </p:grpSpPr>
          <p:sp>
            <p:nvSpPr>
              <p:cNvPr id="59" name="Freeform 2">
                <a:extLst>
                  <a:ext uri="{FF2B5EF4-FFF2-40B4-BE49-F238E27FC236}">
                    <a16:creationId xmlns:a16="http://schemas.microsoft.com/office/drawing/2014/main" id="{15AF3378-5D16-4B39-AC25-9E5BDE209DE1}"/>
                  </a:ext>
                </a:extLst>
              </p:cNvPr>
              <p:cNvSpPr>
                <a:spLocks noChangeArrowheads="1"/>
              </p:cNvSpPr>
              <p:nvPr/>
            </p:nvSpPr>
            <p:spPr bwMode="auto">
              <a:xfrm>
                <a:off x="3168383" y="3300710"/>
                <a:ext cx="7287951" cy="4355783"/>
              </a:xfrm>
              <a:custGeom>
                <a:avLst/>
                <a:gdLst>
                  <a:gd name="T0" fmla="*/ 867 w 7947"/>
                  <a:gd name="T1" fmla="*/ 139 h 4750"/>
                  <a:gd name="T2" fmla="*/ 867 w 7947"/>
                  <a:gd name="T3" fmla="*/ 139 h 4750"/>
                  <a:gd name="T4" fmla="*/ 139 w 7947"/>
                  <a:gd name="T5" fmla="*/ 866 h 4750"/>
                  <a:gd name="T6" fmla="*/ 139 w 7947"/>
                  <a:gd name="T7" fmla="*/ 3882 h 4750"/>
                  <a:gd name="T8" fmla="*/ 139 w 7947"/>
                  <a:gd name="T9" fmla="*/ 3882 h 4750"/>
                  <a:gd name="T10" fmla="*/ 867 w 7947"/>
                  <a:gd name="T11" fmla="*/ 4610 h 4750"/>
                  <a:gd name="T12" fmla="*/ 7079 w 7947"/>
                  <a:gd name="T13" fmla="*/ 4610 h 4750"/>
                  <a:gd name="T14" fmla="*/ 7079 w 7947"/>
                  <a:gd name="T15" fmla="*/ 4610 h 4750"/>
                  <a:gd name="T16" fmla="*/ 7807 w 7947"/>
                  <a:gd name="T17" fmla="*/ 3882 h 4750"/>
                  <a:gd name="T18" fmla="*/ 7807 w 7947"/>
                  <a:gd name="T19" fmla="*/ 866 h 4750"/>
                  <a:gd name="T20" fmla="*/ 7807 w 7947"/>
                  <a:gd name="T21" fmla="*/ 866 h 4750"/>
                  <a:gd name="T22" fmla="*/ 7079 w 7947"/>
                  <a:gd name="T23" fmla="*/ 139 h 4750"/>
                  <a:gd name="T24" fmla="*/ 867 w 7947"/>
                  <a:gd name="T25" fmla="*/ 139 h 4750"/>
                  <a:gd name="T26" fmla="*/ 7079 w 7947"/>
                  <a:gd name="T27" fmla="*/ 4749 h 4750"/>
                  <a:gd name="T28" fmla="*/ 867 w 7947"/>
                  <a:gd name="T29" fmla="*/ 4749 h 4750"/>
                  <a:gd name="T30" fmla="*/ 867 w 7947"/>
                  <a:gd name="T31" fmla="*/ 4749 h 4750"/>
                  <a:gd name="T32" fmla="*/ 0 w 7947"/>
                  <a:gd name="T33" fmla="*/ 3882 h 4750"/>
                  <a:gd name="T34" fmla="*/ 0 w 7947"/>
                  <a:gd name="T35" fmla="*/ 866 h 4750"/>
                  <a:gd name="T36" fmla="*/ 0 w 7947"/>
                  <a:gd name="T37" fmla="*/ 866 h 4750"/>
                  <a:gd name="T38" fmla="*/ 867 w 7947"/>
                  <a:gd name="T39" fmla="*/ 0 h 4750"/>
                  <a:gd name="T40" fmla="*/ 7079 w 7947"/>
                  <a:gd name="T41" fmla="*/ 0 h 4750"/>
                  <a:gd name="T42" fmla="*/ 7079 w 7947"/>
                  <a:gd name="T43" fmla="*/ 0 h 4750"/>
                  <a:gd name="T44" fmla="*/ 7946 w 7947"/>
                  <a:gd name="T45" fmla="*/ 866 h 4750"/>
                  <a:gd name="T46" fmla="*/ 7946 w 7947"/>
                  <a:gd name="T47" fmla="*/ 3882 h 4750"/>
                  <a:gd name="T48" fmla="*/ 7946 w 7947"/>
                  <a:gd name="T49" fmla="*/ 3882 h 4750"/>
                  <a:gd name="T50" fmla="*/ 7079 w 7947"/>
                  <a:gd name="T51" fmla="*/ 4749 h 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47" h="4750">
                    <a:moveTo>
                      <a:pt x="867" y="139"/>
                    </a:moveTo>
                    <a:lnTo>
                      <a:pt x="867" y="139"/>
                    </a:lnTo>
                    <a:cubicBezTo>
                      <a:pt x="466" y="139"/>
                      <a:pt x="139" y="465"/>
                      <a:pt x="139" y="866"/>
                    </a:cubicBezTo>
                    <a:lnTo>
                      <a:pt x="139" y="3882"/>
                    </a:lnTo>
                    <a:lnTo>
                      <a:pt x="139" y="3882"/>
                    </a:lnTo>
                    <a:cubicBezTo>
                      <a:pt x="139" y="4283"/>
                      <a:pt x="466" y="4610"/>
                      <a:pt x="867" y="4610"/>
                    </a:cubicBezTo>
                    <a:lnTo>
                      <a:pt x="7079" y="4610"/>
                    </a:lnTo>
                    <a:lnTo>
                      <a:pt x="7079" y="4610"/>
                    </a:lnTo>
                    <a:cubicBezTo>
                      <a:pt x="7480" y="4610"/>
                      <a:pt x="7807" y="4283"/>
                      <a:pt x="7807" y="3882"/>
                    </a:cubicBezTo>
                    <a:lnTo>
                      <a:pt x="7807" y="866"/>
                    </a:lnTo>
                    <a:lnTo>
                      <a:pt x="7807" y="866"/>
                    </a:lnTo>
                    <a:cubicBezTo>
                      <a:pt x="7807" y="465"/>
                      <a:pt x="7480" y="139"/>
                      <a:pt x="7079" y="139"/>
                    </a:cubicBezTo>
                    <a:lnTo>
                      <a:pt x="867" y="139"/>
                    </a:lnTo>
                    <a:close/>
                    <a:moveTo>
                      <a:pt x="7079" y="4749"/>
                    </a:moveTo>
                    <a:lnTo>
                      <a:pt x="867" y="4749"/>
                    </a:lnTo>
                    <a:lnTo>
                      <a:pt x="867" y="4749"/>
                    </a:lnTo>
                    <a:cubicBezTo>
                      <a:pt x="389" y="4749"/>
                      <a:pt x="0" y="4360"/>
                      <a:pt x="0" y="3882"/>
                    </a:cubicBezTo>
                    <a:lnTo>
                      <a:pt x="0" y="866"/>
                    </a:lnTo>
                    <a:lnTo>
                      <a:pt x="0" y="866"/>
                    </a:lnTo>
                    <a:cubicBezTo>
                      <a:pt x="0" y="388"/>
                      <a:pt x="389" y="0"/>
                      <a:pt x="867" y="0"/>
                    </a:cubicBezTo>
                    <a:lnTo>
                      <a:pt x="7079" y="0"/>
                    </a:lnTo>
                    <a:lnTo>
                      <a:pt x="7079" y="0"/>
                    </a:lnTo>
                    <a:cubicBezTo>
                      <a:pt x="7557" y="0"/>
                      <a:pt x="7946" y="388"/>
                      <a:pt x="7946" y="866"/>
                    </a:cubicBezTo>
                    <a:lnTo>
                      <a:pt x="7946" y="3882"/>
                    </a:lnTo>
                    <a:lnTo>
                      <a:pt x="7946" y="3882"/>
                    </a:lnTo>
                    <a:cubicBezTo>
                      <a:pt x="7946" y="4360"/>
                      <a:pt x="7557" y="4749"/>
                      <a:pt x="7079" y="4749"/>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defTabSz="725759">
                  <a:buClrTx/>
                </a:pPr>
                <a:endParaRPr lang="en-GB" sz="1587" b="1">
                  <a:solidFill>
                    <a:prstClr val="black"/>
                  </a:solidFill>
                </a:endParaRPr>
              </a:p>
            </p:txBody>
          </p:sp>
          <p:sp>
            <p:nvSpPr>
              <p:cNvPr id="60" name="Freeform 3">
                <a:extLst>
                  <a:ext uri="{FF2B5EF4-FFF2-40B4-BE49-F238E27FC236}">
                    <a16:creationId xmlns:a16="http://schemas.microsoft.com/office/drawing/2014/main" id="{4B3DACB5-F2D6-4905-A3A6-01D53A6ACC3B}"/>
                  </a:ext>
                </a:extLst>
              </p:cNvPr>
              <p:cNvSpPr>
                <a:spLocks noChangeArrowheads="1"/>
              </p:cNvSpPr>
              <p:nvPr/>
            </p:nvSpPr>
            <p:spPr bwMode="auto">
              <a:xfrm>
                <a:off x="2595336" y="2723617"/>
                <a:ext cx="1704218" cy="1704218"/>
              </a:xfrm>
              <a:custGeom>
                <a:avLst/>
                <a:gdLst>
                  <a:gd name="T0" fmla="*/ 1285 w 1286"/>
                  <a:gd name="T1" fmla="*/ 642 h 1286"/>
                  <a:gd name="T2" fmla="*/ 1285 w 1286"/>
                  <a:gd name="T3" fmla="*/ 642 h 1286"/>
                  <a:gd name="T4" fmla="*/ 642 w 1286"/>
                  <a:gd name="T5" fmla="*/ 0 h 1286"/>
                  <a:gd name="T6" fmla="*/ 642 w 1286"/>
                  <a:gd name="T7" fmla="*/ 0 h 1286"/>
                  <a:gd name="T8" fmla="*/ 0 w 1286"/>
                  <a:gd name="T9" fmla="*/ 642 h 1286"/>
                  <a:gd name="T10" fmla="*/ 0 w 1286"/>
                  <a:gd name="T11" fmla="*/ 642 h 1286"/>
                  <a:gd name="T12" fmla="*/ 642 w 1286"/>
                  <a:gd name="T13" fmla="*/ 1285 h 1286"/>
                  <a:gd name="T14" fmla="*/ 642 w 1286"/>
                  <a:gd name="T15" fmla="*/ 1285 h 1286"/>
                  <a:gd name="T16" fmla="*/ 1285 w 1286"/>
                  <a:gd name="T17" fmla="*/ 642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6" h="1286">
                    <a:moveTo>
                      <a:pt x="1285" y="642"/>
                    </a:moveTo>
                    <a:lnTo>
                      <a:pt x="1285" y="642"/>
                    </a:lnTo>
                    <a:cubicBezTo>
                      <a:pt x="1285" y="287"/>
                      <a:pt x="997" y="0"/>
                      <a:pt x="642" y="0"/>
                    </a:cubicBezTo>
                    <a:lnTo>
                      <a:pt x="642" y="0"/>
                    </a:lnTo>
                    <a:cubicBezTo>
                      <a:pt x="287" y="0"/>
                      <a:pt x="0" y="287"/>
                      <a:pt x="0" y="642"/>
                    </a:cubicBezTo>
                    <a:lnTo>
                      <a:pt x="0" y="642"/>
                    </a:lnTo>
                    <a:cubicBezTo>
                      <a:pt x="0" y="997"/>
                      <a:pt x="287" y="1285"/>
                      <a:pt x="642" y="1285"/>
                    </a:cubicBezTo>
                    <a:lnTo>
                      <a:pt x="642" y="1285"/>
                    </a:lnTo>
                    <a:cubicBezTo>
                      <a:pt x="997" y="1285"/>
                      <a:pt x="1285" y="997"/>
                      <a:pt x="1285" y="642"/>
                    </a:cubicBezTo>
                  </a:path>
                </a:pathLst>
              </a:custGeom>
              <a:ln/>
            </p:spPr>
            <p:style>
              <a:lnRef idx="1">
                <a:schemeClr val="accent6"/>
              </a:lnRef>
              <a:fillRef idx="3">
                <a:schemeClr val="accent6"/>
              </a:fillRef>
              <a:effectRef idx="2">
                <a:schemeClr val="accent6"/>
              </a:effectRef>
              <a:fontRef idx="minor">
                <a:schemeClr val="lt1"/>
              </a:fontRef>
            </p:style>
            <p:txBody>
              <a:bodyPr wrap="none" anchor="ctr"/>
              <a:lstStyle/>
              <a:p>
                <a:pPr algn="ctr" defTabSz="725759">
                  <a:buClrTx/>
                </a:pPr>
                <a:r>
                  <a:rPr lang="en-GB" sz="1680" b="1" kern="1200">
                    <a:solidFill>
                      <a:prstClr val="white"/>
                    </a:solidFill>
                    <a:latin typeface="Calibri"/>
                  </a:rPr>
                  <a:t>3</a:t>
                </a:r>
              </a:p>
            </p:txBody>
          </p:sp>
        </p:grpSp>
        <p:grpSp>
          <p:nvGrpSpPr>
            <p:cNvPr id="52" name="Group 51">
              <a:extLst>
                <a:ext uri="{FF2B5EF4-FFF2-40B4-BE49-F238E27FC236}">
                  <a16:creationId xmlns:a16="http://schemas.microsoft.com/office/drawing/2014/main" id="{330024AB-0DBD-4832-843F-8547F6ED2628}"/>
                </a:ext>
              </a:extLst>
            </p:cNvPr>
            <p:cNvGrpSpPr/>
            <p:nvPr/>
          </p:nvGrpSpPr>
          <p:grpSpPr>
            <a:xfrm>
              <a:off x="2925566" y="3622800"/>
              <a:ext cx="5338294" cy="1277197"/>
              <a:chOff x="2177014" y="3897577"/>
              <a:chExt cx="5044194" cy="1206833"/>
            </a:xfrm>
          </p:grpSpPr>
          <p:grpSp>
            <p:nvGrpSpPr>
              <p:cNvPr id="53" name="Group 52">
                <a:extLst>
                  <a:ext uri="{FF2B5EF4-FFF2-40B4-BE49-F238E27FC236}">
                    <a16:creationId xmlns:a16="http://schemas.microsoft.com/office/drawing/2014/main" id="{060B82DF-BBC9-41DC-AFA4-853017D4F8AC}"/>
                  </a:ext>
                </a:extLst>
              </p:cNvPr>
              <p:cNvGrpSpPr/>
              <p:nvPr/>
            </p:nvGrpSpPr>
            <p:grpSpPr>
              <a:xfrm>
                <a:off x="5101669" y="3897577"/>
                <a:ext cx="2119539" cy="1205231"/>
                <a:chOff x="2595336" y="2723617"/>
                <a:chExt cx="7860998" cy="4932876"/>
              </a:xfrm>
            </p:grpSpPr>
            <p:sp>
              <p:nvSpPr>
                <p:cNvPr id="57" name="Freeform 2">
                  <a:extLst>
                    <a:ext uri="{FF2B5EF4-FFF2-40B4-BE49-F238E27FC236}">
                      <a16:creationId xmlns:a16="http://schemas.microsoft.com/office/drawing/2014/main" id="{0CEC3328-837B-4731-A569-CA4831D32A37}"/>
                    </a:ext>
                  </a:extLst>
                </p:cNvPr>
                <p:cNvSpPr>
                  <a:spLocks noChangeArrowheads="1"/>
                </p:cNvSpPr>
                <p:nvPr/>
              </p:nvSpPr>
              <p:spPr bwMode="auto">
                <a:xfrm>
                  <a:off x="3168383" y="3300710"/>
                  <a:ext cx="7287951" cy="4355783"/>
                </a:xfrm>
                <a:custGeom>
                  <a:avLst/>
                  <a:gdLst>
                    <a:gd name="T0" fmla="*/ 867 w 7947"/>
                    <a:gd name="T1" fmla="*/ 139 h 4750"/>
                    <a:gd name="T2" fmla="*/ 867 w 7947"/>
                    <a:gd name="T3" fmla="*/ 139 h 4750"/>
                    <a:gd name="T4" fmla="*/ 139 w 7947"/>
                    <a:gd name="T5" fmla="*/ 866 h 4750"/>
                    <a:gd name="T6" fmla="*/ 139 w 7947"/>
                    <a:gd name="T7" fmla="*/ 3882 h 4750"/>
                    <a:gd name="T8" fmla="*/ 139 w 7947"/>
                    <a:gd name="T9" fmla="*/ 3882 h 4750"/>
                    <a:gd name="T10" fmla="*/ 867 w 7947"/>
                    <a:gd name="T11" fmla="*/ 4610 h 4750"/>
                    <a:gd name="T12" fmla="*/ 7079 w 7947"/>
                    <a:gd name="T13" fmla="*/ 4610 h 4750"/>
                    <a:gd name="T14" fmla="*/ 7079 w 7947"/>
                    <a:gd name="T15" fmla="*/ 4610 h 4750"/>
                    <a:gd name="T16" fmla="*/ 7807 w 7947"/>
                    <a:gd name="T17" fmla="*/ 3882 h 4750"/>
                    <a:gd name="T18" fmla="*/ 7807 w 7947"/>
                    <a:gd name="T19" fmla="*/ 866 h 4750"/>
                    <a:gd name="T20" fmla="*/ 7807 w 7947"/>
                    <a:gd name="T21" fmla="*/ 866 h 4750"/>
                    <a:gd name="T22" fmla="*/ 7079 w 7947"/>
                    <a:gd name="T23" fmla="*/ 139 h 4750"/>
                    <a:gd name="T24" fmla="*/ 867 w 7947"/>
                    <a:gd name="T25" fmla="*/ 139 h 4750"/>
                    <a:gd name="T26" fmla="*/ 7079 w 7947"/>
                    <a:gd name="T27" fmla="*/ 4749 h 4750"/>
                    <a:gd name="T28" fmla="*/ 867 w 7947"/>
                    <a:gd name="T29" fmla="*/ 4749 h 4750"/>
                    <a:gd name="T30" fmla="*/ 867 w 7947"/>
                    <a:gd name="T31" fmla="*/ 4749 h 4750"/>
                    <a:gd name="T32" fmla="*/ 0 w 7947"/>
                    <a:gd name="T33" fmla="*/ 3882 h 4750"/>
                    <a:gd name="T34" fmla="*/ 0 w 7947"/>
                    <a:gd name="T35" fmla="*/ 866 h 4750"/>
                    <a:gd name="T36" fmla="*/ 0 w 7947"/>
                    <a:gd name="T37" fmla="*/ 866 h 4750"/>
                    <a:gd name="T38" fmla="*/ 867 w 7947"/>
                    <a:gd name="T39" fmla="*/ 0 h 4750"/>
                    <a:gd name="T40" fmla="*/ 7079 w 7947"/>
                    <a:gd name="T41" fmla="*/ 0 h 4750"/>
                    <a:gd name="T42" fmla="*/ 7079 w 7947"/>
                    <a:gd name="T43" fmla="*/ 0 h 4750"/>
                    <a:gd name="T44" fmla="*/ 7946 w 7947"/>
                    <a:gd name="T45" fmla="*/ 866 h 4750"/>
                    <a:gd name="T46" fmla="*/ 7946 w 7947"/>
                    <a:gd name="T47" fmla="*/ 3882 h 4750"/>
                    <a:gd name="T48" fmla="*/ 7946 w 7947"/>
                    <a:gd name="T49" fmla="*/ 3882 h 4750"/>
                    <a:gd name="T50" fmla="*/ 7079 w 7947"/>
                    <a:gd name="T51" fmla="*/ 4749 h 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47" h="4750">
                      <a:moveTo>
                        <a:pt x="867" y="139"/>
                      </a:moveTo>
                      <a:lnTo>
                        <a:pt x="867" y="139"/>
                      </a:lnTo>
                      <a:cubicBezTo>
                        <a:pt x="466" y="139"/>
                        <a:pt x="139" y="465"/>
                        <a:pt x="139" y="866"/>
                      </a:cubicBezTo>
                      <a:lnTo>
                        <a:pt x="139" y="3882"/>
                      </a:lnTo>
                      <a:lnTo>
                        <a:pt x="139" y="3882"/>
                      </a:lnTo>
                      <a:cubicBezTo>
                        <a:pt x="139" y="4283"/>
                        <a:pt x="466" y="4610"/>
                        <a:pt x="867" y="4610"/>
                      </a:cubicBezTo>
                      <a:lnTo>
                        <a:pt x="7079" y="4610"/>
                      </a:lnTo>
                      <a:lnTo>
                        <a:pt x="7079" y="4610"/>
                      </a:lnTo>
                      <a:cubicBezTo>
                        <a:pt x="7480" y="4610"/>
                        <a:pt x="7807" y="4283"/>
                        <a:pt x="7807" y="3882"/>
                      </a:cubicBezTo>
                      <a:lnTo>
                        <a:pt x="7807" y="866"/>
                      </a:lnTo>
                      <a:lnTo>
                        <a:pt x="7807" y="866"/>
                      </a:lnTo>
                      <a:cubicBezTo>
                        <a:pt x="7807" y="465"/>
                        <a:pt x="7480" y="139"/>
                        <a:pt x="7079" y="139"/>
                      </a:cubicBezTo>
                      <a:lnTo>
                        <a:pt x="867" y="139"/>
                      </a:lnTo>
                      <a:close/>
                      <a:moveTo>
                        <a:pt x="7079" y="4749"/>
                      </a:moveTo>
                      <a:lnTo>
                        <a:pt x="867" y="4749"/>
                      </a:lnTo>
                      <a:lnTo>
                        <a:pt x="867" y="4749"/>
                      </a:lnTo>
                      <a:cubicBezTo>
                        <a:pt x="389" y="4749"/>
                        <a:pt x="0" y="4360"/>
                        <a:pt x="0" y="3882"/>
                      </a:cubicBezTo>
                      <a:lnTo>
                        <a:pt x="0" y="866"/>
                      </a:lnTo>
                      <a:lnTo>
                        <a:pt x="0" y="866"/>
                      </a:lnTo>
                      <a:cubicBezTo>
                        <a:pt x="0" y="388"/>
                        <a:pt x="389" y="0"/>
                        <a:pt x="867" y="0"/>
                      </a:cubicBezTo>
                      <a:lnTo>
                        <a:pt x="7079" y="0"/>
                      </a:lnTo>
                      <a:lnTo>
                        <a:pt x="7079" y="0"/>
                      </a:lnTo>
                      <a:cubicBezTo>
                        <a:pt x="7557" y="0"/>
                        <a:pt x="7946" y="388"/>
                        <a:pt x="7946" y="866"/>
                      </a:cubicBezTo>
                      <a:lnTo>
                        <a:pt x="7946" y="3882"/>
                      </a:lnTo>
                      <a:lnTo>
                        <a:pt x="7946" y="3882"/>
                      </a:lnTo>
                      <a:cubicBezTo>
                        <a:pt x="7946" y="4360"/>
                        <a:pt x="7557" y="4749"/>
                        <a:pt x="7079" y="4749"/>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defTabSz="725759">
                    <a:buClrTx/>
                  </a:pPr>
                  <a:r>
                    <a:rPr lang="en-GB" sz="1587" b="1">
                      <a:solidFill>
                        <a:prstClr val="black"/>
                      </a:solidFill>
                    </a:rPr>
                    <a:t>Seek Support</a:t>
                  </a:r>
                </a:p>
              </p:txBody>
            </p:sp>
            <p:sp>
              <p:nvSpPr>
                <p:cNvPr id="58" name="Freeform 3">
                  <a:extLst>
                    <a:ext uri="{FF2B5EF4-FFF2-40B4-BE49-F238E27FC236}">
                      <a16:creationId xmlns:a16="http://schemas.microsoft.com/office/drawing/2014/main" id="{575EEF0C-835D-4212-892E-43200B84BE02}"/>
                    </a:ext>
                  </a:extLst>
                </p:cNvPr>
                <p:cNvSpPr>
                  <a:spLocks noChangeArrowheads="1"/>
                </p:cNvSpPr>
                <p:nvPr/>
              </p:nvSpPr>
              <p:spPr bwMode="auto">
                <a:xfrm>
                  <a:off x="2595336" y="2723617"/>
                  <a:ext cx="1704218" cy="1704218"/>
                </a:xfrm>
                <a:custGeom>
                  <a:avLst/>
                  <a:gdLst>
                    <a:gd name="T0" fmla="*/ 1285 w 1286"/>
                    <a:gd name="T1" fmla="*/ 642 h 1286"/>
                    <a:gd name="T2" fmla="*/ 1285 w 1286"/>
                    <a:gd name="T3" fmla="*/ 642 h 1286"/>
                    <a:gd name="T4" fmla="*/ 642 w 1286"/>
                    <a:gd name="T5" fmla="*/ 0 h 1286"/>
                    <a:gd name="T6" fmla="*/ 642 w 1286"/>
                    <a:gd name="T7" fmla="*/ 0 h 1286"/>
                    <a:gd name="T8" fmla="*/ 0 w 1286"/>
                    <a:gd name="T9" fmla="*/ 642 h 1286"/>
                    <a:gd name="T10" fmla="*/ 0 w 1286"/>
                    <a:gd name="T11" fmla="*/ 642 h 1286"/>
                    <a:gd name="T12" fmla="*/ 642 w 1286"/>
                    <a:gd name="T13" fmla="*/ 1285 h 1286"/>
                    <a:gd name="T14" fmla="*/ 642 w 1286"/>
                    <a:gd name="T15" fmla="*/ 1285 h 1286"/>
                    <a:gd name="T16" fmla="*/ 1285 w 1286"/>
                    <a:gd name="T17" fmla="*/ 642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6" h="1286">
                      <a:moveTo>
                        <a:pt x="1285" y="642"/>
                      </a:moveTo>
                      <a:lnTo>
                        <a:pt x="1285" y="642"/>
                      </a:lnTo>
                      <a:cubicBezTo>
                        <a:pt x="1285" y="287"/>
                        <a:pt x="997" y="0"/>
                        <a:pt x="642" y="0"/>
                      </a:cubicBezTo>
                      <a:lnTo>
                        <a:pt x="642" y="0"/>
                      </a:lnTo>
                      <a:cubicBezTo>
                        <a:pt x="287" y="0"/>
                        <a:pt x="0" y="287"/>
                        <a:pt x="0" y="642"/>
                      </a:cubicBezTo>
                      <a:lnTo>
                        <a:pt x="0" y="642"/>
                      </a:lnTo>
                      <a:cubicBezTo>
                        <a:pt x="0" y="997"/>
                        <a:pt x="287" y="1285"/>
                        <a:pt x="642" y="1285"/>
                      </a:cubicBezTo>
                      <a:lnTo>
                        <a:pt x="642" y="1285"/>
                      </a:lnTo>
                      <a:cubicBezTo>
                        <a:pt x="997" y="1285"/>
                        <a:pt x="1285" y="997"/>
                        <a:pt x="1285" y="642"/>
                      </a:cubicBezTo>
                    </a:path>
                  </a:pathLst>
                </a:custGeom>
                <a:ln/>
              </p:spPr>
              <p:style>
                <a:lnRef idx="1">
                  <a:schemeClr val="accent6"/>
                </a:lnRef>
                <a:fillRef idx="3">
                  <a:schemeClr val="accent6"/>
                </a:fillRef>
                <a:effectRef idx="2">
                  <a:schemeClr val="accent6"/>
                </a:effectRef>
                <a:fontRef idx="minor">
                  <a:schemeClr val="lt1"/>
                </a:fontRef>
              </p:style>
              <p:txBody>
                <a:bodyPr wrap="none" anchor="ctr"/>
                <a:lstStyle/>
                <a:p>
                  <a:pPr algn="ctr" defTabSz="725759">
                    <a:buClrTx/>
                  </a:pPr>
                  <a:r>
                    <a:rPr lang="en-GB" sz="1680" b="1" kern="1200">
                      <a:solidFill>
                        <a:prstClr val="white"/>
                      </a:solidFill>
                      <a:latin typeface="Calibri"/>
                    </a:rPr>
                    <a:t>5</a:t>
                  </a:r>
                </a:p>
              </p:txBody>
            </p:sp>
          </p:grpSp>
          <p:grpSp>
            <p:nvGrpSpPr>
              <p:cNvPr id="54" name="Group 53">
                <a:extLst>
                  <a:ext uri="{FF2B5EF4-FFF2-40B4-BE49-F238E27FC236}">
                    <a16:creationId xmlns:a16="http://schemas.microsoft.com/office/drawing/2014/main" id="{5BCB9B7F-F0EA-4112-8B1A-4B208350FBC8}"/>
                  </a:ext>
                </a:extLst>
              </p:cNvPr>
              <p:cNvGrpSpPr/>
              <p:nvPr/>
            </p:nvGrpSpPr>
            <p:grpSpPr>
              <a:xfrm>
                <a:off x="2177014" y="3899179"/>
                <a:ext cx="2119539" cy="1205231"/>
                <a:chOff x="2595336" y="2723617"/>
                <a:chExt cx="7860998" cy="4932876"/>
              </a:xfrm>
            </p:grpSpPr>
            <p:sp>
              <p:nvSpPr>
                <p:cNvPr id="55" name="Freeform 2">
                  <a:extLst>
                    <a:ext uri="{FF2B5EF4-FFF2-40B4-BE49-F238E27FC236}">
                      <a16:creationId xmlns:a16="http://schemas.microsoft.com/office/drawing/2014/main" id="{D00DE2D7-C82E-47BC-B3C8-31AECF7E0DD0}"/>
                    </a:ext>
                  </a:extLst>
                </p:cNvPr>
                <p:cNvSpPr>
                  <a:spLocks noChangeArrowheads="1"/>
                </p:cNvSpPr>
                <p:nvPr/>
              </p:nvSpPr>
              <p:spPr bwMode="auto">
                <a:xfrm>
                  <a:off x="3168383" y="3300709"/>
                  <a:ext cx="7287951" cy="4355784"/>
                </a:xfrm>
                <a:custGeom>
                  <a:avLst/>
                  <a:gdLst>
                    <a:gd name="T0" fmla="*/ 867 w 7947"/>
                    <a:gd name="T1" fmla="*/ 139 h 4750"/>
                    <a:gd name="T2" fmla="*/ 867 w 7947"/>
                    <a:gd name="T3" fmla="*/ 139 h 4750"/>
                    <a:gd name="T4" fmla="*/ 139 w 7947"/>
                    <a:gd name="T5" fmla="*/ 866 h 4750"/>
                    <a:gd name="T6" fmla="*/ 139 w 7947"/>
                    <a:gd name="T7" fmla="*/ 3882 h 4750"/>
                    <a:gd name="T8" fmla="*/ 139 w 7947"/>
                    <a:gd name="T9" fmla="*/ 3882 h 4750"/>
                    <a:gd name="T10" fmla="*/ 867 w 7947"/>
                    <a:gd name="T11" fmla="*/ 4610 h 4750"/>
                    <a:gd name="T12" fmla="*/ 7079 w 7947"/>
                    <a:gd name="T13" fmla="*/ 4610 h 4750"/>
                    <a:gd name="T14" fmla="*/ 7079 w 7947"/>
                    <a:gd name="T15" fmla="*/ 4610 h 4750"/>
                    <a:gd name="T16" fmla="*/ 7807 w 7947"/>
                    <a:gd name="T17" fmla="*/ 3882 h 4750"/>
                    <a:gd name="T18" fmla="*/ 7807 w 7947"/>
                    <a:gd name="T19" fmla="*/ 866 h 4750"/>
                    <a:gd name="T20" fmla="*/ 7807 w 7947"/>
                    <a:gd name="T21" fmla="*/ 866 h 4750"/>
                    <a:gd name="T22" fmla="*/ 7079 w 7947"/>
                    <a:gd name="T23" fmla="*/ 139 h 4750"/>
                    <a:gd name="T24" fmla="*/ 867 w 7947"/>
                    <a:gd name="T25" fmla="*/ 139 h 4750"/>
                    <a:gd name="T26" fmla="*/ 7079 w 7947"/>
                    <a:gd name="T27" fmla="*/ 4749 h 4750"/>
                    <a:gd name="T28" fmla="*/ 867 w 7947"/>
                    <a:gd name="T29" fmla="*/ 4749 h 4750"/>
                    <a:gd name="T30" fmla="*/ 867 w 7947"/>
                    <a:gd name="T31" fmla="*/ 4749 h 4750"/>
                    <a:gd name="T32" fmla="*/ 0 w 7947"/>
                    <a:gd name="T33" fmla="*/ 3882 h 4750"/>
                    <a:gd name="T34" fmla="*/ 0 w 7947"/>
                    <a:gd name="T35" fmla="*/ 866 h 4750"/>
                    <a:gd name="T36" fmla="*/ 0 w 7947"/>
                    <a:gd name="T37" fmla="*/ 866 h 4750"/>
                    <a:gd name="T38" fmla="*/ 867 w 7947"/>
                    <a:gd name="T39" fmla="*/ 0 h 4750"/>
                    <a:gd name="T40" fmla="*/ 7079 w 7947"/>
                    <a:gd name="T41" fmla="*/ 0 h 4750"/>
                    <a:gd name="T42" fmla="*/ 7079 w 7947"/>
                    <a:gd name="T43" fmla="*/ 0 h 4750"/>
                    <a:gd name="T44" fmla="*/ 7946 w 7947"/>
                    <a:gd name="T45" fmla="*/ 866 h 4750"/>
                    <a:gd name="T46" fmla="*/ 7946 w 7947"/>
                    <a:gd name="T47" fmla="*/ 3882 h 4750"/>
                    <a:gd name="T48" fmla="*/ 7946 w 7947"/>
                    <a:gd name="T49" fmla="*/ 3882 h 4750"/>
                    <a:gd name="T50" fmla="*/ 7079 w 7947"/>
                    <a:gd name="T51" fmla="*/ 4749 h 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47" h="4750">
                      <a:moveTo>
                        <a:pt x="867" y="139"/>
                      </a:moveTo>
                      <a:lnTo>
                        <a:pt x="867" y="139"/>
                      </a:lnTo>
                      <a:cubicBezTo>
                        <a:pt x="466" y="139"/>
                        <a:pt x="139" y="465"/>
                        <a:pt x="139" y="866"/>
                      </a:cubicBezTo>
                      <a:lnTo>
                        <a:pt x="139" y="3882"/>
                      </a:lnTo>
                      <a:lnTo>
                        <a:pt x="139" y="3882"/>
                      </a:lnTo>
                      <a:cubicBezTo>
                        <a:pt x="139" y="4283"/>
                        <a:pt x="466" y="4610"/>
                        <a:pt x="867" y="4610"/>
                      </a:cubicBezTo>
                      <a:lnTo>
                        <a:pt x="7079" y="4610"/>
                      </a:lnTo>
                      <a:lnTo>
                        <a:pt x="7079" y="4610"/>
                      </a:lnTo>
                      <a:cubicBezTo>
                        <a:pt x="7480" y="4610"/>
                        <a:pt x="7807" y="4283"/>
                        <a:pt x="7807" y="3882"/>
                      </a:cubicBezTo>
                      <a:lnTo>
                        <a:pt x="7807" y="866"/>
                      </a:lnTo>
                      <a:lnTo>
                        <a:pt x="7807" y="866"/>
                      </a:lnTo>
                      <a:cubicBezTo>
                        <a:pt x="7807" y="465"/>
                        <a:pt x="7480" y="139"/>
                        <a:pt x="7079" y="139"/>
                      </a:cubicBezTo>
                      <a:lnTo>
                        <a:pt x="867" y="139"/>
                      </a:lnTo>
                      <a:close/>
                      <a:moveTo>
                        <a:pt x="7079" y="4749"/>
                      </a:moveTo>
                      <a:lnTo>
                        <a:pt x="867" y="4749"/>
                      </a:lnTo>
                      <a:lnTo>
                        <a:pt x="867" y="4749"/>
                      </a:lnTo>
                      <a:cubicBezTo>
                        <a:pt x="389" y="4749"/>
                        <a:pt x="0" y="4360"/>
                        <a:pt x="0" y="3882"/>
                      </a:cubicBezTo>
                      <a:lnTo>
                        <a:pt x="0" y="866"/>
                      </a:lnTo>
                      <a:lnTo>
                        <a:pt x="0" y="866"/>
                      </a:lnTo>
                      <a:cubicBezTo>
                        <a:pt x="0" y="388"/>
                        <a:pt x="389" y="0"/>
                        <a:pt x="867" y="0"/>
                      </a:cubicBezTo>
                      <a:lnTo>
                        <a:pt x="7079" y="0"/>
                      </a:lnTo>
                      <a:lnTo>
                        <a:pt x="7079" y="0"/>
                      </a:lnTo>
                      <a:cubicBezTo>
                        <a:pt x="7557" y="0"/>
                        <a:pt x="7946" y="388"/>
                        <a:pt x="7946" y="866"/>
                      </a:cubicBezTo>
                      <a:lnTo>
                        <a:pt x="7946" y="3882"/>
                      </a:lnTo>
                      <a:lnTo>
                        <a:pt x="7946" y="3882"/>
                      </a:lnTo>
                      <a:cubicBezTo>
                        <a:pt x="7946" y="4360"/>
                        <a:pt x="7557" y="4749"/>
                        <a:pt x="7079" y="4749"/>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wrap="none" anchor="ctr"/>
                <a:lstStyle/>
                <a:p>
                  <a:pPr algn="ctr" defTabSz="725759">
                    <a:buClrTx/>
                  </a:pPr>
                  <a:r>
                    <a:rPr lang="en-GB" sz="1587" b="1">
                      <a:solidFill>
                        <a:prstClr val="black"/>
                      </a:solidFill>
                    </a:rPr>
                    <a:t>Identify the Root Cause</a:t>
                  </a:r>
                </a:p>
              </p:txBody>
            </p:sp>
            <p:sp>
              <p:nvSpPr>
                <p:cNvPr id="56" name="Freeform 3">
                  <a:extLst>
                    <a:ext uri="{FF2B5EF4-FFF2-40B4-BE49-F238E27FC236}">
                      <a16:creationId xmlns:a16="http://schemas.microsoft.com/office/drawing/2014/main" id="{5941D9F5-D972-446D-9904-D4FB79910A32}"/>
                    </a:ext>
                  </a:extLst>
                </p:cNvPr>
                <p:cNvSpPr>
                  <a:spLocks noChangeArrowheads="1"/>
                </p:cNvSpPr>
                <p:nvPr/>
              </p:nvSpPr>
              <p:spPr bwMode="auto">
                <a:xfrm>
                  <a:off x="2595336" y="2723617"/>
                  <a:ext cx="1704220" cy="1704217"/>
                </a:xfrm>
                <a:custGeom>
                  <a:avLst/>
                  <a:gdLst>
                    <a:gd name="T0" fmla="*/ 1285 w 1286"/>
                    <a:gd name="T1" fmla="*/ 642 h 1286"/>
                    <a:gd name="T2" fmla="*/ 1285 w 1286"/>
                    <a:gd name="T3" fmla="*/ 642 h 1286"/>
                    <a:gd name="T4" fmla="*/ 642 w 1286"/>
                    <a:gd name="T5" fmla="*/ 0 h 1286"/>
                    <a:gd name="T6" fmla="*/ 642 w 1286"/>
                    <a:gd name="T7" fmla="*/ 0 h 1286"/>
                    <a:gd name="T8" fmla="*/ 0 w 1286"/>
                    <a:gd name="T9" fmla="*/ 642 h 1286"/>
                    <a:gd name="T10" fmla="*/ 0 w 1286"/>
                    <a:gd name="T11" fmla="*/ 642 h 1286"/>
                    <a:gd name="T12" fmla="*/ 642 w 1286"/>
                    <a:gd name="T13" fmla="*/ 1285 h 1286"/>
                    <a:gd name="T14" fmla="*/ 642 w 1286"/>
                    <a:gd name="T15" fmla="*/ 1285 h 1286"/>
                    <a:gd name="T16" fmla="*/ 1285 w 1286"/>
                    <a:gd name="T17" fmla="*/ 642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6" h="1286">
                      <a:moveTo>
                        <a:pt x="1285" y="642"/>
                      </a:moveTo>
                      <a:lnTo>
                        <a:pt x="1285" y="642"/>
                      </a:lnTo>
                      <a:cubicBezTo>
                        <a:pt x="1285" y="287"/>
                        <a:pt x="997" y="0"/>
                        <a:pt x="642" y="0"/>
                      </a:cubicBezTo>
                      <a:lnTo>
                        <a:pt x="642" y="0"/>
                      </a:lnTo>
                      <a:cubicBezTo>
                        <a:pt x="287" y="0"/>
                        <a:pt x="0" y="287"/>
                        <a:pt x="0" y="642"/>
                      </a:cubicBezTo>
                      <a:lnTo>
                        <a:pt x="0" y="642"/>
                      </a:lnTo>
                      <a:cubicBezTo>
                        <a:pt x="0" y="997"/>
                        <a:pt x="287" y="1285"/>
                        <a:pt x="642" y="1285"/>
                      </a:cubicBezTo>
                      <a:lnTo>
                        <a:pt x="642" y="1285"/>
                      </a:lnTo>
                      <a:cubicBezTo>
                        <a:pt x="997" y="1285"/>
                        <a:pt x="1285" y="997"/>
                        <a:pt x="1285" y="642"/>
                      </a:cubicBezTo>
                    </a:path>
                  </a:pathLst>
                </a:custGeom>
                <a:ln/>
              </p:spPr>
              <p:style>
                <a:lnRef idx="1">
                  <a:schemeClr val="accent6"/>
                </a:lnRef>
                <a:fillRef idx="3">
                  <a:schemeClr val="accent6"/>
                </a:fillRef>
                <a:effectRef idx="2">
                  <a:schemeClr val="accent6"/>
                </a:effectRef>
                <a:fontRef idx="minor">
                  <a:schemeClr val="lt1"/>
                </a:fontRef>
              </p:style>
              <p:txBody>
                <a:bodyPr wrap="none" anchor="ctr"/>
                <a:lstStyle/>
                <a:p>
                  <a:pPr algn="ctr" defTabSz="725759">
                    <a:buClrTx/>
                  </a:pPr>
                  <a:r>
                    <a:rPr lang="en-GB" sz="1680" b="1" kern="1200">
                      <a:solidFill>
                        <a:prstClr val="white"/>
                      </a:solidFill>
                      <a:latin typeface="Calibri"/>
                    </a:rPr>
                    <a:t>4</a:t>
                  </a:r>
                </a:p>
              </p:txBody>
            </p:sp>
          </p:grpSp>
        </p:grpSp>
      </p:grpSp>
      <p:sp>
        <p:nvSpPr>
          <p:cNvPr id="3" name="TextBox 2">
            <a:extLst>
              <a:ext uri="{FF2B5EF4-FFF2-40B4-BE49-F238E27FC236}">
                <a16:creationId xmlns:a16="http://schemas.microsoft.com/office/drawing/2014/main" id="{75001849-B218-4F0A-A257-DBD8DFD3CC12}"/>
              </a:ext>
            </a:extLst>
          </p:cNvPr>
          <p:cNvSpPr txBox="1"/>
          <p:nvPr/>
        </p:nvSpPr>
        <p:spPr>
          <a:xfrm>
            <a:off x="8630796" y="3051636"/>
            <a:ext cx="1687057" cy="923330"/>
          </a:xfrm>
          <a:prstGeom prst="rect">
            <a:avLst/>
          </a:prstGeom>
          <a:noFill/>
        </p:spPr>
        <p:txBody>
          <a:bodyPr wrap="square" rtlCol="0">
            <a:spAutoFit/>
          </a:bodyPr>
          <a:lstStyle/>
          <a:p>
            <a:r>
              <a:rPr lang="en-GB" b="1">
                <a:solidFill>
                  <a:prstClr val="black"/>
                </a:solidFill>
              </a:rPr>
              <a:t>Use Assertive Communication</a:t>
            </a:r>
          </a:p>
          <a:p>
            <a:endParaRPr lang="en-GB"/>
          </a:p>
        </p:txBody>
      </p:sp>
    </p:spTree>
    <p:extLst>
      <p:ext uri="{BB962C8B-B14F-4D97-AF65-F5344CB8AC3E}">
        <p14:creationId xmlns:p14="http://schemas.microsoft.com/office/powerpoint/2010/main" val="3590589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a:solidFill>
                  <a:srgbClr val="000000"/>
                </a:solidFill>
                <a:cs typeface="Poppins SemiBold" panose="00000700000000000000" pitchFamily="2" charset="0"/>
              </a:rPr>
              <a:t>Handling Difficult People and Situations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4" name="Group 3">
            <a:extLst>
              <a:ext uri="{FF2B5EF4-FFF2-40B4-BE49-F238E27FC236}">
                <a16:creationId xmlns:a16="http://schemas.microsoft.com/office/drawing/2014/main" id="{72EB9FFA-8C94-4CCE-A28B-08F0623D4B09}"/>
              </a:ext>
            </a:extLst>
          </p:cNvPr>
          <p:cNvGrpSpPr/>
          <p:nvPr/>
        </p:nvGrpSpPr>
        <p:grpSpPr>
          <a:xfrm>
            <a:off x="605306" y="1604567"/>
            <a:ext cx="5105684" cy="2406312"/>
            <a:chOff x="605306" y="1604567"/>
            <a:chExt cx="5105684" cy="2406312"/>
          </a:xfrm>
        </p:grpSpPr>
        <p:grpSp>
          <p:nvGrpSpPr>
            <p:cNvPr id="86" name="Group 85">
              <a:extLst>
                <a:ext uri="{FF2B5EF4-FFF2-40B4-BE49-F238E27FC236}">
                  <a16:creationId xmlns:a16="http://schemas.microsoft.com/office/drawing/2014/main" id="{19BAEE8F-C1B4-4DFF-B7DD-90F124B9713E}"/>
                </a:ext>
              </a:extLst>
            </p:cNvPr>
            <p:cNvGrpSpPr/>
            <p:nvPr/>
          </p:nvGrpSpPr>
          <p:grpSpPr>
            <a:xfrm>
              <a:off x="605306" y="1604567"/>
              <a:ext cx="4681864" cy="562914"/>
              <a:chOff x="3156394" y="1109431"/>
              <a:chExt cx="5756667" cy="686626"/>
            </a:xfrm>
          </p:grpSpPr>
          <p:sp>
            <p:nvSpPr>
              <p:cNvPr id="140" name="Rounded Rectangle 33">
                <a:extLst>
                  <a:ext uri="{FF2B5EF4-FFF2-40B4-BE49-F238E27FC236}">
                    <a16:creationId xmlns:a16="http://schemas.microsoft.com/office/drawing/2014/main" id="{88374199-D146-4A95-8006-DD8A3D7123AA}"/>
                  </a:ext>
                </a:extLst>
              </p:cNvPr>
              <p:cNvSpPr/>
              <p:nvPr/>
            </p:nvSpPr>
            <p:spPr>
              <a:xfrm>
                <a:off x="3156394" y="1109431"/>
                <a:ext cx="5756667" cy="686626"/>
              </a:xfrm>
              <a:prstGeom prst="roundRect">
                <a:avLst>
                  <a:gd name="adj" fmla="val 50000"/>
                </a:avLst>
              </a:prstGeom>
              <a:solidFill>
                <a:srgbClr val="0B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41" name="Rounded Rectangle 34">
                <a:extLst>
                  <a:ext uri="{FF2B5EF4-FFF2-40B4-BE49-F238E27FC236}">
                    <a16:creationId xmlns:a16="http://schemas.microsoft.com/office/drawing/2014/main" id="{5B1AABCA-91C4-4C00-A9AE-56C852973630}"/>
                  </a:ext>
                </a:extLst>
              </p:cNvPr>
              <p:cNvSpPr/>
              <p:nvPr/>
            </p:nvSpPr>
            <p:spPr>
              <a:xfrm>
                <a:off x="3156394" y="1109431"/>
                <a:ext cx="2860596" cy="686626"/>
              </a:xfrm>
              <a:prstGeom prst="roundRect">
                <a:avLst>
                  <a:gd name="adj" fmla="val 50000"/>
                </a:avLst>
              </a:prstGeom>
              <a:solidFill>
                <a:srgbClr val="0E8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42" name="Oval 141">
                <a:extLst>
                  <a:ext uri="{FF2B5EF4-FFF2-40B4-BE49-F238E27FC236}">
                    <a16:creationId xmlns:a16="http://schemas.microsoft.com/office/drawing/2014/main" id="{7C533D33-DA8F-4E60-8A84-7566BEF3198B}"/>
                  </a:ext>
                </a:extLst>
              </p:cNvPr>
              <p:cNvSpPr/>
              <p:nvPr/>
            </p:nvSpPr>
            <p:spPr>
              <a:xfrm>
                <a:off x="3156395" y="1109431"/>
                <a:ext cx="686626" cy="686626"/>
              </a:xfrm>
              <a:prstGeom prst="ellipse">
                <a:avLst/>
              </a:prstGeom>
              <a:solidFill>
                <a:srgbClr val="5AB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43" name="TextBox 142">
                <a:extLst>
                  <a:ext uri="{FF2B5EF4-FFF2-40B4-BE49-F238E27FC236}">
                    <a16:creationId xmlns:a16="http://schemas.microsoft.com/office/drawing/2014/main" id="{BE7D5DFE-732B-4B63-9C37-C72F73A8E07B}"/>
                  </a:ext>
                </a:extLst>
              </p:cNvPr>
              <p:cNvSpPr txBox="1"/>
              <p:nvPr/>
            </p:nvSpPr>
            <p:spPr>
              <a:xfrm>
                <a:off x="3279190" y="1146856"/>
                <a:ext cx="439927" cy="611774"/>
              </a:xfrm>
              <a:prstGeom prst="rect">
                <a:avLst/>
              </a:prstGeom>
              <a:noFill/>
            </p:spPr>
            <p:txBody>
              <a:bodyPr wrap="none" rtlCol="0" anchor="ctr">
                <a:spAutoFit/>
              </a:bodyPr>
              <a:lstStyle/>
              <a:p>
                <a:pPr algn="ctr"/>
                <a:r>
                  <a:rPr lang="en-GB" sz="2659" b="1">
                    <a:solidFill>
                      <a:schemeClr val="bg1"/>
                    </a:solidFill>
                    <a:latin typeface="Poppins" pitchFamily="2" charset="77"/>
                    <a:cs typeface="Poppins" pitchFamily="2" charset="77"/>
                  </a:rPr>
                  <a:t>1</a:t>
                </a:r>
              </a:p>
            </p:txBody>
          </p:sp>
          <p:sp>
            <p:nvSpPr>
              <p:cNvPr id="144" name="TextBox 143">
                <a:extLst>
                  <a:ext uri="{FF2B5EF4-FFF2-40B4-BE49-F238E27FC236}">
                    <a16:creationId xmlns:a16="http://schemas.microsoft.com/office/drawing/2014/main" id="{98738201-E307-41DF-950E-1DA61358D6E9}"/>
                  </a:ext>
                </a:extLst>
              </p:cNvPr>
              <p:cNvSpPr txBox="1"/>
              <p:nvPr/>
            </p:nvSpPr>
            <p:spPr>
              <a:xfrm>
                <a:off x="4869074" y="1270388"/>
                <a:ext cx="2625903" cy="429852"/>
              </a:xfrm>
              <a:prstGeom prst="rect">
                <a:avLst/>
              </a:prstGeom>
              <a:noFill/>
            </p:spPr>
            <p:txBody>
              <a:bodyPr wrap="square" rtlCol="0" anchor="ctr" anchorCtr="0">
                <a:spAutoFit/>
              </a:bodyPr>
              <a:lstStyle/>
              <a:p>
                <a:pPr algn="ctr">
                  <a:lnSpc>
                    <a:spcPts val="1994"/>
                  </a:lnSpc>
                </a:pPr>
                <a:r>
                  <a:rPr lang="en-GB" sz="2000" b="1">
                    <a:solidFill>
                      <a:schemeClr val="bg1"/>
                    </a:solidFill>
                  </a:rPr>
                  <a:t>Remain Calm</a:t>
                </a:r>
              </a:p>
            </p:txBody>
          </p:sp>
        </p:grpSp>
        <p:sp>
          <p:nvSpPr>
            <p:cNvPr id="145" name="TextBox 144">
              <a:extLst>
                <a:ext uri="{FF2B5EF4-FFF2-40B4-BE49-F238E27FC236}">
                  <a16:creationId xmlns:a16="http://schemas.microsoft.com/office/drawing/2014/main" id="{5D33386D-C028-4536-890A-C53A138DA6DB}"/>
                </a:ext>
              </a:extLst>
            </p:cNvPr>
            <p:cNvSpPr txBox="1"/>
            <p:nvPr/>
          </p:nvSpPr>
          <p:spPr>
            <a:xfrm>
              <a:off x="605308" y="2502774"/>
              <a:ext cx="5105682" cy="1508105"/>
            </a:xfrm>
            <a:prstGeom prst="rect">
              <a:avLst/>
            </a:prstGeom>
            <a:noFill/>
          </p:spPr>
          <p:txBody>
            <a:bodyPr wrap="square" rtlCol="0">
              <a:spAutoFit/>
            </a:bodyPr>
            <a:lstStyle/>
            <a:p>
              <a:pPr marL="342900" indent="-342900">
                <a:buFont typeface="Wingdings" panose="05000000000000000000" pitchFamily="2" charset="2"/>
                <a:buChar char="ü"/>
              </a:pPr>
              <a:r>
                <a:rPr lang="en-GB">
                  <a:cs typeface="Poppins Light" panose="00000400000000000000" pitchFamily="2" charset="0"/>
                </a:rPr>
                <a:t>When dealing with difficult people or situations, it is important to stay calm and composed.</a:t>
              </a:r>
            </a:p>
            <a:p>
              <a:pPr marL="342900" indent="-342900">
                <a:buFont typeface="Wingdings" panose="05000000000000000000" pitchFamily="2" charset="2"/>
                <a:buChar char="ü"/>
              </a:pPr>
              <a:endParaRPr lang="en-GB">
                <a:cs typeface="Poppins Light" panose="00000400000000000000" pitchFamily="2" charset="0"/>
              </a:endParaRPr>
            </a:p>
            <a:p>
              <a:pPr marL="342900" indent="-342900">
                <a:buFont typeface="Wingdings" panose="05000000000000000000" pitchFamily="2" charset="2"/>
                <a:buChar char="ü"/>
              </a:pPr>
              <a:r>
                <a:rPr lang="en-GB">
                  <a:cs typeface="Poppins Light" panose="00000400000000000000" pitchFamily="2" charset="0"/>
                </a:rPr>
                <a:t>This can help you to think more clearly and respond more </a:t>
              </a:r>
              <a:r>
                <a:rPr lang="en-GB" sz="2000">
                  <a:cs typeface="Poppins Light" panose="00000400000000000000" pitchFamily="2" charset="0"/>
                </a:rPr>
                <a:t>constructively.</a:t>
              </a:r>
            </a:p>
          </p:txBody>
        </p:sp>
      </p:grpSp>
      <p:grpSp>
        <p:nvGrpSpPr>
          <p:cNvPr id="3" name="Group 2">
            <a:extLst>
              <a:ext uri="{FF2B5EF4-FFF2-40B4-BE49-F238E27FC236}">
                <a16:creationId xmlns:a16="http://schemas.microsoft.com/office/drawing/2014/main" id="{F4EEE1DF-81FF-4B7F-8D16-E4179DCC418F}"/>
              </a:ext>
            </a:extLst>
          </p:cNvPr>
          <p:cNvGrpSpPr/>
          <p:nvPr/>
        </p:nvGrpSpPr>
        <p:grpSpPr>
          <a:xfrm>
            <a:off x="6481012" y="2866086"/>
            <a:ext cx="5105684" cy="2652533"/>
            <a:chOff x="6481012" y="2866086"/>
            <a:chExt cx="5105684" cy="2652533"/>
          </a:xfrm>
        </p:grpSpPr>
        <p:grpSp>
          <p:nvGrpSpPr>
            <p:cNvPr id="160" name="Group 159">
              <a:extLst>
                <a:ext uri="{FF2B5EF4-FFF2-40B4-BE49-F238E27FC236}">
                  <a16:creationId xmlns:a16="http://schemas.microsoft.com/office/drawing/2014/main" id="{8BA24122-7700-4E78-B403-29CCD3E6435B}"/>
                </a:ext>
              </a:extLst>
            </p:cNvPr>
            <p:cNvGrpSpPr/>
            <p:nvPr/>
          </p:nvGrpSpPr>
          <p:grpSpPr>
            <a:xfrm>
              <a:off x="6481012" y="2866086"/>
              <a:ext cx="4681864" cy="562914"/>
              <a:chOff x="3156394" y="1109431"/>
              <a:chExt cx="5756667" cy="686626"/>
            </a:xfrm>
          </p:grpSpPr>
          <p:sp>
            <p:nvSpPr>
              <p:cNvPr id="161" name="Rounded Rectangle 33">
                <a:extLst>
                  <a:ext uri="{FF2B5EF4-FFF2-40B4-BE49-F238E27FC236}">
                    <a16:creationId xmlns:a16="http://schemas.microsoft.com/office/drawing/2014/main" id="{DE3D5646-A433-4AA2-8CD4-DCB37A0516AD}"/>
                  </a:ext>
                </a:extLst>
              </p:cNvPr>
              <p:cNvSpPr/>
              <p:nvPr/>
            </p:nvSpPr>
            <p:spPr>
              <a:xfrm>
                <a:off x="3156394" y="1109431"/>
                <a:ext cx="5756667" cy="686626"/>
              </a:xfrm>
              <a:prstGeom prst="roundRect">
                <a:avLst>
                  <a:gd name="adj" fmla="val 50000"/>
                </a:avLst>
              </a:prstGeom>
              <a:solidFill>
                <a:srgbClr val="0B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62" name="Rounded Rectangle 34">
                <a:extLst>
                  <a:ext uri="{FF2B5EF4-FFF2-40B4-BE49-F238E27FC236}">
                    <a16:creationId xmlns:a16="http://schemas.microsoft.com/office/drawing/2014/main" id="{CF49CC32-C43F-4745-9CAB-D83F72218A2A}"/>
                  </a:ext>
                </a:extLst>
              </p:cNvPr>
              <p:cNvSpPr/>
              <p:nvPr/>
            </p:nvSpPr>
            <p:spPr>
              <a:xfrm>
                <a:off x="3156394" y="1109431"/>
                <a:ext cx="2860596" cy="686626"/>
              </a:xfrm>
              <a:prstGeom prst="roundRect">
                <a:avLst>
                  <a:gd name="adj" fmla="val 50000"/>
                </a:avLst>
              </a:prstGeom>
              <a:solidFill>
                <a:srgbClr val="0E8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63" name="Oval 162">
                <a:extLst>
                  <a:ext uri="{FF2B5EF4-FFF2-40B4-BE49-F238E27FC236}">
                    <a16:creationId xmlns:a16="http://schemas.microsoft.com/office/drawing/2014/main" id="{32B5DC61-C728-44E1-A265-D1F47B64116B}"/>
                  </a:ext>
                </a:extLst>
              </p:cNvPr>
              <p:cNvSpPr/>
              <p:nvPr/>
            </p:nvSpPr>
            <p:spPr>
              <a:xfrm>
                <a:off x="3156395" y="1109431"/>
                <a:ext cx="686626" cy="686626"/>
              </a:xfrm>
              <a:prstGeom prst="ellipse">
                <a:avLst/>
              </a:prstGeom>
              <a:solidFill>
                <a:srgbClr val="5AB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64" name="TextBox 163">
                <a:extLst>
                  <a:ext uri="{FF2B5EF4-FFF2-40B4-BE49-F238E27FC236}">
                    <a16:creationId xmlns:a16="http://schemas.microsoft.com/office/drawing/2014/main" id="{EE9035A9-F19D-4A07-AD8E-5DE17D0D97A9}"/>
                  </a:ext>
                </a:extLst>
              </p:cNvPr>
              <p:cNvSpPr txBox="1"/>
              <p:nvPr/>
            </p:nvSpPr>
            <p:spPr>
              <a:xfrm>
                <a:off x="3279190" y="1146856"/>
                <a:ext cx="439928" cy="611774"/>
              </a:xfrm>
              <a:prstGeom prst="rect">
                <a:avLst/>
              </a:prstGeom>
              <a:noFill/>
            </p:spPr>
            <p:txBody>
              <a:bodyPr wrap="none" rtlCol="0" anchor="ctr">
                <a:spAutoFit/>
              </a:bodyPr>
              <a:lstStyle/>
              <a:p>
                <a:pPr algn="ctr"/>
                <a:r>
                  <a:rPr lang="en-GB" sz="2659" b="1">
                    <a:solidFill>
                      <a:schemeClr val="bg1"/>
                    </a:solidFill>
                    <a:latin typeface="Poppins" pitchFamily="2" charset="77"/>
                    <a:cs typeface="Poppins" pitchFamily="2" charset="77"/>
                  </a:rPr>
                  <a:t>2</a:t>
                </a:r>
              </a:p>
            </p:txBody>
          </p:sp>
          <p:sp>
            <p:nvSpPr>
              <p:cNvPr id="165" name="TextBox 164">
                <a:extLst>
                  <a:ext uri="{FF2B5EF4-FFF2-40B4-BE49-F238E27FC236}">
                    <a16:creationId xmlns:a16="http://schemas.microsoft.com/office/drawing/2014/main" id="{FF3A9F49-D445-4075-8E5E-79065196F939}"/>
                  </a:ext>
                </a:extLst>
              </p:cNvPr>
              <p:cNvSpPr txBox="1"/>
              <p:nvPr/>
            </p:nvSpPr>
            <p:spPr>
              <a:xfrm>
                <a:off x="4869074" y="1270388"/>
                <a:ext cx="2625903" cy="429852"/>
              </a:xfrm>
              <a:prstGeom prst="rect">
                <a:avLst/>
              </a:prstGeom>
              <a:noFill/>
            </p:spPr>
            <p:txBody>
              <a:bodyPr wrap="square" rtlCol="0" anchor="ctr" anchorCtr="0">
                <a:spAutoFit/>
              </a:bodyPr>
              <a:lstStyle/>
              <a:p>
                <a:pPr algn="ctr">
                  <a:lnSpc>
                    <a:spcPts val="1994"/>
                  </a:lnSpc>
                </a:pPr>
                <a:r>
                  <a:rPr lang="en-GB" sz="2000" b="1">
                    <a:solidFill>
                      <a:schemeClr val="bg1"/>
                    </a:solidFill>
                  </a:rPr>
                  <a:t>Set Boundaries</a:t>
                </a:r>
              </a:p>
            </p:txBody>
          </p:sp>
        </p:grpSp>
        <p:sp>
          <p:nvSpPr>
            <p:cNvPr id="166" name="TextBox 165">
              <a:extLst>
                <a:ext uri="{FF2B5EF4-FFF2-40B4-BE49-F238E27FC236}">
                  <a16:creationId xmlns:a16="http://schemas.microsoft.com/office/drawing/2014/main" id="{7DC5E5D9-4BC6-4097-8430-84CF4713BF8F}"/>
                </a:ext>
              </a:extLst>
            </p:cNvPr>
            <p:cNvSpPr txBox="1"/>
            <p:nvPr/>
          </p:nvSpPr>
          <p:spPr>
            <a:xfrm>
              <a:off x="6481014" y="3764293"/>
              <a:ext cx="5105682" cy="1754326"/>
            </a:xfrm>
            <a:prstGeom prst="rect">
              <a:avLst/>
            </a:prstGeom>
            <a:noFill/>
          </p:spPr>
          <p:txBody>
            <a:bodyPr wrap="square" rtlCol="0">
              <a:spAutoFit/>
            </a:bodyPr>
            <a:lstStyle/>
            <a:p>
              <a:pPr marL="342900" indent="-342900">
                <a:buFont typeface="Wingdings" panose="05000000000000000000" pitchFamily="2" charset="2"/>
                <a:buChar char="ü"/>
              </a:pPr>
              <a:r>
                <a:rPr lang="en-GB">
                  <a:cs typeface="Poppins Light" panose="00000400000000000000" pitchFamily="2" charset="0"/>
                </a:rPr>
                <a:t>If someone is being disrespectful or abusive, it is important to set clear boundaries and communicate your expectations.</a:t>
              </a:r>
            </a:p>
            <a:p>
              <a:pPr marL="342900" indent="-342900">
                <a:buFont typeface="Wingdings" panose="05000000000000000000" pitchFamily="2" charset="2"/>
                <a:buChar char="ü"/>
              </a:pPr>
              <a:endParaRPr lang="en-GB">
                <a:cs typeface="Poppins Light" panose="00000400000000000000" pitchFamily="2" charset="0"/>
              </a:endParaRPr>
            </a:p>
            <a:p>
              <a:pPr marL="342900" indent="-342900">
                <a:buFont typeface="Wingdings" panose="05000000000000000000" pitchFamily="2" charset="2"/>
                <a:buChar char="ü"/>
              </a:pPr>
              <a:r>
                <a:rPr lang="en-GB">
                  <a:cs typeface="Poppins Light" panose="00000400000000000000" pitchFamily="2" charset="0"/>
                </a:rPr>
                <a:t>Let them know what is and is not acceptable behaviour.</a:t>
              </a:r>
            </a:p>
          </p:txBody>
        </p:sp>
      </p:grpSp>
    </p:spTree>
    <p:extLst>
      <p:ext uri="{BB962C8B-B14F-4D97-AF65-F5344CB8AC3E}">
        <p14:creationId xmlns:p14="http://schemas.microsoft.com/office/powerpoint/2010/main" val="301277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spc="-100" dirty="0">
                <a:solidFill>
                  <a:srgbClr val="000000"/>
                </a:solidFill>
                <a:cs typeface="Poppins SemiBold" panose="00000700000000000000" pitchFamily="2" charset="0"/>
              </a:rPr>
              <a:t>Handling Difficult People and Situations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3" name="Group 2">
            <a:extLst>
              <a:ext uri="{FF2B5EF4-FFF2-40B4-BE49-F238E27FC236}">
                <a16:creationId xmlns:a16="http://schemas.microsoft.com/office/drawing/2014/main" id="{507716C4-6AF6-418E-8244-B67A9196296A}"/>
              </a:ext>
            </a:extLst>
          </p:cNvPr>
          <p:cNvGrpSpPr/>
          <p:nvPr/>
        </p:nvGrpSpPr>
        <p:grpSpPr>
          <a:xfrm>
            <a:off x="605306" y="1604567"/>
            <a:ext cx="5105684" cy="2652533"/>
            <a:chOff x="605306" y="1604567"/>
            <a:chExt cx="5105684" cy="2652533"/>
          </a:xfrm>
        </p:grpSpPr>
        <p:grpSp>
          <p:nvGrpSpPr>
            <p:cNvPr id="86" name="Group 85">
              <a:extLst>
                <a:ext uri="{FF2B5EF4-FFF2-40B4-BE49-F238E27FC236}">
                  <a16:creationId xmlns:a16="http://schemas.microsoft.com/office/drawing/2014/main" id="{19BAEE8F-C1B4-4DFF-B7DD-90F124B9713E}"/>
                </a:ext>
              </a:extLst>
            </p:cNvPr>
            <p:cNvGrpSpPr/>
            <p:nvPr/>
          </p:nvGrpSpPr>
          <p:grpSpPr>
            <a:xfrm>
              <a:off x="605306" y="1604567"/>
              <a:ext cx="4681864" cy="562914"/>
              <a:chOff x="3156394" y="1109431"/>
              <a:chExt cx="5756667" cy="686626"/>
            </a:xfrm>
          </p:grpSpPr>
          <p:sp>
            <p:nvSpPr>
              <p:cNvPr id="140" name="Rounded Rectangle 33">
                <a:extLst>
                  <a:ext uri="{FF2B5EF4-FFF2-40B4-BE49-F238E27FC236}">
                    <a16:creationId xmlns:a16="http://schemas.microsoft.com/office/drawing/2014/main" id="{88374199-D146-4A95-8006-DD8A3D7123AA}"/>
                  </a:ext>
                </a:extLst>
              </p:cNvPr>
              <p:cNvSpPr/>
              <p:nvPr/>
            </p:nvSpPr>
            <p:spPr>
              <a:xfrm>
                <a:off x="3156394" y="1109431"/>
                <a:ext cx="5756667" cy="686626"/>
              </a:xfrm>
              <a:prstGeom prst="roundRect">
                <a:avLst>
                  <a:gd name="adj" fmla="val 50000"/>
                </a:avLst>
              </a:prstGeom>
              <a:solidFill>
                <a:srgbClr val="0B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41" name="Rounded Rectangle 34">
                <a:extLst>
                  <a:ext uri="{FF2B5EF4-FFF2-40B4-BE49-F238E27FC236}">
                    <a16:creationId xmlns:a16="http://schemas.microsoft.com/office/drawing/2014/main" id="{5B1AABCA-91C4-4C00-A9AE-56C852973630}"/>
                  </a:ext>
                </a:extLst>
              </p:cNvPr>
              <p:cNvSpPr/>
              <p:nvPr/>
            </p:nvSpPr>
            <p:spPr>
              <a:xfrm>
                <a:off x="3156394" y="1109431"/>
                <a:ext cx="2860596" cy="686626"/>
              </a:xfrm>
              <a:prstGeom prst="roundRect">
                <a:avLst>
                  <a:gd name="adj" fmla="val 50000"/>
                </a:avLst>
              </a:prstGeom>
              <a:solidFill>
                <a:srgbClr val="0E8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42" name="Oval 141">
                <a:extLst>
                  <a:ext uri="{FF2B5EF4-FFF2-40B4-BE49-F238E27FC236}">
                    <a16:creationId xmlns:a16="http://schemas.microsoft.com/office/drawing/2014/main" id="{7C533D33-DA8F-4E60-8A84-7566BEF3198B}"/>
                  </a:ext>
                </a:extLst>
              </p:cNvPr>
              <p:cNvSpPr/>
              <p:nvPr/>
            </p:nvSpPr>
            <p:spPr>
              <a:xfrm>
                <a:off x="3156395" y="1109431"/>
                <a:ext cx="686626" cy="686626"/>
              </a:xfrm>
              <a:prstGeom prst="ellipse">
                <a:avLst/>
              </a:prstGeom>
              <a:solidFill>
                <a:srgbClr val="5AB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43" name="TextBox 142">
                <a:extLst>
                  <a:ext uri="{FF2B5EF4-FFF2-40B4-BE49-F238E27FC236}">
                    <a16:creationId xmlns:a16="http://schemas.microsoft.com/office/drawing/2014/main" id="{BE7D5DFE-732B-4B63-9C37-C72F73A8E07B}"/>
                  </a:ext>
                </a:extLst>
              </p:cNvPr>
              <p:cNvSpPr txBox="1"/>
              <p:nvPr/>
            </p:nvSpPr>
            <p:spPr>
              <a:xfrm>
                <a:off x="3279190" y="1146856"/>
                <a:ext cx="439928" cy="611774"/>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3</a:t>
                </a:r>
              </a:p>
            </p:txBody>
          </p:sp>
          <p:sp>
            <p:nvSpPr>
              <p:cNvPr id="144" name="TextBox 143">
                <a:extLst>
                  <a:ext uri="{FF2B5EF4-FFF2-40B4-BE49-F238E27FC236}">
                    <a16:creationId xmlns:a16="http://schemas.microsoft.com/office/drawing/2014/main" id="{98738201-E307-41DF-950E-1DA61358D6E9}"/>
                  </a:ext>
                </a:extLst>
              </p:cNvPr>
              <p:cNvSpPr txBox="1"/>
              <p:nvPr/>
            </p:nvSpPr>
            <p:spPr>
              <a:xfrm>
                <a:off x="4074937" y="1246656"/>
                <a:ext cx="4449167" cy="429852"/>
              </a:xfrm>
              <a:prstGeom prst="rect">
                <a:avLst/>
              </a:prstGeom>
              <a:noFill/>
            </p:spPr>
            <p:txBody>
              <a:bodyPr wrap="square" rtlCol="0" anchor="ctr" anchorCtr="0">
                <a:spAutoFit/>
              </a:bodyPr>
              <a:lstStyle/>
              <a:p>
                <a:pPr algn="ctr">
                  <a:lnSpc>
                    <a:spcPts val="1994"/>
                  </a:lnSpc>
                </a:pPr>
                <a:r>
                  <a:rPr lang="en-GB" sz="2000" b="1" dirty="0">
                    <a:solidFill>
                      <a:schemeClr val="bg1"/>
                    </a:solidFill>
                  </a:rPr>
                  <a:t>Use Assertive Communication</a:t>
                </a:r>
              </a:p>
            </p:txBody>
          </p:sp>
        </p:grpSp>
        <p:sp>
          <p:nvSpPr>
            <p:cNvPr id="145" name="TextBox 144">
              <a:extLst>
                <a:ext uri="{FF2B5EF4-FFF2-40B4-BE49-F238E27FC236}">
                  <a16:creationId xmlns:a16="http://schemas.microsoft.com/office/drawing/2014/main" id="{5D33386D-C028-4536-890A-C53A138DA6DB}"/>
                </a:ext>
              </a:extLst>
            </p:cNvPr>
            <p:cNvSpPr txBox="1"/>
            <p:nvPr/>
          </p:nvSpPr>
          <p:spPr>
            <a:xfrm>
              <a:off x="605308" y="2502774"/>
              <a:ext cx="5105682" cy="1754326"/>
            </a:xfrm>
            <a:prstGeom prst="rect">
              <a:avLst/>
            </a:prstGeom>
            <a:noFill/>
          </p:spPr>
          <p:txBody>
            <a:bodyPr wrap="square" rtlCol="0">
              <a:spAutoFit/>
            </a:bodyPr>
            <a:lstStyle/>
            <a:p>
              <a:pPr marL="342900" indent="-342900">
                <a:buFont typeface="Wingdings" panose="05000000000000000000" pitchFamily="2" charset="2"/>
                <a:buChar char="ü"/>
              </a:pPr>
              <a:r>
                <a:rPr lang="en-US" dirty="0">
                  <a:cs typeface="Poppins Light" panose="00000400000000000000" pitchFamily="2" charset="0"/>
                </a:rPr>
                <a:t>Assertive communication involves being direct and honest, while also being respectful of others.</a:t>
              </a:r>
            </a:p>
            <a:p>
              <a:pPr marL="342900" indent="-342900">
                <a:buFont typeface="Wingdings" panose="05000000000000000000" pitchFamily="2" charset="2"/>
                <a:buChar char="ü"/>
              </a:pPr>
              <a:endParaRPr lang="en-US" dirty="0">
                <a:cs typeface="Poppins Light" panose="00000400000000000000" pitchFamily="2" charset="0"/>
              </a:endParaRPr>
            </a:p>
            <a:p>
              <a:pPr marL="342900" indent="-342900">
                <a:buFont typeface="Wingdings" panose="05000000000000000000" pitchFamily="2" charset="2"/>
                <a:buChar char="ü"/>
              </a:pPr>
              <a:r>
                <a:rPr lang="en-US" dirty="0">
                  <a:cs typeface="Poppins Light" panose="00000400000000000000" pitchFamily="2" charset="0"/>
                </a:rPr>
                <a:t>This can help to diffuse tense situations and promote more constructive dialogue.</a:t>
              </a:r>
            </a:p>
          </p:txBody>
        </p:sp>
      </p:grpSp>
      <p:grpSp>
        <p:nvGrpSpPr>
          <p:cNvPr id="4" name="Group 3">
            <a:extLst>
              <a:ext uri="{FF2B5EF4-FFF2-40B4-BE49-F238E27FC236}">
                <a16:creationId xmlns:a16="http://schemas.microsoft.com/office/drawing/2014/main" id="{E88BECC0-DD3E-4A3F-87B6-A72DEA5AEEFF}"/>
              </a:ext>
            </a:extLst>
          </p:cNvPr>
          <p:cNvGrpSpPr/>
          <p:nvPr/>
        </p:nvGrpSpPr>
        <p:grpSpPr>
          <a:xfrm>
            <a:off x="6481012" y="2866086"/>
            <a:ext cx="5105684" cy="2375535"/>
            <a:chOff x="6481012" y="2866086"/>
            <a:chExt cx="5105684" cy="2375535"/>
          </a:xfrm>
        </p:grpSpPr>
        <p:grpSp>
          <p:nvGrpSpPr>
            <p:cNvPr id="160" name="Group 159">
              <a:extLst>
                <a:ext uri="{FF2B5EF4-FFF2-40B4-BE49-F238E27FC236}">
                  <a16:creationId xmlns:a16="http://schemas.microsoft.com/office/drawing/2014/main" id="{8BA24122-7700-4E78-B403-29CCD3E6435B}"/>
                </a:ext>
              </a:extLst>
            </p:cNvPr>
            <p:cNvGrpSpPr/>
            <p:nvPr/>
          </p:nvGrpSpPr>
          <p:grpSpPr>
            <a:xfrm>
              <a:off x="6481012" y="2866086"/>
              <a:ext cx="4681864" cy="562914"/>
              <a:chOff x="3156394" y="1109431"/>
              <a:chExt cx="5756667" cy="686626"/>
            </a:xfrm>
          </p:grpSpPr>
          <p:sp>
            <p:nvSpPr>
              <p:cNvPr id="161" name="Rounded Rectangle 33">
                <a:extLst>
                  <a:ext uri="{FF2B5EF4-FFF2-40B4-BE49-F238E27FC236}">
                    <a16:creationId xmlns:a16="http://schemas.microsoft.com/office/drawing/2014/main" id="{DE3D5646-A433-4AA2-8CD4-DCB37A0516AD}"/>
                  </a:ext>
                </a:extLst>
              </p:cNvPr>
              <p:cNvSpPr/>
              <p:nvPr/>
            </p:nvSpPr>
            <p:spPr>
              <a:xfrm>
                <a:off x="3156394" y="1109431"/>
                <a:ext cx="5756667" cy="686626"/>
              </a:xfrm>
              <a:prstGeom prst="roundRect">
                <a:avLst>
                  <a:gd name="adj" fmla="val 50000"/>
                </a:avLst>
              </a:prstGeom>
              <a:solidFill>
                <a:srgbClr val="0B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62" name="Rounded Rectangle 34">
                <a:extLst>
                  <a:ext uri="{FF2B5EF4-FFF2-40B4-BE49-F238E27FC236}">
                    <a16:creationId xmlns:a16="http://schemas.microsoft.com/office/drawing/2014/main" id="{CF49CC32-C43F-4745-9CAB-D83F72218A2A}"/>
                  </a:ext>
                </a:extLst>
              </p:cNvPr>
              <p:cNvSpPr/>
              <p:nvPr/>
            </p:nvSpPr>
            <p:spPr>
              <a:xfrm>
                <a:off x="3156394" y="1109431"/>
                <a:ext cx="2860596" cy="686626"/>
              </a:xfrm>
              <a:prstGeom prst="roundRect">
                <a:avLst>
                  <a:gd name="adj" fmla="val 50000"/>
                </a:avLst>
              </a:prstGeom>
              <a:solidFill>
                <a:srgbClr val="0E8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63" name="Oval 162">
                <a:extLst>
                  <a:ext uri="{FF2B5EF4-FFF2-40B4-BE49-F238E27FC236}">
                    <a16:creationId xmlns:a16="http://schemas.microsoft.com/office/drawing/2014/main" id="{32B5DC61-C728-44E1-A265-D1F47B64116B}"/>
                  </a:ext>
                </a:extLst>
              </p:cNvPr>
              <p:cNvSpPr/>
              <p:nvPr/>
            </p:nvSpPr>
            <p:spPr>
              <a:xfrm>
                <a:off x="3156395" y="1109431"/>
                <a:ext cx="686626" cy="686626"/>
              </a:xfrm>
              <a:prstGeom prst="ellipse">
                <a:avLst/>
              </a:prstGeom>
              <a:solidFill>
                <a:srgbClr val="5AB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64" name="TextBox 163">
                <a:extLst>
                  <a:ext uri="{FF2B5EF4-FFF2-40B4-BE49-F238E27FC236}">
                    <a16:creationId xmlns:a16="http://schemas.microsoft.com/office/drawing/2014/main" id="{EE9035A9-F19D-4A07-AD8E-5DE17D0D97A9}"/>
                  </a:ext>
                </a:extLst>
              </p:cNvPr>
              <p:cNvSpPr txBox="1"/>
              <p:nvPr/>
            </p:nvSpPr>
            <p:spPr>
              <a:xfrm>
                <a:off x="3279190" y="1146856"/>
                <a:ext cx="439928" cy="611774"/>
              </a:xfrm>
              <a:prstGeom prst="rect">
                <a:avLst/>
              </a:prstGeom>
              <a:noFill/>
            </p:spPr>
            <p:txBody>
              <a:bodyPr wrap="none" rtlCol="0" anchor="ctr">
                <a:spAutoFit/>
              </a:bodyPr>
              <a:lstStyle/>
              <a:p>
                <a:pPr algn="ctr"/>
                <a:r>
                  <a:rPr lang="en-GB" sz="2659" b="1" dirty="0">
                    <a:solidFill>
                      <a:schemeClr val="bg1"/>
                    </a:solidFill>
                    <a:latin typeface="Poppins" pitchFamily="2" charset="77"/>
                    <a:cs typeface="Poppins" pitchFamily="2" charset="77"/>
                  </a:rPr>
                  <a:t>4</a:t>
                </a:r>
              </a:p>
            </p:txBody>
          </p:sp>
          <p:sp>
            <p:nvSpPr>
              <p:cNvPr id="165" name="TextBox 164">
                <a:extLst>
                  <a:ext uri="{FF2B5EF4-FFF2-40B4-BE49-F238E27FC236}">
                    <a16:creationId xmlns:a16="http://schemas.microsoft.com/office/drawing/2014/main" id="{FF3A9F49-D445-4075-8E5E-79065196F939}"/>
                  </a:ext>
                </a:extLst>
              </p:cNvPr>
              <p:cNvSpPr txBox="1"/>
              <p:nvPr/>
            </p:nvSpPr>
            <p:spPr>
              <a:xfrm>
                <a:off x="4103889" y="1270387"/>
                <a:ext cx="4240137" cy="429852"/>
              </a:xfrm>
              <a:prstGeom prst="rect">
                <a:avLst/>
              </a:prstGeom>
              <a:noFill/>
            </p:spPr>
            <p:txBody>
              <a:bodyPr wrap="square" rtlCol="0" anchor="ctr" anchorCtr="0">
                <a:spAutoFit/>
              </a:bodyPr>
              <a:lstStyle/>
              <a:p>
                <a:pPr algn="ctr">
                  <a:lnSpc>
                    <a:spcPts val="1994"/>
                  </a:lnSpc>
                </a:pPr>
                <a:r>
                  <a:rPr lang="en-GB" sz="2000" b="1" dirty="0">
                    <a:solidFill>
                      <a:schemeClr val="bg1"/>
                    </a:solidFill>
                  </a:rPr>
                  <a:t>Identify the Root Cause</a:t>
                </a:r>
              </a:p>
            </p:txBody>
          </p:sp>
        </p:grpSp>
        <p:sp>
          <p:nvSpPr>
            <p:cNvPr id="166" name="TextBox 165">
              <a:extLst>
                <a:ext uri="{FF2B5EF4-FFF2-40B4-BE49-F238E27FC236}">
                  <a16:creationId xmlns:a16="http://schemas.microsoft.com/office/drawing/2014/main" id="{7DC5E5D9-4BC6-4097-8430-84CF4713BF8F}"/>
                </a:ext>
              </a:extLst>
            </p:cNvPr>
            <p:cNvSpPr txBox="1"/>
            <p:nvPr/>
          </p:nvSpPr>
          <p:spPr>
            <a:xfrm>
              <a:off x="6481014" y="3764293"/>
              <a:ext cx="5105682" cy="1477328"/>
            </a:xfrm>
            <a:prstGeom prst="rect">
              <a:avLst/>
            </a:prstGeom>
            <a:noFill/>
          </p:spPr>
          <p:txBody>
            <a:bodyPr wrap="square" rtlCol="0">
              <a:spAutoFit/>
            </a:bodyPr>
            <a:lstStyle/>
            <a:p>
              <a:pPr marL="342900" indent="-342900">
                <a:buFont typeface="Wingdings" panose="05000000000000000000" pitchFamily="2" charset="2"/>
                <a:buChar char="ü"/>
              </a:pPr>
              <a:r>
                <a:rPr lang="en-GB" dirty="0">
                  <a:cs typeface="Poppins Light" panose="00000400000000000000" pitchFamily="2" charset="0"/>
                </a:rPr>
                <a:t>Sometimes difficult behaviour is a symptom of a deeper issue.</a:t>
              </a:r>
            </a:p>
            <a:p>
              <a:pPr marL="342900" indent="-342900">
                <a:buFont typeface="Wingdings" panose="05000000000000000000" pitchFamily="2" charset="2"/>
                <a:buChar char="ü"/>
              </a:pPr>
              <a:endParaRPr lang="en-GB" dirty="0">
                <a:cs typeface="Poppins Light" panose="00000400000000000000" pitchFamily="2" charset="0"/>
              </a:endParaRPr>
            </a:p>
            <a:p>
              <a:pPr marL="342900" indent="-342900">
                <a:buFont typeface="Wingdings" panose="05000000000000000000" pitchFamily="2" charset="2"/>
                <a:buChar char="ü"/>
              </a:pPr>
              <a:r>
                <a:rPr lang="en-GB" dirty="0">
                  <a:cs typeface="Poppins Light" panose="00000400000000000000" pitchFamily="2" charset="0"/>
                </a:rPr>
                <a:t>Try to identify the underlying cause of the person's behaviour and address it directly.</a:t>
              </a:r>
            </a:p>
          </p:txBody>
        </p:sp>
      </p:grpSp>
    </p:spTree>
    <p:extLst>
      <p:ext uri="{BB962C8B-B14F-4D97-AF65-F5344CB8AC3E}">
        <p14:creationId xmlns:p14="http://schemas.microsoft.com/office/powerpoint/2010/main" val="23669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dirty="0">
                <a:solidFill>
                  <a:srgbClr val="000000"/>
                </a:solidFill>
                <a:cs typeface="Poppins SemiBold" panose="00000700000000000000" pitchFamily="2" charset="0"/>
              </a:rPr>
              <a:t>Handling Difficult People and Situations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2" name="Group 1">
            <a:extLst>
              <a:ext uri="{FF2B5EF4-FFF2-40B4-BE49-F238E27FC236}">
                <a16:creationId xmlns:a16="http://schemas.microsoft.com/office/drawing/2014/main" id="{A57E9B1A-4F8B-4C61-96A3-CFDCB3ECA7A0}"/>
              </a:ext>
            </a:extLst>
          </p:cNvPr>
          <p:cNvGrpSpPr/>
          <p:nvPr/>
        </p:nvGrpSpPr>
        <p:grpSpPr>
          <a:xfrm>
            <a:off x="605306" y="1604567"/>
            <a:ext cx="5105684" cy="2929532"/>
            <a:chOff x="605306" y="1604567"/>
            <a:chExt cx="5105684" cy="2929532"/>
          </a:xfrm>
        </p:grpSpPr>
        <p:grpSp>
          <p:nvGrpSpPr>
            <p:cNvPr id="86" name="Group 85">
              <a:extLst>
                <a:ext uri="{FF2B5EF4-FFF2-40B4-BE49-F238E27FC236}">
                  <a16:creationId xmlns:a16="http://schemas.microsoft.com/office/drawing/2014/main" id="{19BAEE8F-C1B4-4DFF-B7DD-90F124B9713E}"/>
                </a:ext>
              </a:extLst>
            </p:cNvPr>
            <p:cNvGrpSpPr/>
            <p:nvPr/>
          </p:nvGrpSpPr>
          <p:grpSpPr>
            <a:xfrm>
              <a:off x="605306" y="1604567"/>
              <a:ext cx="4681864" cy="562914"/>
              <a:chOff x="3156394" y="1109431"/>
              <a:chExt cx="5756667" cy="686626"/>
            </a:xfrm>
          </p:grpSpPr>
          <p:sp>
            <p:nvSpPr>
              <p:cNvPr id="140" name="Rounded Rectangle 33">
                <a:extLst>
                  <a:ext uri="{FF2B5EF4-FFF2-40B4-BE49-F238E27FC236}">
                    <a16:creationId xmlns:a16="http://schemas.microsoft.com/office/drawing/2014/main" id="{88374199-D146-4A95-8006-DD8A3D7123AA}"/>
                  </a:ext>
                </a:extLst>
              </p:cNvPr>
              <p:cNvSpPr/>
              <p:nvPr/>
            </p:nvSpPr>
            <p:spPr>
              <a:xfrm>
                <a:off x="3156394" y="1109431"/>
                <a:ext cx="5756667" cy="686626"/>
              </a:xfrm>
              <a:prstGeom prst="roundRect">
                <a:avLst>
                  <a:gd name="adj" fmla="val 50000"/>
                </a:avLst>
              </a:prstGeom>
              <a:solidFill>
                <a:srgbClr val="0B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41" name="Rounded Rectangle 34">
                <a:extLst>
                  <a:ext uri="{FF2B5EF4-FFF2-40B4-BE49-F238E27FC236}">
                    <a16:creationId xmlns:a16="http://schemas.microsoft.com/office/drawing/2014/main" id="{5B1AABCA-91C4-4C00-A9AE-56C852973630}"/>
                  </a:ext>
                </a:extLst>
              </p:cNvPr>
              <p:cNvSpPr/>
              <p:nvPr/>
            </p:nvSpPr>
            <p:spPr>
              <a:xfrm>
                <a:off x="3156394" y="1109431"/>
                <a:ext cx="2860596" cy="686626"/>
              </a:xfrm>
              <a:prstGeom prst="roundRect">
                <a:avLst>
                  <a:gd name="adj" fmla="val 50000"/>
                </a:avLst>
              </a:prstGeom>
              <a:solidFill>
                <a:srgbClr val="0E8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42" name="Oval 141">
                <a:extLst>
                  <a:ext uri="{FF2B5EF4-FFF2-40B4-BE49-F238E27FC236}">
                    <a16:creationId xmlns:a16="http://schemas.microsoft.com/office/drawing/2014/main" id="{7C533D33-DA8F-4E60-8A84-7566BEF3198B}"/>
                  </a:ext>
                </a:extLst>
              </p:cNvPr>
              <p:cNvSpPr/>
              <p:nvPr/>
            </p:nvSpPr>
            <p:spPr>
              <a:xfrm>
                <a:off x="3156395" y="1109431"/>
                <a:ext cx="686626" cy="686626"/>
              </a:xfrm>
              <a:prstGeom prst="ellipse">
                <a:avLst/>
              </a:prstGeom>
              <a:solidFill>
                <a:srgbClr val="5AB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98">
                  <a:latin typeface="Lato Light" panose="020F0502020204030203" pitchFamily="34" charset="0"/>
                </a:endParaRPr>
              </a:p>
            </p:txBody>
          </p:sp>
          <p:sp>
            <p:nvSpPr>
              <p:cNvPr id="143" name="TextBox 142">
                <a:extLst>
                  <a:ext uri="{FF2B5EF4-FFF2-40B4-BE49-F238E27FC236}">
                    <a16:creationId xmlns:a16="http://schemas.microsoft.com/office/drawing/2014/main" id="{BE7D5DFE-732B-4B63-9C37-C72F73A8E07B}"/>
                  </a:ext>
                </a:extLst>
              </p:cNvPr>
              <p:cNvSpPr txBox="1"/>
              <p:nvPr/>
            </p:nvSpPr>
            <p:spPr>
              <a:xfrm>
                <a:off x="3279190" y="1146856"/>
                <a:ext cx="439928" cy="611774"/>
              </a:xfrm>
              <a:prstGeom prst="rect">
                <a:avLst/>
              </a:prstGeom>
              <a:noFill/>
            </p:spPr>
            <p:txBody>
              <a:bodyPr wrap="none" rtlCol="0" anchor="ctr">
                <a:spAutoFit/>
              </a:bodyPr>
              <a:lstStyle/>
              <a:p>
                <a:pPr algn="ctr"/>
                <a:r>
                  <a:rPr lang="en-GB" sz="2659" b="1">
                    <a:solidFill>
                      <a:schemeClr val="bg1"/>
                    </a:solidFill>
                    <a:latin typeface="Poppins" pitchFamily="2" charset="77"/>
                    <a:cs typeface="Poppins" pitchFamily="2" charset="77"/>
                  </a:rPr>
                  <a:t>5</a:t>
                </a:r>
              </a:p>
            </p:txBody>
          </p:sp>
          <p:sp>
            <p:nvSpPr>
              <p:cNvPr id="144" name="TextBox 143">
                <a:extLst>
                  <a:ext uri="{FF2B5EF4-FFF2-40B4-BE49-F238E27FC236}">
                    <a16:creationId xmlns:a16="http://schemas.microsoft.com/office/drawing/2014/main" id="{98738201-E307-41DF-950E-1DA61358D6E9}"/>
                  </a:ext>
                </a:extLst>
              </p:cNvPr>
              <p:cNvSpPr txBox="1"/>
              <p:nvPr/>
            </p:nvSpPr>
            <p:spPr>
              <a:xfrm>
                <a:off x="4652102" y="1270387"/>
                <a:ext cx="3381610" cy="429852"/>
              </a:xfrm>
              <a:prstGeom prst="rect">
                <a:avLst/>
              </a:prstGeom>
              <a:noFill/>
            </p:spPr>
            <p:txBody>
              <a:bodyPr wrap="square" rtlCol="0" anchor="ctr" anchorCtr="0">
                <a:spAutoFit/>
              </a:bodyPr>
              <a:lstStyle/>
              <a:p>
                <a:pPr algn="ctr">
                  <a:lnSpc>
                    <a:spcPts val="1994"/>
                  </a:lnSpc>
                </a:pPr>
                <a:r>
                  <a:rPr lang="en-GB" sz="2000" b="1" dirty="0">
                    <a:solidFill>
                      <a:schemeClr val="bg1"/>
                    </a:solidFill>
                    <a:ea typeface="League Spartan" charset="0"/>
                    <a:cs typeface="Poppins" pitchFamily="2" charset="77"/>
                  </a:rPr>
                  <a:t>Seek Support</a:t>
                </a:r>
              </a:p>
            </p:txBody>
          </p:sp>
        </p:grpSp>
        <p:sp>
          <p:nvSpPr>
            <p:cNvPr id="145" name="TextBox 144">
              <a:extLst>
                <a:ext uri="{FF2B5EF4-FFF2-40B4-BE49-F238E27FC236}">
                  <a16:creationId xmlns:a16="http://schemas.microsoft.com/office/drawing/2014/main" id="{5D33386D-C028-4536-890A-C53A138DA6DB}"/>
                </a:ext>
              </a:extLst>
            </p:cNvPr>
            <p:cNvSpPr txBox="1"/>
            <p:nvPr/>
          </p:nvSpPr>
          <p:spPr>
            <a:xfrm>
              <a:off x="605308" y="2502774"/>
              <a:ext cx="5105682" cy="2031325"/>
            </a:xfrm>
            <a:prstGeom prst="rect">
              <a:avLst/>
            </a:prstGeom>
            <a:noFill/>
          </p:spPr>
          <p:txBody>
            <a:bodyPr wrap="square" rtlCol="0">
              <a:spAutoFit/>
            </a:bodyPr>
            <a:lstStyle/>
            <a:p>
              <a:pPr marL="342900" indent="-342900">
                <a:buFont typeface="Wingdings" panose="05000000000000000000" pitchFamily="2" charset="2"/>
                <a:buChar char="ü"/>
              </a:pPr>
              <a:r>
                <a:rPr lang="en-GB" dirty="0">
                  <a:cs typeface="Poppins Light" panose="00000400000000000000" pitchFamily="2" charset="0"/>
                </a:rPr>
                <a:t>If you are struggling to manage a difficult situation or person, seek support from colleagues, friends, or family.</a:t>
              </a:r>
            </a:p>
            <a:p>
              <a:pPr marL="342900" indent="-342900">
                <a:buFont typeface="Wingdings" panose="05000000000000000000" pitchFamily="2" charset="2"/>
                <a:buChar char="ü"/>
              </a:pPr>
              <a:endParaRPr lang="en-GB" dirty="0">
                <a:cs typeface="Poppins Light" panose="00000400000000000000" pitchFamily="2" charset="0"/>
              </a:endParaRPr>
            </a:p>
            <a:p>
              <a:pPr marL="342900" indent="-342900">
                <a:buFont typeface="Wingdings" panose="05000000000000000000" pitchFamily="2" charset="2"/>
                <a:buChar char="ü"/>
              </a:pPr>
              <a:r>
                <a:rPr lang="en-GB" dirty="0">
                  <a:cs typeface="Poppins Light" panose="00000400000000000000" pitchFamily="2" charset="0"/>
                </a:rPr>
                <a:t>Sometimes just talking through the situation can help you gain a new perspective and develop a more effective strategy for managing it.</a:t>
              </a:r>
            </a:p>
          </p:txBody>
        </p:sp>
      </p:grpSp>
      <p:pic>
        <p:nvPicPr>
          <p:cNvPr id="3" name="Picture 2">
            <a:extLst>
              <a:ext uri="{FF2B5EF4-FFF2-40B4-BE49-F238E27FC236}">
                <a16:creationId xmlns:a16="http://schemas.microsoft.com/office/drawing/2014/main" id="{DB26F14D-53B9-4EDE-8684-DE849671EB12}"/>
              </a:ext>
            </a:extLst>
          </p:cNvPr>
          <p:cNvPicPr>
            <a:picLocks noChangeAspect="1"/>
          </p:cNvPicPr>
          <p:nvPr/>
        </p:nvPicPr>
        <p:blipFill>
          <a:blip r:embed="rId3"/>
          <a:stretch>
            <a:fillRect/>
          </a:stretch>
        </p:blipFill>
        <p:spPr>
          <a:xfrm>
            <a:off x="7416515" y="1601145"/>
            <a:ext cx="3834581" cy="3834581"/>
          </a:xfrm>
          <a:prstGeom prst="rect">
            <a:avLst/>
          </a:prstGeom>
        </p:spPr>
      </p:pic>
    </p:spTree>
    <p:extLst>
      <p:ext uri="{BB962C8B-B14F-4D97-AF65-F5344CB8AC3E}">
        <p14:creationId xmlns:p14="http://schemas.microsoft.com/office/powerpoint/2010/main" val="240118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a:solidFill>
                  <a:srgbClr val="000000"/>
                </a:solidFill>
                <a:cs typeface="Poppins SemiBold" panose="00000700000000000000" pitchFamily="2" charset="0"/>
              </a:rPr>
              <a:t>Practising the Art of Audience Engagement</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10768546" cy="1323439"/>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cs typeface="Poppins Light" panose="00000400000000000000" pitchFamily="2" charset="0"/>
              </a:rPr>
              <a:t>Engaging with your audience is an important part of any communication, whether it be a presentation, a speech, a conversation, or even a social media post.</a:t>
            </a:r>
          </a:p>
          <a:p>
            <a:pPr marL="342900" indent="-342900">
              <a:buFont typeface="Wingdings" panose="05000000000000000000" pitchFamily="2" charset="2"/>
              <a:buChar char="Ø"/>
            </a:pPr>
            <a:endParaRPr lang="en-GB" sz="2000" dirty="0">
              <a:cs typeface="Poppins Light" panose="00000400000000000000" pitchFamily="2" charset="0"/>
            </a:endParaRPr>
          </a:p>
          <a:p>
            <a:pPr marL="342900" indent="-342900">
              <a:buFont typeface="Wingdings" panose="05000000000000000000" pitchFamily="2" charset="2"/>
              <a:buChar char="Ø"/>
            </a:pPr>
            <a:r>
              <a:rPr lang="en-GB" sz="2000" dirty="0">
                <a:cs typeface="Poppins Light" panose="00000400000000000000" pitchFamily="2" charset="0"/>
              </a:rPr>
              <a:t>The following are some tips to help you practice the art of audience engagement:</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4" name="Group 3">
            <a:extLst>
              <a:ext uri="{FF2B5EF4-FFF2-40B4-BE49-F238E27FC236}">
                <a16:creationId xmlns:a16="http://schemas.microsoft.com/office/drawing/2014/main" id="{3F25E66E-159A-4989-BF75-254E9D9917FB}"/>
              </a:ext>
            </a:extLst>
          </p:cNvPr>
          <p:cNvGrpSpPr/>
          <p:nvPr/>
        </p:nvGrpSpPr>
        <p:grpSpPr>
          <a:xfrm>
            <a:off x="3391592" y="3164954"/>
            <a:ext cx="4393307" cy="2136619"/>
            <a:chOff x="3391592" y="3164955"/>
            <a:chExt cx="4393307" cy="1978548"/>
          </a:xfrm>
        </p:grpSpPr>
        <p:grpSp>
          <p:nvGrpSpPr>
            <p:cNvPr id="46" name="Group 45">
              <a:extLst>
                <a:ext uri="{FF2B5EF4-FFF2-40B4-BE49-F238E27FC236}">
                  <a16:creationId xmlns:a16="http://schemas.microsoft.com/office/drawing/2014/main" id="{627FE66F-8159-45C8-A943-8078CFC2A462}"/>
                </a:ext>
              </a:extLst>
            </p:cNvPr>
            <p:cNvGrpSpPr/>
            <p:nvPr/>
          </p:nvGrpSpPr>
          <p:grpSpPr>
            <a:xfrm>
              <a:off x="3391593" y="3164955"/>
              <a:ext cx="4393306" cy="1278777"/>
              <a:chOff x="1285875" y="1944687"/>
              <a:chExt cx="7212893" cy="2523966"/>
            </a:xfrm>
          </p:grpSpPr>
          <p:sp>
            <p:nvSpPr>
              <p:cNvPr id="66" name="Rectangle 65">
                <a:extLst>
                  <a:ext uri="{FF2B5EF4-FFF2-40B4-BE49-F238E27FC236}">
                    <a16:creationId xmlns:a16="http://schemas.microsoft.com/office/drawing/2014/main" id="{79E6A2E7-1E62-4A72-9EE1-7B9C2C7E80A9}"/>
                  </a:ext>
                </a:extLst>
              </p:cNvPr>
              <p:cNvSpPr/>
              <p:nvPr/>
            </p:nvSpPr>
            <p:spPr>
              <a:xfrm>
                <a:off x="1485919" y="2083889"/>
                <a:ext cx="5856885" cy="978385"/>
              </a:xfrm>
              <a:prstGeom prst="rect">
                <a:avLst/>
              </a:prstGeom>
              <a:solidFill>
                <a:srgbClr val="7030A0"/>
              </a:solidFill>
              <a:ln w="25400" cap="flat" cmpd="sng" algn="ctr">
                <a:noFill/>
                <a:prstDash val="solid"/>
              </a:ln>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67" name="Round Same Side Corner Rectangle 11">
                <a:extLst>
                  <a:ext uri="{FF2B5EF4-FFF2-40B4-BE49-F238E27FC236}">
                    <a16:creationId xmlns:a16="http://schemas.microsoft.com/office/drawing/2014/main" id="{B8948D42-B74A-46A8-9DFA-732BF7F863DF}"/>
                  </a:ext>
                </a:extLst>
              </p:cNvPr>
              <p:cNvSpPr/>
              <p:nvPr/>
            </p:nvSpPr>
            <p:spPr>
              <a:xfrm rot="5400000">
                <a:off x="1555146" y="1875463"/>
                <a:ext cx="795435" cy="933887"/>
              </a:xfrm>
              <a:prstGeom prst="round2SameRect">
                <a:avLst>
                  <a:gd name="adj1" fmla="val 50000"/>
                  <a:gd name="adj2" fmla="val 0"/>
                </a:avLst>
              </a:prstGeom>
              <a:solidFill>
                <a:srgbClr val="AB83CE"/>
              </a:solidFill>
              <a:ln w="25400" cap="flat" cmpd="sng" algn="ctr">
                <a:noFill/>
                <a:prstDash val="solid"/>
              </a:ln>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68" name="Parallelogram 67">
                <a:extLst>
                  <a:ext uri="{FF2B5EF4-FFF2-40B4-BE49-F238E27FC236}">
                    <a16:creationId xmlns:a16="http://schemas.microsoft.com/office/drawing/2014/main" id="{50CF2428-7FD0-46D1-9307-31CE03D0B0DF}"/>
                  </a:ext>
                </a:extLst>
              </p:cNvPr>
              <p:cNvSpPr/>
              <p:nvPr/>
            </p:nvSpPr>
            <p:spPr>
              <a:xfrm rot="16200000" flipV="1">
                <a:off x="905969" y="2324595"/>
                <a:ext cx="959857" cy="200042"/>
              </a:xfrm>
              <a:prstGeom prst="parallelogram">
                <a:avLst>
                  <a:gd name="adj" fmla="val 83126"/>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69" name="Triangle 5">
                <a:extLst>
                  <a:ext uri="{FF2B5EF4-FFF2-40B4-BE49-F238E27FC236}">
                    <a16:creationId xmlns:a16="http://schemas.microsoft.com/office/drawing/2014/main" id="{F2D31434-1165-46AC-85FC-ABBB21110F8A}"/>
                  </a:ext>
                </a:extLst>
              </p:cNvPr>
              <p:cNvSpPr/>
              <p:nvPr/>
            </p:nvSpPr>
            <p:spPr>
              <a:xfrm rot="16200000">
                <a:off x="1224822" y="2801177"/>
                <a:ext cx="322150" cy="200044"/>
              </a:xfrm>
              <a:prstGeom prst="triangle">
                <a:avLst/>
              </a:prstGeom>
              <a:solidFill>
                <a:srgbClr val="562F77"/>
              </a:solidFill>
              <a:ln w="25400" cap="flat" cmpd="sng" algn="ctr">
                <a:noFill/>
                <a:prstDash val="solid"/>
              </a:ln>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70" name="Parallelogram 69">
                <a:extLst>
                  <a:ext uri="{FF2B5EF4-FFF2-40B4-BE49-F238E27FC236}">
                    <a16:creationId xmlns:a16="http://schemas.microsoft.com/office/drawing/2014/main" id="{6098AD6D-3F27-4452-81EE-A0897F1024DE}"/>
                  </a:ext>
                </a:extLst>
              </p:cNvPr>
              <p:cNvSpPr/>
              <p:nvPr/>
            </p:nvSpPr>
            <p:spPr>
              <a:xfrm rot="16200000">
                <a:off x="6963711" y="2323781"/>
                <a:ext cx="959857" cy="201669"/>
              </a:xfrm>
              <a:prstGeom prst="parallelogram">
                <a:avLst>
                  <a:gd name="adj" fmla="val 83126"/>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71" name="Triangle 7">
                <a:extLst>
                  <a:ext uri="{FF2B5EF4-FFF2-40B4-BE49-F238E27FC236}">
                    <a16:creationId xmlns:a16="http://schemas.microsoft.com/office/drawing/2014/main" id="{039B549C-682C-409B-B909-D059A1676408}"/>
                  </a:ext>
                </a:extLst>
              </p:cNvPr>
              <p:cNvSpPr/>
              <p:nvPr/>
            </p:nvSpPr>
            <p:spPr>
              <a:xfrm rot="16200000" flipV="1">
                <a:off x="7282566" y="2800364"/>
                <a:ext cx="322150" cy="201669"/>
              </a:xfrm>
              <a:prstGeom prst="triangle">
                <a:avLst/>
              </a:prstGeom>
              <a:solidFill>
                <a:srgbClr val="562F77"/>
              </a:solidFill>
              <a:ln w="25400" cap="flat" cmpd="sng" algn="ctr">
                <a:noFill/>
                <a:prstDash val="solid"/>
              </a:ln>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72" name="Oval 71">
                <a:extLst>
                  <a:ext uri="{FF2B5EF4-FFF2-40B4-BE49-F238E27FC236}">
                    <a16:creationId xmlns:a16="http://schemas.microsoft.com/office/drawing/2014/main" id="{F3F611E9-B2EF-4015-9250-08BBA7C1501B}"/>
                  </a:ext>
                </a:extLst>
              </p:cNvPr>
              <p:cNvSpPr/>
              <p:nvPr/>
            </p:nvSpPr>
            <p:spPr>
              <a:xfrm>
                <a:off x="1633155" y="2040141"/>
                <a:ext cx="639417" cy="604530"/>
              </a:xfrm>
              <a:prstGeom prst="ellipse">
                <a:avLst/>
              </a:prstGeom>
              <a:solidFill>
                <a:sysClr val="window" lastClr="FFFFFF"/>
              </a:solidFill>
              <a:ln w="25400" cap="flat" cmpd="sng" algn="ctr">
                <a:noFill/>
                <a:prstDash val="solid"/>
              </a:ln>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73" name="TextBox 16">
                <a:extLst>
                  <a:ext uri="{FF2B5EF4-FFF2-40B4-BE49-F238E27FC236}">
                    <a16:creationId xmlns:a16="http://schemas.microsoft.com/office/drawing/2014/main" id="{C3A19B08-C4AA-4595-82EF-D76013903201}"/>
                  </a:ext>
                </a:extLst>
              </p:cNvPr>
              <p:cNvSpPr txBox="1"/>
              <p:nvPr/>
            </p:nvSpPr>
            <p:spPr>
              <a:xfrm>
                <a:off x="3179764" y="2235637"/>
                <a:ext cx="2530841" cy="616328"/>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defTabSz="725684"/>
                <a:r>
                  <a:rPr lang="en-GB" sz="1429" b="1">
                    <a:solidFill>
                      <a:prstClr val="white"/>
                    </a:solidFill>
                    <a:cs typeface="Calibri" panose="020F0502020204030204" pitchFamily="34" charset="0"/>
                    <a:sym typeface="Arial"/>
                  </a:rPr>
                  <a:t>Make Eye Contact</a:t>
                </a:r>
              </a:p>
            </p:txBody>
          </p:sp>
          <p:sp>
            <p:nvSpPr>
              <p:cNvPr id="74" name="Rectangle 73">
                <a:extLst>
                  <a:ext uri="{FF2B5EF4-FFF2-40B4-BE49-F238E27FC236}">
                    <a16:creationId xmlns:a16="http://schemas.microsoft.com/office/drawing/2014/main" id="{83BA183F-6AB1-4801-881F-0CF98485A44B}"/>
                  </a:ext>
                </a:extLst>
              </p:cNvPr>
              <p:cNvSpPr/>
              <p:nvPr/>
            </p:nvSpPr>
            <p:spPr>
              <a:xfrm>
                <a:off x="2440213" y="3490268"/>
                <a:ext cx="5856885" cy="978385"/>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75" name="Round Same Side Corner Rectangle 21">
                <a:extLst>
                  <a:ext uri="{FF2B5EF4-FFF2-40B4-BE49-F238E27FC236}">
                    <a16:creationId xmlns:a16="http://schemas.microsoft.com/office/drawing/2014/main" id="{50DFB84D-84DF-4698-A69E-FF3117BA9C8E}"/>
                  </a:ext>
                </a:extLst>
              </p:cNvPr>
              <p:cNvSpPr/>
              <p:nvPr/>
            </p:nvSpPr>
            <p:spPr>
              <a:xfrm rot="5400000">
                <a:off x="2509439" y="3281842"/>
                <a:ext cx="795435" cy="933887"/>
              </a:xfrm>
              <a:prstGeom prst="round2SameRect">
                <a:avLst>
                  <a:gd name="adj1" fmla="val 50000"/>
                  <a:gd name="adj2"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76" name="Parallelogram 75">
                <a:extLst>
                  <a:ext uri="{FF2B5EF4-FFF2-40B4-BE49-F238E27FC236}">
                    <a16:creationId xmlns:a16="http://schemas.microsoft.com/office/drawing/2014/main" id="{07F551A2-2072-48FD-9B9D-7E7700168F53}"/>
                  </a:ext>
                </a:extLst>
              </p:cNvPr>
              <p:cNvSpPr/>
              <p:nvPr/>
            </p:nvSpPr>
            <p:spPr>
              <a:xfrm rot="16200000" flipV="1">
                <a:off x="1860262" y="3730975"/>
                <a:ext cx="959857" cy="200042"/>
              </a:xfrm>
              <a:prstGeom prst="parallelogram">
                <a:avLst>
                  <a:gd name="adj" fmla="val 83126"/>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77" name="Triangle 49">
                <a:extLst>
                  <a:ext uri="{FF2B5EF4-FFF2-40B4-BE49-F238E27FC236}">
                    <a16:creationId xmlns:a16="http://schemas.microsoft.com/office/drawing/2014/main" id="{F91844E6-8AA0-43C7-B94E-5D7922861157}"/>
                  </a:ext>
                </a:extLst>
              </p:cNvPr>
              <p:cNvSpPr/>
              <p:nvPr/>
            </p:nvSpPr>
            <p:spPr>
              <a:xfrm rot="16200000">
                <a:off x="2179115" y="4207556"/>
                <a:ext cx="322150" cy="200044"/>
              </a:xfrm>
              <a:prstGeom prst="triangle">
                <a:avLst/>
              </a:prstGeom>
              <a:solidFill>
                <a:srgbClr val="0061A3"/>
              </a:solidFill>
              <a:ln w="25400" cap="flat" cmpd="sng" algn="ctr">
                <a:noFill/>
                <a:prstDash val="solid"/>
              </a:ln>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78" name="Parallelogram 77">
                <a:extLst>
                  <a:ext uri="{FF2B5EF4-FFF2-40B4-BE49-F238E27FC236}">
                    <a16:creationId xmlns:a16="http://schemas.microsoft.com/office/drawing/2014/main" id="{AB30C1C0-EC95-456A-B775-604F7C33FE46}"/>
                  </a:ext>
                </a:extLst>
              </p:cNvPr>
              <p:cNvSpPr/>
              <p:nvPr/>
            </p:nvSpPr>
            <p:spPr>
              <a:xfrm rot="16200000">
                <a:off x="7918004" y="3730161"/>
                <a:ext cx="959857" cy="201669"/>
              </a:xfrm>
              <a:prstGeom prst="parallelogram">
                <a:avLst>
                  <a:gd name="adj" fmla="val 83126"/>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79" name="Triangle 51">
                <a:extLst>
                  <a:ext uri="{FF2B5EF4-FFF2-40B4-BE49-F238E27FC236}">
                    <a16:creationId xmlns:a16="http://schemas.microsoft.com/office/drawing/2014/main" id="{D80A8EC1-CB0F-4A34-A832-B5C85CAA3492}"/>
                  </a:ext>
                </a:extLst>
              </p:cNvPr>
              <p:cNvSpPr/>
              <p:nvPr/>
            </p:nvSpPr>
            <p:spPr>
              <a:xfrm rot="16200000" flipV="1">
                <a:off x="8236859" y="4206743"/>
                <a:ext cx="322150" cy="201669"/>
              </a:xfrm>
              <a:prstGeom prst="triangl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80" name="Oval 79">
                <a:extLst>
                  <a:ext uri="{FF2B5EF4-FFF2-40B4-BE49-F238E27FC236}">
                    <a16:creationId xmlns:a16="http://schemas.microsoft.com/office/drawing/2014/main" id="{F4D25B26-E61E-4207-8FC2-E79D8DF4D3A1}"/>
                  </a:ext>
                </a:extLst>
              </p:cNvPr>
              <p:cNvSpPr/>
              <p:nvPr/>
            </p:nvSpPr>
            <p:spPr>
              <a:xfrm>
                <a:off x="2587447" y="3446520"/>
                <a:ext cx="639417" cy="604531"/>
              </a:xfrm>
              <a:prstGeom prst="ellipse">
                <a:avLst/>
              </a:prstGeom>
              <a:solidFill>
                <a:sysClr val="window" lastClr="FFFFFF"/>
              </a:solidFill>
              <a:ln w="25400" cap="flat" cmpd="sng" algn="ctr">
                <a:noFill/>
                <a:prstDash val="solid"/>
              </a:ln>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81" name="TextBox 26">
                <a:extLst>
                  <a:ext uri="{FF2B5EF4-FFF2-40B4-BE49-F238E27FC236}">
                    <a16:creationId xmlns:a16="http://schemas.microsoft.com/office/drawing/2014/main" id="{C5D4AF95-8F6F-4EC2-A437-D24A55BE675C}"/>
                  </a:ext>
                </a:extLst>
              </p:cNvPr>
              <p:cNvSpPr txBox="1"/>
              <p:nvPr/>
            </p:nvSpPr>
            <p:spPr>
              <a:xfrm>
                <a:off x="3798391" y="3669674"/>
                <a:ext cx="3140524" cy="616328"/>
              </a:xfrm>
              <a:prstGeom prst="rect">
                <a:avLst/>
              </a:prstGeom>
              <a:noFill/>
              <a:ln w="9525" cap="flat" cmpd="sng" algn="ctr">
                <a:noFill/>
                <a:prstDash val="solid"/>
              </a:ln>
              <a:effectLst>
                <a:outerShdw blurRad="40000" dist="23000" dir="5400000" rotWithShape="0">
                  <a:srgbClr val="000000">
                    <a:alpha val="35000"/>
                  </a:srgbClr>
                </a:outerShdw>
              </a:effectLst>
            </p:spPr>
            <p:txBody>
              <a:bodyPr wrap="squar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defTabSz="725684"/>
                <a:r>
                  <a:rPr lang="en-GB" sz="1429" b="1">
                    <a:solidFill>
                      <a:prstClr val="white"/>
                    </a:solidFill>
                    <a:cs typeface="Calibri" panose="020F0502020204030204" pitchFamily="34" charset="0"/>
                    <a:sym typeface="Arial"/>
                  </a:rPr>
                  <a:t>Use Humour</a:t>
                </a:r>
              </a:p>
            </p:txBody>
          </p:sp>
          <p:sp>
            <p:nvSpPr>
              <p:cNvPr id="82" name="TextBox 27">
                <a:extLst>
                  <a:ext uri="{FF2B5EF4-FFF2-40B4-BE49-F238E27FC236}">
                    <a16:creationId xmlns:a16="http://schemas.microsoft.com/office/drawing/2014/main" id="{6186A2A7-7096-49DE-BC7F-9542E4FB0250}"/>
                  </a:ext>
                </a:extLst>
              </p:cNvPr>
              <p:cNvSpPr txBox="1"/>
              <p:nvPr/>
            </p:nvSpPr>
            <p:spPr>
              <a:xfrm>
                <a:off x="1722455" y="2044463"/>
                <a:ext cx="460815" cy="616328"/>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r>
                  <a:rPr kumimoji="0" lang="en-GB" sz="1429" b="1" i="0" u="none" strike="noStrike" kern="1200" cap="none" spc="0" normalizeH="0" baseline="0">
                    <a:ln>
                      <a:noFill/>
                    </a:ln>
                    <a:solidFill>
                      <a:srgbClr val="1F497D"/>
                    </a:solidFill>
                    <a:effectLst/>
                    <a:uLnTx/>
                    <a:uFillTx/>
                    <a:latin typeface="Calibri"/>
                    <a:ea typeface="+mn-ea"/>
                    <a:cs typeface="Calibri" panose="020F0502020204030204" pitchFamily="34" charset="0"/>
                    <a:sym typeface="Arial"/>
                  </a:rPr>
                  <a:t>1</a:t>
                </a:r>
              </a:p>
            </p:txBody>
          </p:sp>
          <p:sp>
            <p:nvSpPr>
              <p:cNvPr id="83" name="TextBox 28">
                <a:extLst>
                  <a:ext uri="{FF2B5EF4-FFF2-40B4-BE49-F238E27FC236}">
                    <a16:creationId xmlns:a16="http://schemas.microsoft.com/office/drawing/2014/main" id="{541B5303-103B-4111-ADC8-74B4BB7F1A5E}"/>
                  </a:ext>
                </a:extLst>
              </p:cNvPr>
              <p:cNvSpPr txBox="1"/>
              <p:nvPr/>
            </p:nvSpPr>
            <p:spPr>
              <a:xfrm>
                <a:off x="2682875" y="3448564"/>
                <a:ext cx="460816" cy="616328"/>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r>
                  <a:rPr kumimoji="0" lang="en-GB" sz="1429" b="1" i="0" u="none" strike="noStrike" kern="1200" cap="none" spc="0" normalizeH="0" baseline="0">
                    <a:ln>
                      <a:noFill/>
                    </a:ln>
                    <a:solidFill>
                      <a:srgbClr val="1F497D"/>
                    </a:solidFill>
                    <a:effectLst/>
                    <a:uLnTx/>
                    <a:uFillTx/>
                    <a:latin typeface="Calibri"/>
                    <a:ea typeface="+mn-ea"/>
                    <a:cs typeface="Calibri" panose="020F0502020204030204" pitchFamily="34" charset="0"/>
                    <a:sym typeface="Arial"/>
                  </a:rPr>
                  <a:t>2</a:t>
                </a:r>
              </a:p>
            </p:txBody>
          </p:sp>
        </p:grpSp>
        <p:sp>
          <p:nvSpPr>
            <p:cNvPr id="48" name="Rectangle 47">
              <a:extLst>
                <a:ext uri="{FF2B5EF4-FFF2-40B4-BE49-F238E27FC236}">
                  <a16:creationId xmlns:a16="http://schemas.microsoft.com/office/drawing/2014/main" id="{EEE04E79-2F9B-4E1D-B2F0-9563E4F497BF}"/>
                </a:ext>
              </a:extLst>
            </p:cNvPr>
            <p:cNvSpPr/>
            <p:nvPr/>
          </p:nvSpPr>
          <p:spPr>
            <a:xfrm>
              <a:off x="3513437" y="4647800"/>
              <a:ext cx="3567374" cy="495702"/>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49" name="Round Same Side Corner Rectangle 34">
              <a:extLst>
                <a:ext uri="{FF2B5EF4-FFF2-40B4-BE49-F238E27FC236}">
                  <a16:creationId xmlns:a16="http://schemas.microsoft.com/office/drawing/2014/main" id="{A98C02D6-36BA-411F-9D54-EE232A664509}"/>
                </a:ext>
              </a:extLst>
            </p:cNvPr>
            <p:cNvSpPr/>
            <p:nvPr/>
          </p:nvSpPr>
          <p:spPr>
            <a:xfrm rot="5400000">
              <a:off x="3596343" y="4494369"/>
              <a:ext cx="403010" cy="568821"/>
            </a:xfrm>
            <a:prstGeom prst="round2SameRect">
              <a:avLst>
                <a:gd name="adj1" fmla="val 50000"/>
                <a:gd name="adj2" fmla="val 0"/>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50" name="Parallelogram 49">
              <a:extLst>
                <a:ext uri="{FF2B5EF4-FFF2-40B4-BE49-F238E27FC236}">
                  <a16:creationId xmlns:a16="http://schemas.microsoft.com/office/drawing/2014/main" id="{04EBD0BD-20D4-47F6-93CB-2F615B44BA80}"/>
                </a:ext>
              </a:extLst>
            </p:cNvPr>
            <p:cNvSpPr/>
            <p:nvPr/>
          </p:nvSpPr>
          <p:spPr>
            <a:xfrm rot="16200000" flipV="1">
              <a:off x="3209357" y="4759509"/>
              <a:ext cx="486315" cy="121844"/>
            </a:xfrm>
            <a:prstGeom prst="parallelogram">
              <a:avLst>
                <a:gd name="adj" fmla="val 83126"/>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51" name="Triangle 5">
              <a:extLst>
                <a:ext uri="{FF2B5EF4-FFF2-40B4-BE49-F238E27FC236}">
                  <a16:creationId xmlns:a16="http://schemas.microsoft.com/office/drawing/2014/main" id="{24C2C56F-0DC8-4EE3-B7AD-96B5AB14E8B5}"/>
                </a:ext>
              </a:extLst>
            </p:cNvPr>
            <p:cNvSpPr/>
            <p:nvPr/>
          </p:nvSpPr>
          <p:spPr>
            <a:xfrm rot="16200000">
              <a:off x="3370905" y="5000971"/>
              <a:ext cx="163219" cy="121845"/>
            </a:xfrm>
            <a:prstGeom prst="triangle">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52" name="Parallelogram 51">
              <a:extLst>
                <a:ext uri="{FF2B5EF4-FFF2-40B4-BE49-F238E27FC236}">
                  <a16:creationId xmlns:a16="http://schemas.microsoft.com/office/drawing/2014/main" id="{AC752B01-4FC1-4C2D-A655-2179775F0D86}"/>
                </a:ext>
              </a:extLst>
            </p:cNvPr>
            <p:cNvSpPr/>
            <p:nvPr/>
          </p:nvSpPr>
          <p:spPr>
            <a:xfrm rot="16200000">
              <a:off x="6899071" y="4759013"/>
              <a:ext cx="486315" cy="122835"/>
            </a:xfrm>
            <a:prstGeom prst="parallelogram">
              <a:avLst>
                <a:gd name="adj" fmla="val 83126"/>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53" name="Triangle 7">
              <a:extLst>
                <a:ext uri="{FF2B5EF4-FFF2-40B4-BE49-F238E27FC236}">
                  <a16:creationId xmlns:a16="http://schemas.microsoft.com/office/drawing/2014/main" id="{3604D920-A09A-41C2-8842-7C5F5ACCFBD0}"/>
                </a:ext>
              </a:extLst>
            </p:cNvPr>
            <p:cNvSpPr/>
            <p:nvPr/>
          </p:nvSpPr>
          <p:spPr>
            <a:xfrm rot="16200000" flipV="1">
              <a:off x="7060621" y="5000476"/>
              <a:ext cx="163219" cy="122835"/>
            </a:xfrm>
            <a:prstGeom prst="triangle">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54" name="Oval 53">
              <a:extLst>
                <a:ext uri="{FF2B5EF4-FFF2-40B4-BE49-F238E27FC236}">
                  <a16:creationId xmlns:a16="http://schemas.microsoft.com/office/drawing/2014/main" id="{155F146D-3EB3-4FAE-A16B-285391925406}"/>
                </a:ext>
              </a:extLst>
            </p:cNvPr>
            <p:cNvSpPr/>
            <p:nvPr/>
          </p:nvSpPr>
          <p:spPr>
            <a:xfrm>
              <a:off x="3603117" y="4625635"/>
              <a:ext cx="389463" cy="306287"/>
            </a:xfrm>
            <a:prstGeom prst="ellipse">
              <a:avLst/>
            </a:prstGeom>
            <a:solidFill>
              <a:sysClr val="window" lastClr="FFFFFF"/>
            </a:solidFill>
            <a:ln w="25400" cap="flat" cmpd="sng" algn="ctr">
              <a:noFill/>
              <a:prstDash val="solid"/>
            </a:ln>
            <a:effectLst/>
          </p:spPr>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endParaRPr kumimoji="0" lang="en-GB" sz="1429" b="1" i="0" u="none" strike="noStrike" kern="1200" cap="none" spc="0" normalizeH="0" baseline="0">
                <a:ln>
                  <a:noFill/>
                </a:ln>
                <a:solidFill>
                  <a:prstClr val="white"/>
                </a:solidFill>
                <a:effectLst/>
                <a:uLnTx/>
                <a:uFillTx/>
                <a:latin typeface="Calibri"/>
                <a:ea typeface="+mn-ea"/>
                <a:cs typeface="Calibri" panose="020F0502020204030204" pitchFamily="34" charset="0"/>
                <a:sym typeface="Arial"/>
              </a:endParaRPr>
            </a:p>
          </p:txBody>
        </p:sp>
        <p:sp>
          <p:nvSpPr>
            <p:cNvPr id="55" name="TextBox 16">
              <a:extLst>
                <a:ext uri="{FF2B5EF4-FFF2-40B4-BE49-F238E27FC236}">
                  <a16:creationId xmlns:a16="http://schemas.microsoft.com/office/drawing/2014/main" id="{B5175503-8B04-40B5-A736-3B0B40BFEBD8}"/>
                </a:ext>
              </a:extLst>
            </p:cNvPr>
            <p:cNvSpPr txBox="1"/>
            <p:nvPr/>
          </p:nvSpPr>
          <p:spPr>
            <a:xfrm>
              <a:off x="4545142" y="4724684"/>
              <a:ext cx="1264642" cy="312265"/>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defTabSz="725684"/>
              <a:r>
                <a:rPr lang="en-GB" sz="1429" b="1" dirty="0">
                  <a:solidFill>
                    <a:prstClr val="white"/>
                  </a:solidFill>
                  <a:cs typeface="Calibri" panose="020F0502020204030204" pitchFamily="34" charset="0"/>
                  <a:sym typeface="Arial"/>
                </a:rPr>
                <a:t>Ask Questions</a:t>
              </a:r>
            </a:p>
          </p:txBody>
        </p:sp>
        <p:sp>
          <p:nvSpPr>
            <p:cNvPr id="64" name="TextBox 27">
              <a:extLst>
                <a:ext uri="{FF2B5EF4-FFF2-40B4-BE49-F238E27FC236}">
                  <a16:creationId xmlns:a16="http://schemas.microsoft.com/office/drawing/2014/main" id="{3A137014-AC0D-4191-8EAA-5805343EB9C9}"/>
                </a:ext>
              </a:extLst>
            </p:cNvPr>
            <p:cNvSpPr txBox="1"/>
            <p:nvPr/>
          </p:nvSpPr>
          <p:spPr>
            <a:xfrm>
              <a:off x="3657508" y="4627825"/>
              <a:ext cx="280679" cy="3122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767991" rtl="0" eaLnBrk="1" fontAlgn="auto" latinLnBrk="0" hangingPunct="1">
                <a:lnSpc>
                  <a:spcPct val="100000"/>
                </a:lnSpc>
                <a:spcBef>
                  <a:spcPts val="0"/>
                </a:spcBef>
                <a:spcAft>
                  <a:spcPts val="0"/>
                </a:spcAft>
                <a:buClrTx/>
                <a:buSzTx/>
                <a:buFont typeface="Arial"/>
                <a:buNone/>
                <a:tabLst/>
                <a:defRPr/>
              </a:pPr>
              <a:r>
                <a:rPr kumimoji="0" lang="en-GB" sz="1429" b="1" i="0" u="none" strike="noStrike" kern="1200" cap="none" spc="0" normalizeH="0" baseline="0">
                  <a:ln>
                    <a:noFill/>
                  </a:ln>
                  <a:solidFill>
                    <a:srgbClr val="1F497D"/>
                  </a:solidFill>
                  <a:effectLst/>
                  <a:uLnTx/>
                  <a:uFillTx/>
                  <a:latin typeface="Calibri"/>
                  <a:ea typeface="+mn-ea"/>
                  <a:cs typeface="Calibri" panose="020F0502020204030204" pitchFamily="34" charset="0"/>
                  <a:sym typeface="Arial"/>
                </a:rPr>
                <a:t>3</a:t>
              </a:r>
            </a:p>
          </p:txBody>
        </p:sp>
      </p:grpSp>
    </p:spTree>
    <p:extLst>
      <p:ext uri="{BB962C8B-B14F-4D97-AF65-F5344CB8AC3E}">
        <p14:creationId xmlns:p14="http://schemas.microsoft.com/office/powerpoint/2010/main" val="1579924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a:solidFill>
                  <a:srgbClr val="000000"/>
                </a:solidFill>
                <a:cs typeface="Poppins SemiBold" panose="00000700000000000000" pitchFamily="2" charset="0"/>
              </a:rPr>
              <a:t>Practising the Art of Audience Engagement</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25" name="TextBox 24">
            <a:extLst>
              <a:ext uri="{FF2B5EF4-FFF2-40B4-BE49-F238E27FC236}">
                <a16:creationId xmlns:a16="http://schemas.microsoft.com/office/drawing/2014/main" id="{FDE7A17D-EF83-4693-8E3E-4F4A7456B245}"/>
              </a:ext>
            </a:extLst>
          </p:cNvPr>
          <p:cNvSpPr txBox="1"/>
          <p:nvPr/>
        </p:nvSpPr>
        <p:spPr>
          <a:xfrm>
            <a:off x="605306" y="1497127"/>
            <a:ext cx="7159073" cy="1815882"/>
          </a:xfrm>
          <a:prstGeom prst="rect">
            <a:avLst/>
          </a:prstGeom>
          <a:noFill/>
        </p:spPr>
        <p:txBody>
          <a:bodyPr wrap="square" rtlCol="0">
            <a:spAutoFit/>
          </a:bodyPr>
          <a:lstStyle/>
          <a:p>
            <a:r>
              <a:rPr lang="en-GB" sz="2000" b="1" dirty="0">
                <a:cs typeface="Poppins Light" panose="00000400000000000000" pitchFamily="2" charset="0"/>
              </a:rPr>
              <a:t>Make Eye Contact</a:t>
            </a:r>
          </a:p>
          <a:p>
            <a:endParaRPr lang="en-GB" sz="2000" b="1" dirty="0">
              <a:cs typeface="Poppins Light" panose="00000400000000000000" pitchFamily="2" charset="0"/>
            </a:endParaRPr>
          </a:p>
          <a:p>
            <a:pPr marL="342900" indent="-342900">
              <a:buFont typeface="Wingdings" panose="05000000000000000000" pitchFamily="2" charset="2"/>
              <a:buChar char="ü"/>
            </a:pPr>
            <a:r>
              <a:rPr lang="en-GB" dirty="0">
                <a:cs typeface="Poppins Light" panose="00000400000000000000" pitchFamily="2" charset="0"/>
              </a:rPr>
              <a:t>When you make eye contact with your audience, it shows that you are confident and engaged with them.</a:t>
            </a:r>
          </a:p>
          <a:p>
            <a:pPr marL="342900" indent="-342900">
              <a:buFont typeface="Wingdings" panose="05000000000000000000" pitchFamily="2" charset="2"/>
              <a:buChar char="ü"/>
            </a:pPr>
            <a:endParaRPr lang="en-GB" dirty="0">
              <a:cs typeface="Poppins Light" panose="00000400000000000000" pitchFamily="2" charset="0"/>
            </a:endParaRPr>
          </a:p>
          <a:p>
            <a:pPr marL="342900" indent="-342900">
              <a:buFont typeface="Wingdings" panose="05000000000000000000" pitchFamily="2" charset="2"/>
              <a:buChar char="ü"/>
            </a:pPr>
            <a:r>
              <a:rPr lang="en-GB" dirty="0">
                <a:cs typeface="Poppins Light" panose="00000400000000000000" pitchFamily="2" charset="0"/>
              </a:rPr>
              <a:t>It also helps you connect with your audience on a more personal level.</a:t>
            </a:r>
          </a:p>
        </p:txBody>
      </p:sp>
      <p:pic>
        <p:nvPicPr>
          <p:cNvPr id="7" name="Picture 6">
            <a:extLst>
              <a:ext uri="{FF2B5EF4-FFF2-40B4-BE49-F238E27FC236}">
                <a16:creationId xmlns:a16="http://schemas.microsoft.com/office/drawing/2014/main" id="{219007E5-02EE-4218-A7F2-668BD4583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793" y="1789772"/>
            <a:ext cx="3877697" cy="3877697"/>
          </a:xfrm>
          <a:prstGeom prst="rect">
            <a:avLst/>
          </a:prstGeom>
        </p:spPr>
      </p:pic>
      <p:sp>
        <p:nvSpPr>
          <p:cNvPr id="9" name="TextBox 8">
            <a:extLst>
              <a:ext uri="{FF2B5EF4-FFF2-40B4-BE49-F238E27FC236}">
                <a16:creationId xmlns:a16="http://schemas.microsoft.com/office/drawing/2014/main" id="{08B4C4CD-2797-4206-B71E-584224BD48FD}"/>
              </a:ext>
            </a:extLst>
          </p:cNvPr>
          <p:cNvSpPr txBox="1"/>
          <p:nvPr/>
        </p:nvSpPr>
        <p:spPr>
          <a:xfrm>
            <a:off x="605307" y="3699704"/>
            <a:ext cx="7390830" cy="2154436"/>
          </a:xfrm>
          <a:prstGeom prst="rect">
            <a:avLst/>
          </a:prstGeom>
          <a:noFill/>
        </p:spPr>
        <p:txBody>
          <a:bodyPr wrap="square" rtlCol="0">
            <a:spAutoFit/>
          </a:bodyPr>
          <a:lstStyle/>
          <a:p>
            <a:r>
              <a:rPr lang="en-GB" sz="2000" b="1" dirty="0">
                <a:cs typeface="Poppins Light" panose="00000400000000000000" pitchFamily="2" charset="0"/>
              </a:rPr>
              <a:t>Use Humour</a:t>
            </a:r>
          </a:p>
          <a:p>
            <a:endParaRPr lang="en-GB" sz="2000" b="1" dirty="0">
              <a:cs typeface="Poppins Light" panose="00000400000000000000" pitchFamily="2" charset="0"/>
            </a:endParaRPr>
          </a:p>
          <a:p>
            <a:pPr marL="342900" indent="-342900">
              <a:buFont typeface="Wingdings" panose="05000000000000000000" pitchFamily="2" charset="2"/>
              <a:buChar char="ü"/>
            </a:pPr>
            <a:r>
              <a:rPr lang="en-GB" dirty="0">
                <a:cs typeface="Poppins Light" panose="00000400000000000000" pitchFamily="2" charset="0"/>
              </a:rPr>
              <a:t>Humour is a great way to break the ice and make your audience feel more comfortable.</a:t>
            </a:r>
          </a:p>
          <a:p>
            <a:pPr marL="342900" indent="-342900">
              <a:buFont typeface="Wingdings" panose="05000000000000000000" pitchFamily="2" charset="2"/>
              <a:buChar char="ü"/>
            </a:pPr>
            <a:endParaRPr lang="en-GB" dirty="0">
              <a:cs typeface="Poppins Light" panose="00000400000000000000" pitchFamily="2" charset="0"/>
            </a:endParaRPr>
          </a:p>
          <a:p>
            <a:pPr marL="342900" indent="-342900">
              <a:buFont typeface="Wingdings" panose="05000000000000000000" pitchFamily="2" charset="2"/>
              <a:buChar char="ü"/>
            </a:pPr>
            <a:r>
              <a:rPr lang="en-GB" dirty="0">
                <a:cs typeface="Poppins Light" panose="00000400000000000000" pitchFamily="2" charset="0"/>
              </a:rPr>
              <a:t>Just be sure to use appropriate humour that fits with your message and the tone of the event.</a:t>
            </a:r>
          </a:p>
        </p:txBody>
      </p:sp>
    </p:spTree>
    <p:extLst>
      <p:ext uri="{BB962C8B-B14F-4D97-AF65-F5344CB8AC3E}">
        <p14:creationId xmlns:p14="http://schemas.microsoft.com/office/powerpoint/2010/main" val="2825029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923833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a:solidFill>
                  <a:srgbClr val="000000"/>
                </a:solidFill>
                <a:cs typeface="Poppins SemiBold" panose="00000700000000000000" pitchFamily="2" charset="0"/>
              </a:rPr>
              <a:t>Practising the Art of Audience Engagement</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6" y="1501248"/>
            <a:ext cx="7736589" cy="1384995"/>
          </a:xfrm>
          <a:prstGeom prst="rect">
            <a:avLst/>
          </a:prstGeom>
          <a:noFill/>
        </p:spPr>
        <p:txBody>
          <a:bodyPr wrap="square" rtlCol="0">
            <a:spAutoFit/>
          </a:bodyPr>
          <a:lstStyle/>
          <a:p>
            <a:r>
              <a:rPr lang="en-GB" sz="2000" b="1" dirty="0">
                <a:cs typeface="Poppins Light" panose="00000400000000000000" pitchFamily="2" charset="0"/>
              </a:rPr>
              <a:t>Ask Questions</a:t>
            </a:r>
          </a:p>
          <a:p>
            <a:endParaRPr lang="en-GB" sz="2800" b="1" dirty="0">
              <a:cs typeface="Poppins Light" panose="00000400000000000000" pitchFamily="2" charset="0"/>
            </a:endParaRPr>
          </a:p>
          <a:p>
            <a:pPr marL="342900" indent="-342900">
              <a:buFont typeface="Wingdings" panose="05000000000000000000" pitchFamily="2" charset="2"/>
              <a:buChar char="ü"/>
            </a:pPr>
            <a:r>
              <a:rPr lang="en-GB" dirty="0">
                <a:cs typeface="Poppins Light" panose="00000400000000000000" pitchFamily="2" charset="0"/>
              </a:rPr>
              <a:t>Ask your audience questions throughout your communication to keep them engaged and make them feel like they are a part of the conversation.</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4" name="Picture 3">
            <a:extLst>
              <a:ext uri="{FF2B5EF4-FFF2-40B4-BE49-F238E27FC236}">
                <a16:creationId xmlns:a16="http://schemas.microsoft.com/office/drawing/2014/main" id="{2130ADEE-9EE3-45AB-A629-845F9A49B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132" y="1668587"/>
            <a:ext cx="4302420" cy="4302420"/>
          </a:xfrm>
          <a:prstGeom prst="rect">
            <a:avLst/>
          </a:prstGeom>
        </p:spPr>
      </p:pic>
    </p:spTree>
    <p:extLst>
      <p:ext uri="{BB962C8B-B14F-4D97-AF65-F5344CB8AC3E}">
        <p14:creationId xmlns:p14="http://schemas.microsoft.com/office/powerpoint/2010/main" val="275328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29F9C88-DBA7-4D95-97E6-9FA6C44C0861}"/>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40740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200" b="1" spc="-100" dirty="0">
                <a:solidFill>
                  <a:srgbClr val="000000"/>
                </a:solidFill>
                <a:cs typeface="Poppins SemiBold" panose="00000700000000000000" pitchFamily="2" charset="0"/>
              </a:rPr>
              <a:t>Moving Awkward Situations Forward</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7" name="Freeform 7">
            <a:extLst>
              <a:ext uri="{FF2B5EF4-FFF2-40B4-BE49-F238E27FC236}">
                <a16:creationId xmlns:a16="http://schemas.microsoft.com/office/drawing/2014/main" id="{3D163C04-C8E8-4198-98F2-AF4A632FA498}"/>
              </a:ext>
            </a:extLst>
          </p:cNvPr>
          <p:cNvSpPr>
            <a:spLocks noChangeArrowheads="1"/>
          </p:cNvSpPr>
          <p:nvPr/>
        </p:nvSpPr>
        <p:spPr bwMode="auto">
          <a:xfrm>
            <a:off x="2489881" y="3984053"/>
            <a:ext cx="7342734" cy="91221"/>
          </a:xfrm>
          <a:custGeom>
            <a:avLst/>
            <a:gdLst>
              <a:gd name="T0" fmla="*/ 12294 w 12295"/>
              <a:gd name="T1" fmla="*/ 31 h 32"/>
              <a:gd name="T2" fmla="*/ 0 w 12295"/>
              <a:gd name="T3" fmla="*/ 31 h 32"/>
              <a:gd name="T4" fmla="*/ 0 w 12295"/>
              <a:gd name="T5" fmla="*/ 0 h 32"/>
              <a:gd name="T6" fmla="*/ 12294 w 12295"/>
              <a:gd name="T7" fmla="*/ 0 h 32"/>
              <a:gd name="T8" fmla="*/ 12294 w 12295"/>
              <a:gd name="T9" fmla="*/ 31 h 32"/>
            </a:gdLst>
            <a:ahLst/>
            <a:cxnLst>
              <a:cxn ang="0">
                <a:pos x="T0" y="T1"/>
              </a:cxn>
              <a:cxn ang="0">
                <a:pos x="T2" y="T3"/>
              </a:cxn>
              <a:cxn ang="0">
                <a:pos x="T4" y="T5"/>
              </a:cxn>
              <a:cxn ang="0">
                <a:pos x="T6" y="T7"/>
              </a:cxn>
              <a:cxn ang="0">
                <a:pos x="T8" y="T9"/>
              </a:cxn>
            </a:cxnLst>
            <a:rect l="0" t="0" r="r" b="b"/>
            <a:pathLst>
              <a:path w="12295" h="32">
                <a:moveTo>
                  <a:pt x="12294" y="31"/>
                </a:moveTo>
                <a:lnTo>
                  <a:pt x="0" y="31"/>
                </a:lnTo>
                <a:lnTo>
                  <a:pt x="0" y="0"/>
                </a:lnTo>
                <a:lnTo>
                  <a:pt x="12294" y="0"/>
                </a:lnTo>
                <a:lnTo>
                  <a:pt x="12294" y="31"/>
                </a:lnTo>
              </a:path>
            </a:pathLst>
          </a:custGeom>
          <a:solidFill>
            <a:schemeClr val="bg1">
              <a:lumMod val="75000"/>
            </a:schemeClr>
          </a:solidFill>
          <a:ln>
            <a:solidFill>
              <a:schemeClr val="bg1">
                <a:lumMod val="85000"/>
              </a:schemeClr>
            </a:solidFill>
          </a:ln>
        </p:spPr>
        <p:style>
          <a:lnRef idx="2">
            <a:schemeClr val="dk1"/>
          </a:lnRef>
          <a:fillRef idx="0">
            <a:schemeClr val="dk1"/>
          </a:fillRef>
          <a:effectRef idx="1">
            <a:schemeClr val="dk1"/>
          </a:effectRef>
          <a:fontRef idx="minor">
            <a:schemeClr val="tx1"/>
          </a:fontRef>
        </p:style>
        <p:txBody>
          <a:bodyPr wrap="none" anchor="ctr"/>
          <a:lstStyle/>
          <a:p>
            <a:endParaRPr lang="en-GB" sz="798"/>
          </a:p>
        </p:txBody>
      </p:sp>
      <p:grpSp>
        <p:nvGrpSpPr>
          <p:cNvPr id="8" name="Group 7">
            <a:extLst>
              <a:ext uri="{FF2B5EF4-FFF2-40B4-BE49-F238E27FC236}">
                <a16:creationId xmlns:a16="http://schemas.microsoft.com/office/drawing/2014/main" id="{3EEBC44E-C071-44FB-A5CE-54F0D075A333}"/>
              </a:ext>
            </a:extLst>
          </p:cNvPr>
          <p:cNvGrpSpPr/>
          <p:nvPr/>
        </p:nvGrpSpPr>
        <p:grpSpPr>
          <a:xfrm>
            <a:off x="2433101" y="3288331"/>
            <a:ext cx="2068138" cy="2244778"/>
            <a:chOff x="592621" y="3429000"/>
            <a:chExt cx="2068138" cy="2244778"/>
          </a:xfrm>
        </p:grpSpPr>
        <p:sp>
          <p:nvSpPr>
            <p:cNvPr id="9" name="Freeform 8">
              <a:extLst>
                <a:ext uri="{FF2B5EF4-FFF2-40B4-BE49-F238E27FC236}">
                  <a16:creationId xmlns:a16="http://schemas.microsoft.com/office/drawing/2014/main" id="{BC6FB09B-9744-4B72-A22F-B9FD6517C401}"/>
                </a:ext>
              </a:extLst>
            </p:cNvPr>
            <p:cNvSpPr>
              <a:spLocks noChangeArrowheads="1"/>
            </p:cNvSpPr>
            <p:nvPr/>
          </p:nvSpPr>
          <p:spPr bwMode="auto">
            <a:xfrm>
              <a:off x="1051620" y="3551086"/>
              <a:ext cx="1274169" cy="1120515"/>
            </a:xfrm>
            <a:custGeom>
              <a:avLst/>
              <a:gdLst>
                <a:gd name="T0" fmla="*/ 2955 w 2956"/>
                <a:gd name="T1" fmla="*/ 1477 h 2956"/>
                <a:gd name="T2" fmla="*/ 1478 w 2956"/>
                <a:gd name="T3" fmla="*/ 2955 h 2956"/>
                <a:gd name="T4" fmla="*/ 0 w 2956"/>
                <a:gd name="T5" fmla="*/ 1477 h 2956"/>
                <a:gd name="T6" fmla="*/ 1478 w 2956"/>
                <a:gd name="T7" fmla="*/ 0 h 2956"/>
                <a:gd name="T8" fmla="*/ 2955 w 2956"/>
                <a:gd name="T9" fmla="*/ 1477 h 2956"/>
              </a:gdLst>
              <a:ahLst/>
              <a:cxnLst>
                <a:cxn ang="0">
                  <a:pos x="T0" y="T1"/>
                </a:cxn>
                <a:cxn ang="0">
                  <a:pos x="T2" y="T3"/>
                </a:cxn>
                <a:cxn ang="0">
                  <a:pos x="T4" y="T5"/>
                </a:cxn>
                <a:cxn ang="0">
                  <a:pos x="T6" y="T7"/>
                </a:cxn>
                <a:cxn ang="0">
                  <a:pos x="T8" y="T9"/>
                </a:cxn>
              </a:cxnLst>
              <a:rect l="0" t="0" r="r" b="b"/>
              <a:pathLst>
                <a:path w="2956" h="2956">
                  <a:moveTo>
                    <a:pt x="2955" y="1477"/>
                  </a:moveTo>
                  <a:cubicBezTo>
                    <a:pt x="2955" y="2294"/>
                    <a:pt x="2293" y="2955"/>
                    <a:pt x="1478" y="2955"/>
                  </a:cubicBezTo>
                  <a:cubicBezTo>
                    <a:pt x="661" y="2955"/>
                    <a:pt x="0" y="2294"/>
                    <a:pt x="0" y="1477"/>
                  </a:cubicBezTo>
                  <a:cubicBezTo>
                    <a:pt x="0" y="662"/>
                    <a:pt x="661" y="0"/>
                    <a:pt x="1478" y="0"/>
                  </a:cubicBezTo>
                  <a:cubicBezTo>
                    <a:pt x="2293" y="0"/>
                    <a:pt x="2955" y="662"/>
                    <a:pt x="2955" y="1477"/>
                  </a:cubicBezTo>
                </a:path>
              </a:pathLst>
            </a:custGeom>
            <a:solidFill>
              <a:srgbClr val="B1A2E6"/>
            </a:solidFill>
            <a:ln>
              <a:solidFill>
                <a:srgbClr val="B1A2E6"/>
              </a:solidFill>
            </a:ln>
            <a:effectLst/>
          </p:spPr>
          <p:txBody>
            <a:bodyPr wrap="none" anchor="ctr"/>
            <a:lstStyle/>
            <a:p>
              <a:endParaRPr lang="en-GB" sz="798"/>
            </a:p>
          </p:txBody>
        </p:sp>
        <p:sp>
          <p:nvSpPr>
            <p:cNvPr id="11" name="Freeform 9">
              <a:extLst>
                <a:ext uri="{FF2B5EF4-FFF2-40B4-BE49-F238E27FC236}">
                  <a16:creationId xmlns:a16="http://schemas.microsoft.com/office/drawing/2014/main" id="{EAE8C3BA-E005-4ABD-B630-08D3BC073514}"/>
                </a:ext>
              </a:extLst>
            </p:cNvPr>
            <p:cNvSpPr>
              <a:spLocks noChangeArrowheads="1"/>
            </p:cNvSpPr>
            <p:nvPr/>
          </p:nvSpPr>
          <p:spPr bwMode="auto">
            <a:xfrm>
              <a:off x="914694" y="3429000"/>
              <a:ext cx="1548020" cy="680672"/>
            </a:xfrm>
            <a:custGeom>
              <a:avLst/>
              <a:gdLst>
                <a:gd name="T0" fmla="*/ 3587 w 3588"/>
                <a:gd name="T1" fmla="*/ 1794 h 1795"/>
                <a:gd name="T2" fmla="*/ 3485 w 3588"/>
                <a:gd name="T3" fmla="*/ 1794 h 1795"/>
                <a:gd name="T4" fmla="*/ 1794 w 3588"/>
                <a:gd name="T5" fmla="*/ 103 h 1795"/>
                <a:gd name="T6" fmla="*/ 102 w 3588"/>
                <a:gd name="T7" fmla="*/ 1794 h 1795"/>
                <a:gd name="T8" fmla="*/ 0 w 3588"/>
                <a:gd name="T9" fmla="*/ 1794 h 1795"/>
                <a:gd name="T10" fmla="*/ 1794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4" y="103"/>
                  </a:cubicBezTo>
                  <a:cubicBezTo>
                    <a:pt x="861" y="103"/>
                    <a:pt x="102" y="862"/>
                    <a:pt x="102" y="1794"/>
                  </a:cubicBezTo>
                  <a:lnTo>
                    <a:pt x="0" y="1794"/>
                  </a:lnTo>
                  <a:cubicBezTo>
                    <a:pt x="0" y="805"/>
                    <a:pt x="805" y="0"/>
                    <a:pt x="1794" y="0"/>
                  </a:cubicBezTo>
                  <a:cubicBezTo>
                    <a:pt x="2782" y="0"/>
                    <a:pt x="3587" y="805"/>
                    <a:pt x="3587" y="1794"/>
                  </a:cubicBezTo>
                </a:path>
              </a:pathLst>
            </a:custGeom>
            <a:solidFill>
              <a:srgbClr val="44318D"/>
            </a:solidFill>
            <a:ln>
              <a:solidFill>
                <a:srgbClr val="44318D"/>
              </a:solidFill>
            </a:ln>
            <a:effectLst/>
          </p:spPr>
          <p:txBody>
            <a:bodyPr wrap="none" anchor="ctr"/>
            <a:lstStyle/>
            <a:p>
              <a:endParaRPr lang="en-GB" sz="798"/>
            </a:p>
          </p:txBody>
        </p:sp>
        <p:sp>
          <p:nvSpPr>
            <p:cNvPr id="12" name="TextBox 11">
              <a:extLst>
                <a:ext uri="{FF2B5EF4-FFF2-40B4-BE49-F238E27FC236}">
                  <a16:creationId xmlns:a16="http://schemas.microsoft.com/office/drawing/2014/main" id="{6234E5E4-0251-472A-B332-087693D4D7E4}"/>
                </a:ext>
              </a:extLst>
            </p:cNvPr>
            <p:cNvSpPr txBox="1"/>
            <p:nvPr/>
          </p:nvSpPr>
          <p:spPr>
            <a:xfrm>
              <a:off x="1336686" y="3756658"/>
              <a:ext cx="704039" cy="706027"/>
            </a:xfrm>
            <a:prstGeom prst="rect">
              <a:avLst/>
            </a:prstGeom>
            <a:noFill/>
          </p:spPr>
          <p:txBody>
            <a:bodyPr wrap="none" rtlCol="0" anchor="ctr">
              <a:spAutoFit/>
            </a:bodyPr>
            <a:lstStyle/>
            <a:p>
              <a:pPr algn="ctr"/>
              <a:r>
                <a:rPr lang="en-GB" sz="3988" b="1" dirty="0">
                  <a:solidFill>
                    <a:schemeClr val="bg1"/>
                  </a:solidFill>
                  <a:cs typeface="Poppins" pitchFamily="2" charset="77"/>
                </a:rPr>
                <a:t>01</a:t>
              </a:r>
            </a:p>
          </p:txBody>
        </p:sp>
        <p:sp>
          <p:nvSpPr>
            <p:cNvPr id="13" name="TextBox 12">
              <a:extLst>
                <a:ext uri="{FF2B5EF4-FFF2-40B4-BE49-F238E27FC236}">
                  <a16:creationId xmlns:a16="http://schemas.microsoft.com/office/drawing/2014/main" id="{38E546E1-FC6C-47FF-BB1E-0EB8B419A2C1}"/>
                </a:ext>
              </a:extLst>
            </p:cNvPr>
            <p:cNvSpPr txBox="1"/>
            <p:nvPr/>
          </p:nvSpPr>
          <p:spPr>
            <a:xfrm>
              <a:off x="592621" y="5027447"/>
              <a:ext cx="2068138" cy="646331"/>
            </a:xfrm>
            <a:prstGeom prst="rect">
              <a:avLst/>
            </a:prstGeom>
            <a:noFill/>
          </p:spPr>
          <p:txBody>
            <a:bodyPr wrap="square" rtlCol="0" anchor="b" anchorCtr="0">
              <a:spAutoFit/>
            </a:bodyPr>
            <a:lstStyle/>
            <a:p>
              <a:pPr algn="ctr"/>
              <a:r>
                <a:rPr lang="en-US" b="1" dirty="0">
                  <a:solidFill>
                    <a:schemeClr val="tx2"/>
                  </a:solidFill>
                  <a:ea typeface="League Spartan" charset="0"/>
                  <a:cs typeface="Poppins" pitchFamily="2" charset="77"/>
                </a:rPr>
                <a:t>Address the situation head-on</a:t>
              </a:r>
            </a:p>
          </p:txBody>
        </p:sp>
      </p:grpSp>
      <p:grpSp>
        <p:nvGrpSpPr>
          <p:cNvPr id="14" name="Group 13">
            <a:extLst>
              <a:ext uri="{FF2B5EF4-FFF2-40B4-BE49-F238E27FC236}">
                <a16:creationId xmlns:a16="http://schemas.microsoft.com/office/drawing/2014/main" id="{B771F1F2-62DA-4EA2-AB2D-7448BC412326}"/>
              </a:ext>
            </a:extLst>
          </p:cNvPr>
          <p:cNvGrpSpPr/>
          <p:nvPr/>
        </p:nvGrpSpPr>
        <p:grpSpPr>
          <a:xfrm>
            <a:off x="4472915" y="3288331"/>
            <a:ext cx="1689672" cy="2286747"/>
            <a:chOff x="2632435" y="3429000"/>
            <a:chExt cx="1689672" cy="2286747"/>
          </a:xfrm>
        </p:grpSpPr>
        <p:sp>
          <p:nvSpPr>
            <p:cNvPr id="15" name="Freeform 10">
              <a:extLst>
                <a:ext uri="{FF2B5EF4-FFF2-40B4-BE49-F238E27FC236}">
                  <a16:creationId xmlns:a16="http://schemas.microsoft.com/office/drawing/2014/main" id="{E3921A93-A141-470B-89A1-E520F79457FF}"/>
                </a:ext>
              </a:extLst>
            </p:cNvPr>
            <p:cNvSpPr>
              <a:spLocks noChangeArrowheads="1"/>
            </p:cNvSpPr>
            <p:nvPr/>
          </p:nvSpPr>
          <p:spPr bwMode="auto">
            <a:xfrm>
              <a:off x="2818339" y="3551086"/>
              <a:ext cx="1276072" cy="1120515"/>
            </a:xfrm>
            <a:custGeom>
              <a:avLst/>
              <a:gdLst>
                <a:gd name="T0" fmla="*/ 2956 w 2957"/>
                <a:gd name="T1" fmla="*/ 1477 h 2956"/>
                <a:gd name="T2" fmla="*/ 1478 w 2957"/>
                <a:gd name="T3" fmla="*/ 2955 h 2956"/>
                <a:gd name="T4" fmla="*/ 0 w 2957"/>
                <a:gd name="T5" fmla="*/ 1477 h 2956"/>
                <a:gd name="T6" fmla="*/ 1478 w 2957"/>
                <a:gd name="T7" fmla="*/ 0 h 2956"/>
                <a:gd name="T8" fmla="*/ 2956 w 2957"/>
                <a:gd name="T9" fmla="*/ 1477 h 2956"/>
              </a:gdLst>
              <a:ahLst/>
              <a:cxnLst>
                <a:cxn ang="0">
                  <a:pos x="T0" y="T1"/>
                </a:cxn>
                <a:cxn ang="0">
                  <a:pos x="T2" y="T3"/>
                </a:cxn>
                <a:cxn ang="0">
                  <a:pos x="T4" y="T5"/>
                </a:cxn>
                <a:cxn ang="0">
                  <a:pos x="T6" y="T7"/>
                </a:cxn>
                <a:cxn ang="0">
                  <a:pos x="T8" y="T9"/>
                </a:cxn>
              </a:cxnLst>
              <a:rect l="0" t="0" r="r" b="b"/>
              <a:pathLst>
                <a:path w="2957" h="2956">
                  <a:moveTo>
                    <a:pt x="2956" y="1477"/>
                  </a:moveTo>
                  <a:cubicBezTo>
                    <a:pt x="2956" y="2294"/>
                    <a:pt x="2294" y="2955"/>
                    <a:pt x="1478" y="2955"/>
                  </a:cubicBezTo>
                  <a:cubicBezTo>
                    <a:pt x="662" y="2955"/>
                    <a:pt x="0" y="2294"/>
                    <a:pt x="0" y="1477"/>
                  </a:cubicBezTo>
                  <a:cubicBezTo>
                    <a:pt x="0" y="662"/>
                    <a:pt x="662" y="0"/>
                    <a:pt x="1478" y="0"/>
                  </a:cubicBezTo>
                  <a:cubicBezTo>
                    <a:pt x="2294" y="0"/>
                    <a:pt x="2956" y="662"/>
                    <a:pt x="2956" y="1477"/>
                  </a:cubicBezTo>
                </a:path>
              </a:pathLst>
            </a:custGeom>
            <a:solidFill>
              <a:srgbClr val="B1A2E6"/>
            </a:solidFill>
            <a:ln>
              <a:solidFill>
                <a:srgbClr val="B1A2E6"/>
              </a:solidFill>
            </a:ln>
            <a:effectLst/>
          </p:spPr>
          <p:txBody>
            <a:bodyPr wrap="none" anchor="ctr"/>
            <a:lstStyle/>
            <a:p>
              <a:endParaRPr lang="en-GB" sz="798"/>
            </a:p>
          </p:txBody>
        </p:sp>
        <p:sp>
          <p:nvSpPr>
            <p:cNvPr id="17" name="Freeform 11">
              <a:extLst>
                <a:ext uri="{FF2B5EF4-FFF2-40B4-BE49-F238E27FC236}">
                  <a16:creationId xmlns:a16="http://schemas.microsoft.com/office/drawing/2014/main" id="{115047BC-100D-45E0-8B93-80893DB1E3C2}"/>
                </a:ext>
              </a:extLst>
            </p:cNvPr>
            <p:cNvSpPr>
              <a:spLocks noChangeArrowheads="1"/>
            </p:cNvSpPr>
            <p:nvPr/>
          </p:nvSpPr>
          <p:spPr bwMode="auto">
            <a:xfrm>
              <a:off x="2683316" y="3429000"/>
              <a:ext cx="1548020" cy="680672"/>
            </a:xfrm>
            <a:custGeom>
              <a:avLst/>
              <a:gdLst>
                <a:gd name="T0" fmla="*/ 3587 w 3588"/>
                <a:gd name="T1" fmla="*/ 1794 h 1795"/>
                <a:gd name="T2" fmla="*/ 3485 w 3588"/>
                <a:gd name="T3" fmla="*/ 1794 h 1795"/>
                <a:gd name="T4" fmla="*/ 1793 w 3588"/>
                <a:gd name="T5" fmla="*/ 103 h 1795"/>
                <a:gd name="T6" fmla="*/ 101 w 3588"/>
                <a:gd name="T7" fmla="*/ 1794 h 1795"/>
                <a:gd name="T8" fmla="*/ 0 w 3588"/>
                <a:gd name="T9" fmla="*/ 1794 h 1795"/>
                <a:gd name="T10" fmla="*/ 1793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3" y="103"/>
                  </a:cubicBezTo>
                  <a:cubicBezTo>
                    <a:pt x="860" y="103"/>
                    <a:pt x="101" y="862"/>
                    <a:pt x="101" y="1794"/>
                  </a:cubicBezTo>
                  <a:lnTo>
                    <a:pt x="0" y="1794"/>
                  </a:lnTo>
                  <a:cubicBezTo>
                    <a:pt x="0" y="805"/>
                    <a:pt x="804" y="0"/>
                    <a:pt x="1793" y="0"/>
                  </a:cubicBezTo>
                  <a:cubicBezTo>
                    <a:pt x="2782" y="0"/>
                    <a:pt x="3587" y="805"/>
                    <a:pt x="3587" y="1794"/>
                  </a:cubicBezTo>
                </a:path>
              </a:pathLst>
            </a:custGeom>
            <a:solidFill>
              <a:srgbClr val="44318D"/>
            </a:solidFill>
            <a:ln>
              <a:solidFill>
                <a:srgbClr val="44318D"/>
              </a:solidFill>
            </a:ln>
            <a:effectLst/>
          </p:spPr>
          <p:txBody>
            <a:bodyPr wrap="none" anchor="ctr"/>
            <a:lstStyle/>
            <a:p>
              <a:endParaRPr lang="en-GB" sz="798"/>
            </a:p>
          </p:txBody>
        </p:sp>
        <p:sp>
          <p:nvSpPr>
            <p:cNvPr id="18" name="TextBox 17">
              <a:extLst>
                <a:ext uri="{FF2B5EF4-FFF2-40B4-BE49-F238E27FC236}">
                  <a16:creationId xmlns:a16="http://schemas.microsoft.com/office/drawing/2014/main" id="{4875EB31-14B9-46ED-AB05-90CF20AE1627}"/>
                </a:ext>
              </a:extLst>
            </p:cNvPr>
            <p:cNvSpPr txBox="1"/>
            <p:nvPr/>
          </p:nvSpPr>
          <p:spPr>
            <a:xfrm>
              <a:off x="3104356" y="3756658"/>
              <a:ext cx="704039" cy="706027"/>
            </a:xfrm>
            <a:prstGeom prst="rect">
              <a:avLst/>
            </a:prstGeom>
            <a:noFill/>
          </p:spPr>
          <p:txBody>
            <a:bodyPr wrap="none" rtlCol="0" anchor="ctr">
              <a:spAutoFit/>
            </a:bodyPr>
            <a:lstStyle/>
            <a:p>
              <a:pPr algn="ctr"/>
              <a:r>
                <a:rPr lang="en-GB" sz="3988" b="1" dirty="0">
                  <a:solidFill>
                    <a:schemeClr val="bg1"/>
                  </a:solidFill>
                  <a:cs typeface="Poppins" pitchFamily="2" charset="77"/>
                </a:rPr>
                <a:t>02</a:t>
              </a:r>
            </a:p>
          </p:txBody>
        </p:sp>
        <p:sp>
          <p:nvSpPr>
            <p:cNvPr id="19" name="TextBox 18">
              <a:extLst>
                <a:ext uri="{FF2B5EF4-FFF2-40B4-BE49-F238E27FC236}">
                  <a16:creationId xmlns:a16="http://schemas.microsoft.com/office/drawing/2014/main" id="{663D8161-5AE3-4349-A0AC-90DC2A671BF0}"/>
                </a:ext>
              </a:extLst>
            </p:cNvPr>
            <p:cNvSpPr txBox="1"/>
            <p:nvPr/>
          </p:nvSpPr>
          <p:spPr>
            <a:xfrm>
              <a:off x="2632435" y="5069416"/>
              <a:ext cx="1689672" cy="646331"/>
            </a:xfrm>
            <a:prstGeom prst="rect">
              <a:avLst/>
            </a:prstGeom>
            <a:noFill/>
          </p:spPr>
          <p:txBody>
            <a:bodyPr wrap="square" rtlCol="0" anchor="b" anchorCtr="0">
              <a:spAutoFit/>
            </a:bodyPr>
            <a:lstStyle/>
            <a:p>
              <a:pPr algn="ctr"/>
              <a:r>
                <a:rPr lang="en-US" b="1" dirty="0">
                  <a:solidFill>
                    <a:schemeClr val="tx2"/>
                  </a:solidFill>
                  <a:ea typeface="League Spartan" charset="0"/>
                  <a:cs typeface="Poppins" pitchFamily="2" charset="77"/>
                </a:rPr>
                <a:t>Stay Calm and Composed</a:t>
              </a:r>
            </a:p>
          </p:txBody>
        </p:sp>
      </p:grpSp>
      <p:grpSp>
        <p:nvGrpSpPr>
          <p:cNvPr id="20" name="Group 19">
            <a:extLst>
              <a:ext uri="{FF2B5EF4-FFF2-40B4-BE49-F238E27FC236}">
                <a16:creationId xmlns:a16="http://schemas.microsoft.com/office/drawing/2014/main" id="{14EEAA4C-5DD7-4CF6-946A-9D56EB421BE9}"/>
              </a:ext>
            </a:extLst>
          </p:cNvPr>
          <p:cNvGrpSpPr/>
          <p:nvPr/>
        </p:nvGrpSpPr>
        <p:grpSpPr>
          <a:xfrm>
            <a:off x="6290517" y="3288331"/>
            <a:ext cx="1548020" cy="2285094"/>
            <a:chOff x="4450037" y="3429000"/>
            <a:chExt cx="1548020" cy="2285094"/>
          </a:xfrm>
        </p:grpSpPr>
        <p:sp>
          <p:nvSpPr>
            <p:cNvPr id="21" name="Freeform 12">
              <a:extLst>
                <a:ext uri="{FF2B5EF4-FFF2-40B4-BE49-F238E27FC236}">
                  <a16:creationId xmlns:a16="http://schemas.microsoft.com/office/drawing/2014/main" id="{ABDF37AF-5DFB-4420-BD30-7A23E0038289}"/>
                </a:ext>
              </a:extLst>
            </p:cNvPr>
            <p:cNvSpPr>
              <a:spLocks noChangeArrowheads="1"/>
            </p:cNvSpPr>
            <p:nvPr/>
          </p:nvSpPr>
          <p:spPr bwMode="auto">
            <a:xfrm>
              <a:off x="4585061" y="3551086"/>
              <a:ext cx="1274169" cy="1120515"/>
            </a:xfrm>
            <a:custGeom>
              <a:avLst/>
              <a:gdLst>
                <a:gd name="T0" fmla="*/ 2955 w 2956"/>
                <a:gd name="T1" fmla="*/ 1477 h 2956"/>
                <a:gd name="T2" fmla="*/ 1477 w 2956"/>
                <a:gd name="T3" fmla="*/ 2955 h 2956"/>
                <a:gd name="T4" fmla="*/ 0 w 2956"/>
                <a:gd name="T5" fmla="*/ 1477 h 2956"/>
                <a:gd name="T6" fmla="*/ 1477 w 2956"/>
                <a:gd name="T7" fmla="*/ 0 h 2956"/>
                <a:gd name="T8" fmla="*/ 2955 w 2956"/>
                <a:gd name="T9" fmla="*/ 1477 h 2956"/>
              </a:gdLst>
              <a:ahLst/>
              <a:cxnLst>
                <a:cxn ang="0">
                  <a:pos x="T0" y="T1"/>
                </a:cxn>
                <a:cxn ang="0">
                  <a:pos x="T2" y="T3"/>
                </a:cxn>
                <a:cxn ang="0">
                  <a:pos x="T4" y="T5"/>
                </a:cxn>
                <a:cxn ang="0">
                  <a:pos x="T6" y="T7"/>
                </a:cxn>
                <a:cxn ang="0">
                  <a:pos x="T8" y="T9"/>
                </a:cxn>
              </a:cxnLst>
              <a:rect l="0" t="0" r="r" b="b"/>
              <a:pathLst>
                <a:path w="2956" h="2956">
                  <a:moveTo>
                    <a:pt x="2955" y="1477"/>
                  </a:moveTo>
                  <a:cubicBezTo>
                    <a:pt x="2955" y="2294"/>
                    <a:pt x="2294" y="2955"/>
                    <a:pt x="1477" y="2955"/>
                  </a:cubicBezTo>
                  <a:cubicBezTo>
                    <a:pt x="662" y="2955"/>
                    <a:pt x="0" y="2294"/>
                    <a:pt x="0" y="1477"/>
                  </a:cubicBezTo>
                  <a:cubicBezTo>
                    <a:pt x="0" y="662"/>
                    <a:pt x="662" y="0"/>
                    <a:pt x="1477" y="0"/>
                  </a:cubicBezTo>
                  <a:cubicBezTo>
                    <a:pt x="2294" y="0"/>
                    <a:pt x="2955" y="662"/>
                    <a:pt x="2955" y="1477"/>
                  </a:cubicBezTo>
                </a:path>
              </a:pathLst>
            </a:custGeom>
            <a:solidFill>
              <a:srgbClr val="B1A2E6"/>
            </a:solidFill>
            <a:ln>
              <a:noFill/>
            </a:ln>
            <a:effectLst/>
          </p:spPr>
          <p:txBody>
            <a:bodyPr wrap="none" anchor="ctr"/>
            <a:lstStyle/>
            <a:p>
              <a:endParaRPr lang="en-GB" sz="798"/>
            </a:p>
          </p:txBody>
        </p:sp>
        <p:sp>
          <p:nvSpPr>
            <p:cNvPr id="22" name="Freeform 13">
              <a:extLst>
                <a:ext uri="{FF2B5EF4-FFF2-40B4-BE49-F238E27FC236}">
                  <a16:creationId xmlns:a16="http://schemas.microsoft.com/office/drawing/2014/main" id="{78643B95-4DF3-48D9-AFCA-6BEBC80E3D0C}"/>
                </a:ext>
              </a:extLst>
            </p:cNvPr>
            <p:cNvSpPr>
              <a:spLocks noChangeArrowheads="1"/>
            </p:cNvSpPr>
            <p:nvPr/>
          </p:nvSpPr>
          <p:spPr bwMode="auto">
            <a:xfrm>
              <a:off x="4450037" y="3429000"/>
              <a:ext cx="1548020" cy="680672"/>
            </a:xfrm>
            <a:custGeom>
              <a:avLst/>
              <a:gdLst>
                <a:gd name="T0" fmla="*/ 3587 w 3588"/>
                <a:gd name="T1" fmla="*/ 1794 h 1795"/>
                <a:gd name="T2" fmla="*/ 3485 w 3588"/>
                <a:gd name="T3" fmla="*/ 1794 h 1795"/>
                <a:gd name="T4" fmla="*/ 1793 w 3588"/>
                <a:gd name="T5" fmla="*/ 103 h 1795"/>
                <a:gd name="T6" fmla="*/ 102 w 3588"/>
                <a:gd name="T7" fmla="*/ 1794 h 1795"/>
                <a:gd name="T8" fmla="*/ 0 w 3588"/>
                <a:gd name="T9" fmla="*/ 1794 h 1795"/>
                <a:gd name="T10" fmla="*/ 1793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3" y="103"/>
                  </a:cubicBezTo>
                  <a:cubicBezTo>
                    <a:pt x="861" y="103"/>
                    <a:pt x="102" y="862"/>
                    <a:pt x="102" y="1794"/>
                  </a:cubicBezTo>
                  <a:lnTo>
                    <a:pt x="0" y="1794"/>
                  </a:lnTo>
                  <a:cubicBezTo>
                    <a:pt x="0" y="805"/>
                    <a:pt x="804" y="0"/>
                    <a:pt x="1793" y="0"/>
                  </a:cubicBezTo>
                  <a:cubicBezTo>
                    <a:pt x="2782" y="0"/>
                    <a:pt x="3587" y="805"/>
                    <a:pt x="3587" y="1794"/>
                  </a:cubicBezTo>
                </a:path>
              </a:pathLst>
            </a:custGeom>
            <a:solidFill>
              <a:srgbClr val="44318D"/>
            </a:solidFill>
            <a:ln>
              <a:solidFill>
                <a:srgbClr val="44318D"/>
              </a:solidFill>
            </a:ln>
            <a:effectLst/>
          </p:spPr>
          <p:txBody>
            <a:bodyPr wrap="none" anchor="ctr"/>
            <a:lstStyle/>
            <a:p>
              <a:endParaRPr lang="en-GB" sz="798"/>
            </a:p>
          </p:txBody>
        </p:sp>
        <p:sp>
          <p:nvSpPr>
            <p:cNvPr id="23" name="TextBox 22">
              <a:extLst>
                <a:ext uri="{FF2B5EF4-FFF2-40B4-BE49-F238E27FC236}">
                  <a16:creationId xmlns:a16="http://schemas.microsoft.com/office/drawing/2014/main" id="{3066FE0E-941C-4335-8C29-9B975508824D}"/>
                </a:ext>
              </a:extLst>
            </p:cNvPr>
            <p:cNvSpPr txBox="1"/>
            <p:nvPr/>
          </p:nvSpPr>
          <p:spPr>
            <a:xfrm>
              <a:off x="4870126" y="3756658"/>
              <a:ext cx="704039" cy="706027"/>
            </a:xfrm>
            <a:prstGeom prst="rect">
              <a:avLst/>
            </a:prstGeom>
            <a:noFill/>
          </p:spPr>
          <p:txBody>
            <a:bodyPr wrap="none" rtlCol="0" anchor="ctr">
              <a:spAutoFit/>
            </a:bodyPr>
            <a:lstStyle/>
            <a:p>
              <a:pPr algn="ctr"/>
              <a:r>
                <a:rPr lang="en-GB" sz="3988" b="1" dirty="0">
                  <a:solidFill>
                    <a:schemeClr val="bg1"/>
                  </a:solidFill>
                  <a:cs typeface="Poppins" pitchFamily="2" charset="77"/>
                </a:rPr>
                <a:t>03</a:t>
              </a:r>
            </a:p>
          </p:txBody>
        </p:sp>
        <p:sp>
          <p:nvSpPr>
            <p:cNvPr id="24" name="TextBox 23">
              <a:extLst>
                <a:ext uri="{FF2B5EF4-FFF2-40B4-BE49-F238E27FC236}">
                  <a16:creationId xmlns:a16="http://schemas.microsoft.com/office/drawing/2014/main" id="{C4979159-BDFD-4448-A6B3-6B56D64C7396}"/>
                </a:ext>
              </a:extLst>
            </p:cNvPr>
            <p:cNvSpPr txBox="1"/>
            <p:nvPr/>
          </p:nvSpPr>
          <p:spPr>
            <a:xfrm>
              <a:off x="4516565" y="5067763"/>
              <a:ext cx="1481492" cy="646331"/>
            </a:xfrm>
            <a:prstGeom prst="rect">
              <a:avLst/>
            </a:prstGeom>
            <a:noFill/>
          </p:spPr>
          <p:txBody>
            <a:bodyPr wrap="square" rtlCol="0" anchor="b" anchorCtr="0">
              <a:spAutoFit/>
            </a:bodyPr>
            <a:lstStyle/>
            <a:p>
              <a:pPr algn="ctr"/>
              <a:r>
                <a:rPr lang="en-GB" b="1" dirty="0">
                  <a:solidFill>
                    <a:schemeClr val="tx2"/>
                  </a:solidFill>
                  <a:ea typeface="League Spartan" charset="0"/>
                  <a:cs typeface="Poppins" pitchFamily="2" charset="77"/>
                </a:rPr>
                <a:t>Apologise if Necessary</a:t>
              </a:r>
            </a:p>
          </p:txBody>
        </p:sp>
      </p:grpSp>
      <p:grpSp>
        <p:nvGrpSpPr>
          <p:cNvPr id="25" name="Group 24">
            <a:extLst>
              <a:ext uri="{FF2B5EF4-FFF2-40B4-BE49-F238E27FC236}">
                <a16:creationId xmlns:a16="http://schemas.microsoft.com/office/drawing/2014/main" id="{40FB6448-CB56-4B72-ACDF-A6208ED11110}"/>
              </a:ext>
            </a:extLst>
          </p:cNvPr>
          <p:cNvGrpSpPr/>
          <p:nvPr/>
        </p:nvGrpSpPr>
        <p:grpSpPr>
          <a:xfrm>
            <a:off x="7989524" y="3303382"/>
            <a:ext cx="1548020" cy="2299549"/>
            <a:chOff x="6149044" y="3444051"/>
            <a:chExt cx="1548020" cy="2299549"/>
          </a:xfrm>
        </p:grpSpPr>
        <p:sp>
          <p:nvSpPr>
            <p:cNvPr id="26" name="Freeform 8">
              <a:extLst>
                <a:ext uri="{FF2B5EF4-FFF2-40B4-BE49-F238E27FC236}">
                  <a16:creationId xmlns:a16="http://schemas.microsoft.com/office/drawing/2014/main" id="{839B3E77-A737-4D8D-8341-4BA2E5285248}"/>
                </a:ext>
              </a:extLst>
            </p:cNvPr>
            <p:cNvSpPr>
              <a:spLocks noChangeArrowheads="1"/>
            </p:cNvSpPr>
            <p:nvPr/>
          </p:nvSpPr>
          <p:spPr bwMode="auto">
            <a:xfrm>
              <a:off x="6285970" y="3566137"/>
              <a:ext cx="1274169" cy="1120515"/>
            </a:xfrm>
            <a:custGeom>
              <a:avLst/>
              <a:gdLst>
                <a:gd name="T0" fmla="*/ 2955 w 2956"/>
                <a:gd name="T1" fmla="*/ 1477 h 2956"/>
                <a:gd name="T2" fmla="*/ 1478 w 2956"/>
                <a:gd name="T3" fmla="*/ 2955 h 2956"/>
                <a:gd name="T4" fmla="*/ 0 w 2956"/>
                <a:gd name="T5" fmla="*/ 1477 h 2956"/>
                <a:gd name="T6" fmla="*/ 1478 w 2956"/>
                <a:gd name="T7" fmla="*/ 0 h 2956"/>
                <a:gd name="T8" fmla="*/ 2955 w 2956"/>
                <a:gd name="T9" fmla="*/ 1477 h 2956"/>
              </a:gdLst>
              <a:ahLst/>
              <a:cxnLst>
                <a:cxn ang="0">
                  <a:pos x="T0" y="T1"/>
                </a:cxn>
                <a:cxn ang="0">
                  <a:pos x="T2" y="T3"/>
                </a:cxn>
                <a:cxn ang="0">
                  <a:pos x="T4" y="T5"/>
                </a:cxn>
                <a:cxn ang="0">
                  <a:pos x="T6" y="T7"/>
                </a:cxn>
                <a:cxn ang="0">
                  <a:pos x="T8" y="T9"/>
                </a:cxn>
              </a:cxnLst>
              <a:rect l="0" t="0" r="r" b="b"/>
              <a:pathLst>
                <a:path w="2956" h="2956">
                  <a:moveTo>
                    <a:pt x="2955" y="1477"/>
                  </a:moveTo>
                  <a:cubicBezTo>
                    <a:pt x="2955" y="2294"/>
                    <a:pt x="2293" y="2955"/>
                    <a:pt x="1478" y="2955"/>
                  </a:cubicBezTo>
                  <a:cubicBezTo>
                    <a:pt x="661" y="2955"/>
                    <a:pt x="0" y="2294"/>
                    <a:pt x="0" y="1477"/>
                  </a:cubicBezTo>
                  <a:cubicBezTo>
                    <a:pt x="0" y="662"/>
                    <a:pt x="661" y="0"/>
                    <a:pt x="1478" y="0"/>
                  </a:cubicBezTo>
                  <a:cubicBezTo>
                    <a:pt x="2293" y="0"/>
                    <a:pt x="2955" y="662"/>
                    <a:pt x="2955" y="1477"/>
                  </a:cubicBezTo>
                </a:path>
              </a:pathLst>
            </a:custGeom>
            <a:solidFill>
              <a:srgbClr val="B1A2E6"/>
            </a:solidFill>
            <a:ln>
              <a:solidFill>
                <a:srgbClr val="B1A2E6"/>
              </a:solidFill>
            </a:ln>
            <a:effectLst/>
          </p:spPr>
          <p:txBody>
            <a:bodyPr wrap="none" anchor="ctr"/>
            <a:lstStyle/>
            <a:p>
              <a:endParaRPr lang="en-GB" sz="798"/>
            </a:p>
          </p:txBody>
        </p:sp>
        <p:sp>
          <p:nvSpPr>
            <p:cNvPr id="28" name="Freeform 9">
              <a:extLst>
                <a:ext uri="{FF2B5EF4-FFF2-40B4-BE49-F238E27FC236}">
                  <a16:creationId xmlns:a16="http://schemas.microsoft.com/office/drawing/2014/main" id="{839B7485-4B44-44F3-AE0E-1589EA3397D8}"/>
                </a:ext>
              </a:extLst>
            </p:cNvPr>
            <p:cNvSpPr>
              <a:spLocks noChangeArrowheads="1"/>
            </p:cNvSpPr>
            <p:nvPr/>
          </p:nvSpPr>
          <p:spPr bwMode="auto">
            <a:xfrm>
              <a:off x="6149044" y="3444051"/>
              <a:ext cx="1548020" cy="680672"/>
            </a:xfrm>
            <a:custGeom>
              <a:avLst/>
              <a:gdLst>
                <a:gd name="T0" fmla="*/ 3587 w 3588"/>
                <a:gd name="T1" fmla="*/ 1794 h 1795"/>
                <a:gd name="T2" fmla="*/ 3485 w 3588"/>
                <a:gd name="T3" fmla="*/ 1794 h 1795"/>
                <a:gd name="T4" fmla="*/ 1794 w 3588"/>
                <a:gd name="T5" fmla="*/ 103 h 1795"/>
                <a:gd name="T6" fmla="*/ 102 w 3588"/>
                <a:gd name="T7" fmla="*/ 1794 h 1795"/>
                <a:gd name="T8" fmla="*/ 0 w 3588"/>
                <a:gd name="T9" fmla="*/ 1794 h 1795"/>
                <a:gd name="T10" fmla="*/ 1794 w 3588"/>
                <a:gd name="T11" fmla="*/ 0 h 1795"/>
                <a:gd name="T12" fmla="*/ 3587 w 3588"/>
                <a:gd name="T13" fmla="*/ 1794 h 1795"/>
              </a:gdLst>
              <a:ahLst/>
              <a:cxnLst>
                <a:cxn ang="0">
                  <a:pos x="T0" y="T1"/>
                </a:cxn>
                <a:cxn ang="0">
                  <a:pos x="T2" y="T3"/>
                </a:cxn>
                <a:cxn ang="0">
                  <a:pos x="T4" y="T5"/>
                </a:cxn>
                <a:cxn ang="0">
                  <a:pos x="T6" y="T7"/>
                </a:cxn>
                <a:cxn ang="0">
                  <a:pos x="T8" y="T9"/>
                </a:cxn>
                <a:cxn ang="0">
                  <a:pos x="T10" y="T11"/>
                </a:cxn>
                <a:cxn ang="0">
                  <a:pos x="T12" y="T13"/>
                </a:cxn>
              </a:cxnLst>
              <a:rect l="0" t="0" r="r" b="b"/>
              <a:pathLst>
                <a:path w="3588" h="1795">
                  <a:moveTo>
                    <a:pt x="3587" y="1794"/>
                  </a:moveTo>
                  <a:lnTo>
                    <a:pt x="3485" y="1794"/>
                  </a:lnTo>
                  <a:cubicBezTo>
                    <a:pt x="3485" y="862"/>
                    <a:pt x="2726" y="103"/>
                    <a:pt x="1794" y="103"/>
                  </a:cubicBezTo>
                  <a:cubicBezTo>
                    <a:pt x="861" y="103"/>
                    <a:pt x="102" y="862"/>
                    <a:pt x="102" y="1794"/>
                  </a:cubicBezTo>
                  <a:lnTo>
                    <a:pt x="0" y="1794"/>
                  </a:lnTo>
                  <a:cubicBezTo>
                    <a:pt x="0" y="805"/>
                    <a:pt x="805" y="0"/>
                    <a:pt x="1794" y="0"/>
                  </a:cubicBezTo>
                  <a:cubicBezTo>
                    <a:pt x="2782" y="0"/>
                    <a:pt x="3587" y="805"/>
                    <a:pt x="3587" y="1794"/>
                  </a:cubicBezTo>
                </a:path>
              </a:pathLst>
            </a:custGeom>
            <a:solidFill>
              <a:srgbClr val="44318D"/>
            </a:solidFill>
            <a:ln>
              <a:solidFill>
                <a:srgbClr val="44318D"/>
              </a:solidFill>
            </a:ln>
            <a:effectLst/>
          </p:spPr>
          <p:txBody>
            <a:bodyPr wrap="none" anchor="ctr"/>
            <a:lstStyle/>
            <a:p>
              <a:endParaRPr lang="en-GB" sz="798" dirty="0"/>
            </a:p>
          </p:txBody>
        </p:sp>
        <p:sp>
          <p:nvSpPr>
            <p:cNvPr id="29" name="TextBox 28">
              <a:extLst>
                <a:ext uri="{FF2B5EF4-FFF2-40B4-BE49-F238E27FC236}">
                  <a16:creationId xmlns:a16="http://schemas.microsoft.com/office/drawing/2014/main" id="{19294B6F-06EC-4615-A78A-5E1F5ED65FCE}"/>
                </a:ext>
              </a:extLst>
            </p:cNvPr>
            <p:cNvSpPr txBox="1"/>
            <p:nvPr/>
          </p:nvSpPr>
          <p:spPr>
            <a:xfrm>
              <a:off x="6571036" y="3771709"/>
              <a:ext cx="704039" cy="706027"/>
            </a:xfrm>
            <a:prstGeom prst="rect">
              <a:avLst/>
            </a:prstGeom>
            <a:noFill/>
          </p:spPr>
          <p:txBody>
            <a:bodyPr wrap="none" rtlCol="0" anchor="ctr">
              <a:spAutoFit/>
            </a:bodyPr>
            <a:lstStyle/>
            <a:p>
              <a:pPr algn="ctr"/>
              <a:r>
                <a:rPr lang="en-GB" sz="3988" b="1" dirty="0">
                  <a:solidFill>
                    <a:schemeClr val="bg1"/>
                  </a:solidFill>
                  <a:cs typeface="Poppins" pitchFamily="2" charset="77"/>
                </a:rPr>
                <a:t>04</a:t>
              </a:r>
            </a:p>
          </p:txBody>
        </p:sp>
        <p:sp>
          <p:nvSpPr>
            <p:cNvPr id="30" name="TextBox 29">
              <a:extLst>
                <a:ext uri="{FF2B5EF4-FFF2-40B4-BE49-F238E27FC236}">
                  <a16:creationId xmlns:a16="http://schemas.microsoft.com/office/drawing/2014/main" id="{0640185D-471A-4895-A114-204817978184}"/>
                </a:ext>
              </a:extLst>
            </p:cNvPr>
            <p:cNvSpPr txBox="1"/>
            <p:nvPr/>
          </p:nvSpPr>
          <p:spPr>
            <a:xfrm>
              <a:off x="6181887" y="5097269"/>
              <a:ext cx="1378252" cy="646331"/>
            </a:xfrm>
            <a:prstGeom prst="rect">
              <a:avLst/>
            </a:prstGeom>
            <a:noFill/>
          </p:spPr>
          <p:txBody>
            <a:bodyPr wrap="square" rtlCol="0" anchor="b" anchorCtr="0">
              <a:spAutoFit/>
            </a:bodyPr>
            <a:lstStyle/>
            <a:p>
              <a:pPr algn="ctr"/>
              <a:r>
                <a:rPr lang="en-GB" b="1" dirty="0">
                  <a:solidFill>
                    <a:schemeClr val="tx2"/>
                  </a:solidFill>
                  <a:ea typeface="League Spartan" charset="0"/>
                  <a:cs typeface="Poppins" pitchFamily="2" charset="77"/>
                </a:rPr>
                <a:t>Find a Solution</a:t>
              </a:r>
            </a:p>
          </p:txBody>
        </p:sp>
      </p:grpSp>
      <p:sp>
        <p:nvSpPr>
          <p:cNvPr id="3" name="Rectangle 2">
            <a:extLst>
              <a:ext uri="{FF2B5EF4-FFF2-40B4-BE49-F238E27FC236}">
                <a16:creationId xmlns:a16="http://schemas.microsoft.com/office/drawing/2014/main" id="{D7AAB68C-1D5C-4EBA-80B2-E894386A4EF5}"/>
              </a:ext>
            </a:extLst>
          </p:cNvPr>
          <p:cNvSpPr/>
          <p:nvPr/>
        </p:nvSpPr>
        <p:spPr>
          <a:xfrm>
            <a:off x="423613" y="1296900"/>
            <a:ext cx="10521052" cy="1281761"/>
          </a:xfrm>
          <a:prstGeom prst="rect">
            <a:avLst/>
          </a:prstGeom>
        </p:spPr>
        <p:txBody>
          <a:bodyPr wrap="square">
            <a:spAutoFit/>
          </a:bodyPr>
          <a:lstStyle/>
          <a:p>
            <a:pPr marL="514350" indent="-514350">
              <a:lnSpc>
                <a:spcPts val="3219"/>
              </a:lnSpc>
              <a:spcBef>
                <a:spcPct val="0"/>
              </a:spcBef>
              <a:buFont typeface="Wingdings" panose="05000000000000000000" pitchFamily="2" charset="2"/>
              <a:buChar char="ü"/>
            </a:pPr>
            <a:r>
              <a:rPr lang="en-GB" dirty="0"/>
              <a:t>Awkward situations can be uncomfortable, but it is important to handle them in a way that minimises any potential harm and moves things forward.</a:t>
            </a:r>
          </a:p>
          <a:p>
            <a:pPr marL="514350" indent="-514350">
              <a:lnSpc>
                <a:spcPts val="3219"/>
              </a:lnSpc>
              <a:spcBef>
                <a:spcPct val="0"/>
              </a:spcBef>
              <a:buFont typeface="Wingdings" panose="05000000000000000000" pitchFamily="2" charset="2"/>
              <a:buChar char="ü"/>
            </a:pPr>
            <a:r>
              <a:rPr lang="en-GB" b="1" dirty="0"/>
              <a:t>The following are some tips on how to do that:</a:t>
            </a:r>
          </a:p>
        </p:txBody>
      </p:sp>
    </p:spTree>
    <p:extLst>
      <p:ext uri="{BB962C8B-B14F-4D97-AF65-F5344CB8AC3E}">
        <p14:creationId xmlns:p14="http://schemas.microsoft.com/office/powerpoint/2010/main" val="29838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0-#ppt_w/2"/>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2"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0-#ppt_w/2"/>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200" b="1" spc="-100" dirty="0">
                <a:solidFill>
                  <a:srgbClr val="000000"/>
                </a:solidFill>
                <a:cs typeface="Poppins SemiBold" panose="00000700000000000000" pitchFamily="2" charset="0"/>
              </a:rPr>
              <a:t>Moving Awkward Situations Forward</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2" name="Group 1">
            <a:extLst>
              <a:ext uri="{FF2B5EF4-FFF2-40B4-BE49-F238E27FC236}">
                <a16:creationId xmlns:a16="http://schemas.microsoft.com/office/drawing/2014/main" id="{CE3FB1ED-1AAF-4BAA-93B9-435A358E412B}"/>
              </a:ext>
            </a:extLst>
          </p:cNvPr>
          <p:cNvGrpSpPr/>
          <p:nvPr/>
        </p:nvGrpSpPr>
        <p:grpSpPr>
          <a:xfrm>
            <a:off x="1009445" y="1753737"/>
            <a:ext cx="5972394" cy="847662"/>
            <a:chOff x="1691867" y="1753737"/>
            <a:chExt cx="5972394" cy="847662"/>
          </a:xfrm>
        </p:grpSpPr>
        <p:sp>
          <p:nvSpPr>
            <p:cNvPr id="28" name="Rectangle 27">
              <a:extLst>
                <a:ext uri="{FF2B5EF4-FFF2-40B4-BE49-F238E27FC236}">
                  <a16:creationId xmlns:a16="http://schemas.microsoft.com/office/drawing/2014/main" id="{106BB770-1E37-449B-9331-1A3844702BFD}"/>
                </a:ext>
              </a:extLst>
            </p:cNvPr>
            <p:cNvSpPr/>
            <p:nvPr/>
          </p:nvSpPr>
          <p:spPr>
            <a:xfrm>
              <a:off x="1882762" y="1859318"/>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9" name="Round Same Side Corner Rectangle 7">
              <a:extLst>
                <a:ext uri="{FF2B5EF4-FFF2-40B4-BE49-F238E27FC236}">
                  <a16:creationId xmlns:a16="http://schemas.microsoft.com/office/drawing/2014/main" id="{9EC9CC0D-E1B5-4A63-AD40-5CF27A40BD70}"/>
                </a:ext>
              </a:extLst>
            </p:cNvPr>
            <p:cNvSpPr/>
            <p:nvPr/>
          </p:nvSpPr>
          <p:spPr>
            <a:xfrm rot="5400000">
              <a:off x="2026694" y="1609807"/>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30" name="Round Same Side Corner Rectangle 8">
              <a:extLst>
                <a:ext uri="{FF2B5EF4-FFF2-40B4-BE49-F238E27FC236}">
                  <a16:creationId xmlns:a16="http://schemas.microsoft.com/office/drawing/2014/main" id="{6C4831DC-665A-4B3E-B1CA-EB71441F6C9F}"/>
                </a:ext>
              </a:extLst>
            </p:cNvPr>
            <p:cNvSpPr/>
            <p:nvPr/>
          </p:nvSpPr>
          <p:spPr>
            <a:xfrm rot="16200000">
              <a:off x="6724562" y="1609807"/>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31" name="Parallelogram 30">
              <a:extLst>
                <a:ext uri="{FF2B5EF4-FFF2-40B4-BE49-F238E27FC236}">
                  <a16:creationId xmlns:a16="http://schemas.microsoft.com/office/drawing/2014/main" id="{D9DED5DD-36B4-4966-9304-9E8FDB991C81}"/>
                </a:ext>
              </a:extLst>
            </p:cNvPr>
            <p:cNvSpPr/>
            <p:nvPr/>
          </p:nvSpPr>
          <p:spPr>
            <a:xfrm rot="16200000" flipV="1">
              <a:off x="1423300" y="2022304"/>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32" name="Triangle 5">
              <a:extLst>
                <a:ext uri="{FF2B5EF4-FFF2-40B4-BE49-F238E27FC236}">
                  <a16:creationId xmlns:a16="http://schemas.microsoft.com/office/drawing/2014/main" id="{723A76B7-AF86-4580-BF01-460CAFD43046}"/>
                </a:ext>
              </a:extLst>
            </p:cNvPr>
            <p:cNvSpPr/>
            <p:nvPr/>
          </p:nvSpPr>
          <p:spPr>
            <a:xfrm rot="16200000">
              <a:off x="1665143" y="2383780"/>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33" name="Parallelogram 32">
              <a:extLst>
                <a:ext uri="{FF2B5EF4-FFF2-40B4-BE49-F238E27FC236}">
                  <a16:creationId xmlns:a16="http://schemas.microsoft.com/office/drawing/2014/main" id="{E3A56AE1-A977-4B90-B557-20932AA957D0}"/>
                </a:ext>
              </a:extLst>
            </p:cNvPr>
            <p:cNvSpPr/>
            <p:nvPr/>
          </p:nvSpPr>
          <p:spPr>
            <a:xfrm rot="16200000">
              <a:off x="7204021" y="2021528"/>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34" name="Triangle 7">
              <a:extLst>
                <a:ext uri="{FF2B5EF4-FFF2-40B4-BE49-F238E27FC236}">
                  <a16:creationId xmlns:a16="http://schemas.microsoft.com/office/drawing/2014/main" id="{FA050199-86A8-41E2-A4B0-E8151ACCA57D}"/>
                </a:ext>
              </a:extLst>
            </p:cNvPr>
            <p:cNvSpPr/>
            <p:nvPr/>
          </p:nvSpPr>
          <p:spPr>
            <a:xfrm rot="16200000" flipV="1">
              <a:off x="7445866" y="2383004"/>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35" name="Oval 34">
              <a:extLst>
                <a:ext uri="{FF2B5EF4-FFF2-40B4-BE49-F238E27FC236}">
                  <a16:creationId xmlns:a16="http://schemas.microsoft.com/office/drawing/2014/main" id="{838FA952-1A1C-4A59-A486-702A7465AA0A}"/>
                </a:ext>
              </a:extLst>
            </p:cNvPr>
            <p:cNvSpPr/>
            <p:nvPr/>
          </p:nvSpPr>
          <p:spPr>
            <a:xfrm>
              <a:off x="2023265" y="1826137"/>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36" name="Oval 35">
              <a:extLst>
                <a:ext uri="{FF2B5EF4-FFF2-40B4-BE49-F238E27FC236}">
                  <a16:creationId xmlns:a16="http://schemas.microsoft.com/office/drawing/2014/main" id="{5275FF0A-38A7-4063-93E3-91D0F126C7FD}"/>
                </a:ext>
              </a:extLst>
            </p:cNvPr>
            <p:cNvSpPr/>
            <p:nvPr/>
          </p:nvSpPr>
          <p:spPr>
            <a:xfrm>
              <a:off x="6721133" y="1826137"/>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37" name="TextBox 16">
              <a:extLst>
                <a:ext uri="{FF2B5EF4-FFF2-40B4-BE49-F238E27FC236}">
                  <a16:creationId xmlns:a16="http://schemas.microsoft.com/office/drawing/2014/main" id="{6BAEA265-0D46-4665-844B-88FA0B1C7BF4}"/>
                </a:ext>
              </a:extLst>
            </p:cNvPr>
            <p:cNvSpPr txBox="1"/>
            <p:nvPr/>
          </p:nvSpPr>
          <p:spPr>
            <a:xfrm>
              <a:off x="2955500" y="2008093"/>
              <a:ext cx="3439916" cy="400110"/>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GB" sz="2000" b="1" dirty="0">
                  <a:solidFill>
                    <a:prstClr val="white"/>
                  </a:solidFill>
                  <a:ea typeface="League Spartan" charset="0"/>
                  <a:cs typeface="Poppins" pitchFamily="2" charset="77"/>
                </a:rPr>
                <a:t>Address the Situation Head-on</a:t>
              </a:r>
            </a:p>
          </p:txBody>
        </p:sp>
        <p:sp>
          <p:nvSpPr>
            <p:cNvPr id="48" name="TextBox 27">
              <a:extLst>
                <a:ext uri="{FF2B5EF4-FFF2-40B4-BE49-F238E27FC236}">
                  <a16:creationId xmlns:a16="http://schemas.microsoft.com/office/drawing/2014/main" id="{BA98AFF6-958C-4E30-8892-BE4AB787BD14}"/>
                </a:ext>
              </a:extLst>
            </p:cNvPr>
            <p:cNvSpPr txBox="1"/>
            <p:nvPr/>
          </p:nvSpPr>
          <p:spPr>
            <a:xfrm>
              <a:off x="2108480" y="1829415"/>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F497D"/>
                  </a:solidFill>
                  <a:effectLst/>
                  <a:uLnTx/>
                  <a:uFillTx/>
                  <a:ea typeface="+mn-ea"/>
                  <a:cs typeface="+mn-cs"/>
                </a:rPr>
                <a:t>1</a:t>
              </a:r>
            </a:p>
          </p:txBody>
        </p:sp>
      </p:grpSp>
      <p:sp>
        <p:nvSpPr>
          <p:cNvPr id="56" name="Round Diagonal Corner Rectangle 4">
            <a:extLst>
              <a:ext uri="{FF2B5EF4-FFF2-40B4-BE49-F238E27FC236}">
                <a16:creationId xmlns:a16="http://schemas.microsoft.com/office/drawing/2014/main" id="{BA74634F-D093-4150-B032-079E9C60DEED}"/>
              </a:ext>
            </a:extLst>
          </p:cNvPr>
          <p:cNvSpPr/>
          <p:nvPr/>
        </p:nvSpPr>
        <p:spPr>
          <a:xfrm>
            <a:off x="2999311" y="2960374"/>
            <a:ext cx="8477232" cy="2902566"/>
          </a:xfrm>
          <a:prstGeom prst="round2DiagRect">
            <a:avLst/>
          </a:prstGeom>
          <a:ln w="9525">
            <a:solidFill>
              <a:srgbClr val="7030A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Wingdings" panose="05000000000000000000" pitchFamily="2" charset="2"/>
              <a:buChar char="Ø"/>
            </a:pPr>
            <a:endParaRPr lang="en-GB" dirty="0">
              <a:cs typeface="Calibri" panose="020F0502020204030204" pitchFamily="34" charset="0"/>
            </a:endParaRPr>
          </a:p>
          <a:p>
            <a:pPr marL="457200" indent="-457200">
              <a:buFont typeface="Wingdings" panose="05000000000000000000" pitchFamily="2" charset="2"/>
              <a:buChar char="Ø"/>
            </a:pPr>
            <a:r>
              <a:rPr lang="en-GB" dirty="0">
                <a:cs typeface="Calibri" panose="020F0502020204030204" pitchFamily="34" charset="0"/>
              </a:rPr>
              <a:t>It is better to acknowledge the awkwardness and talk about it rather than try to ignore it or pretend it's not happening.</a:t>
            </a:r>
          </a:p>
          <a:p>
            <a:pPr marL="457200" indent="-457200">
              <a:buFont typeface="Wingdings" panose="05000000000000000000" pitchFamily="2" charset="2"/>
              <a:buChar char="Ø"/>
            </a:pPr>
            <a:endParaRPr lang="en-GB" dirty="0">
              <a:cs typeface="Calibri" panose="020F0502020204030204" pitchFamily="34" charset="0"/>
            </a:endParaRPr>
          </a:p>
          <a:p>
            <a:pPr marL="457200" indent="-457200">
              <a:buFont typeface="Wingdings" panose="05000000000000000000" pitchFamily="2" charset="2"/>
              <a:buChar char="Ø"/>
            </a:pPr>
            <a:r>
              <a:rPr lang="en-GB" dirty="0">
                <a:cs typeface="Calibri" panose="020F0502020204030204" pitchFamily="34" charset="0"/>
              </a:rPr>
              <a:t>You can say something like, "I sense that things are a bit awkward between us right now.</a:t>
            </a:r>
          </a:p>
          <a:p>
            <a:pPr marL="457200" indent="-457200">
              <a:buFont typeface="Wingdings" panose="05000000000000000000" pitchFamily="2" charset="2"/>
              <a:buChar char="Ø"/>
            </a:pPr>
            <a:endParaRPr lang="en-GB" dirty="0">
              <a:cs typeface="Calibri" panose="020F0502020204030204" pitchFamily="34" charset="0"/>
            </a:endParaRPr>
          </a:p>
          <a:p>
            <a:pPr marL="457200" indent="-457200">
              <a:buFont typeface="Wingdings" panose="05000000000000000000" pitchFamily="2" charset="2"/>
              <a:buChar char="Ø"/>
            </a:pPr>
            <a:r>
              <a:rPr lang="en-GB" dirty="0">
                <a:cs typeface="Calibri" panose="020F0502020204030204" pitchFamily="34" charset="0"/>
              </a:rPr>
              <a:t>Can we talk about what's going on?"</a:t>
            </a:r>
          </a:p>
        </p:txBody>
      </p:sp>
    </p:spTree>
    <p:extLst>
      <p:ext uri="{BB962C8B-B14F-4D97-AF65-F5344CB8AC3E}">
        <p14:creationId xmlns:p14="http://schemas.microsoft.com/office/powerpoint/2010/main" val="104044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3CADF1-ACB0-4D52-BA38-4B2F56154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2138" y="1437067"/>
            <a:ext cx="3983865" cy="3983865"/>
          </a:xfrm>
          <a:prstGeom prst="rect">
            <a:avLst/>
          </a:prstGeom>
        </p:spPr>
      </p:pic>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dirty="0">
                <a:solidFill>
                  <a:srgbClr val="000000"/>
                </a:solidFill>
                <a:cs typeface="Poppins SemiBold" panose="00000700000000000000" pitchFamily="2" charset="0"/>
              </a:rPr>
              <a:t>Introduction</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3">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6632620" cy="4524315"/>
          </a:xfrm>
          <a:prstGeom prst="rect">
            <a:avLst/>
          </a:prstGeom>
          <a:noFill/>
        </p:spPr>
        <p:txBody>
          <a:bodyPr wrap="square" rtlCol="0">
            <a:spAutoFit/>
          </a:bodyPr>
          <a:lstStyle/>
          <a:p>
            <a:pPr marL="285750" indent="-285750">
              <a:buFont typeface="Wingdings" panose="05000000000000000000" pitchFamily="2" charset="2"/>
              <a:buChar char="ü"/>
            </a:pPr>
            <a:r>
              <a:rPr lang="en-US" dirty="0">
                <a:cs typeface="Poppins Light" panose="00000400000000000000" pitchFamily="2" charset="0"/>
              </a:rPr>
              <a:t>Public speaking is the art of delivering a speech or presentation to an audience.</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It can be an effective tool for communicating ideas, sharing knowledge, inspiring people, and influencing opinions.</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Public speaking is a valuable skill that can be used in a variety of settings, including business, politics, education, and social events.</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To be an effective public speaker, it's important to have a clear message, engaging delivery, and an understanding of your audience.</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This involves carefully selecting your topic, </a:t>
            </a:r>
            <a:r>
              <a:rPr lang="en-US" dirty="0" err="1">
                <a:cs typeface="Poppins Light" panose="00000400000000000000" pitchFamily="2" charset="0"/>
              </a:rPr>
              <a:t>organising</a:t>
            </a:r>
            <a:r>
              <a:rPr lang="en-US" dirty="0">
                <a:cs typeface="Poppins Light" panose="00000400000000000000" pitchFamily="2" charset="0"/>
              </a:rPr>
              <a:t> your ideas, </a:t>
            </a:r>
            <a:r>
              <a:rPr lang="en-US" dirty="0" err="1">
                <a:cs typeface="Poppins Light" panose="00000400000000000000" pitchFamily="2" charset="0"/>
              </a:rPr>
              <a:t>practising</a:t>
            </a:r>
            <a:r>
              <a:rPr lang="en-US" dirty="0">
                <a:cs typeface="Poppins Light" panose="00000400000000000000" pitchFamily="2" charset="0"/>
              </a:rPr>
              <a:t> your delivery, and considering the needs and interests of your audience.</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Tree>
    <p:extLst>
      <p:ext uri="{BB962C8B-B14F-4D97-AF65-F5344CB8AC3E}">
        <p14:creationId xmlns:p14="http://schemas.microsoft.com/office/powerpoint/2010/main" val="13707236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200" b="1" spc="-100" dirty="0">
                <a:solidFill>
                  <a:srgbClr val="000000"/>
                </a:solidFill>
                <a:cs typeface="Poppins SemiBold" panose="00000700000000000000" pitchFamily="2" charset="0"/>
              </a:rPr>
              <a:t>Moving Awkward Situations Forward</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54" name="Round Diagonal Corner Rectangle 4">
            <a:extLst>
              <a:ext uri="{FF2B5EF4-FFF2-40B4-BE49-F238E27FC236}">
                <a16:creationId xmlns:a16="http://schemas.microsoft.com/office/drawing/2014/main" id="{AE69DBB5-174A-4840-ACC4-DA48C22EAA0B}"/>
              </a:ext>
            </a:extLst>
          </p:cNvPr>
          <p:cNvSpPr/>
          <p:nvPr/>
        </p:nvSpPr>
        <p:spPr>
          <a:xfrm>
            <a:off x="2999311" y="2960374"/>
            <a:ext cx="8477232" cy="2902566"/>
          </a:xfrm>
          <a:prstGeom prst="round2DiagRect">
            <a:avLst/>
          </a:prstGeom>
          <a:ln w="9525">
            <a:solidFill>
              <a:srgbClr val="7030A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Wingdings" panose="05000000000000000000" pitchFamily="2" charset="2"/>
              <a:buChar char="Ø"/>
            </a:pPr>
            <a:r>
              <a:rPr lang="en-US" dirty="0">
                <a:cs typeface="Calibri" panose="020F0502020204030204" pitchFamily="34" charset="0"/>
              </a:rPr>
              <a:t>Even if you feel uncomfortable or upset, try to remain calm and avoid getting defensive or aggressive.</a:t>
            </a:r>
          </a:p>
          <a:p>
            <a:pPr marL="457200" indent="-457200">
              <a:buFont typeface="Wingdings" panose="05000000000000000000" pitchFamily="2" charset="2"/>
              <a:buChar char="Ø"/>
            </a:pPr>
            <a:endParaRPr lang="en-US" dirty="0">
              <a:cs typeface="Calibri" panose="020F0502020204030204" pitchFamily="34" charset="0"/>
            </a:endParaRPr>
          </a:p>
          <a:p>
            <a:pPr marL="457200" indent="-457200">
              <a:buFont typeface="Wingdings" panose="05000000000000000000" pitchFamily="2" charset="2"/>
              <a:buChar char="Ø"/>
            </a:pPr>
            <a:r>
              <a:rPr lang="en-US" dirty="0">
                <a:cs typeface="Calibri" panose="020F0502020204030204" pitchFamily="34" charset="0"/>
              </a:rPr>
              <a:t>This can help to de-escalate the situation and make it easier to move forward.</a:t>
            </a:r>
          </a:p>
        </p:txBody>
      </p:sp>
      <p:grpSp>
        <p:nvGrpSpPr>
          <p:cNvPr id="19" name="Group 18">
            <a:extLst>
              <a:ext uri="{FF2B5EF4-FFF2-40B4-BE49-F238E27FC236}">
                <a16:creationId xmlns:a16="http://schemas.microsoft.com/office/drawing/2014/main" id="{75E73DCF-A520-48C4-9C95-B74EC04E8351}"/>
              </a:ext>
            </a:extLst>
          </p:cNvPr>
          <p:cNvGrpSpPr/>
          <p:nvPr/>
        </p:nvGrpSpPr>
        <p:grpSpPr>
          <a:xfrm>
            <a:off x="1009445" y="1753737"/>
            <a:ext cx="5972394" cy="847662"/>
            <a:chOff x="1691867" y="1753737"/>
            <a:chExt cx="5972394" cy="847662"/>
          </a:xfrm>
        </p:grpSpPr>
        <p:sp>
          <p:nvSpPr>
            <p:cNvPr id="20" name="Rectangle 19">
              <a:extLst>
                <a:ext uri="{FF2B5EF4-FFF2-40B4-BE49-F238E27FC236}">
                  <a16:creationId xmlns:a16="http://schemas.microsoft.com/office/drawing/2014/main" id="{F2848C56-49FF-4BC8-BA50-5FB54BE561B8}"/>
                </a:ext>
              </a:extLst>
            </p:cNvPr>
            <p:cNvSpPr/>
            <p:nvPr/>
          </p:nvSpPr>
          <p:spPr>
            <a:xfrm>
              <a:off x="1882762" y="1859318"/>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1" name="Round Same Side Corner Rectangle 7">
              <a:extLst>
                <a:ext uri="{FF2B5EF4-FFF2-40B4-BE49-F238E27FC236}">
                  <a16:creationId xmlns:a16="http://schemas.microsoft.com/office/drawing/2014/main" id="{DB64E436-15BB-4629-9011-AC00F2598CB3}"/>
                </a:ext>
              </a:extLst>
            </p:cNvPr>
            <p:cNvSpPr/>
            <p:nvPr/>
          </p:nvSpPr>
          <p:spPr>
            <a:xfrm rot="5400000">
              <a:off x="2026694" y="1609807"/>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2" name="Round Same Side Corner Rectangle 8">
              <a:extLst>
                <a:ext uri="{FF2B5EF4-FFF2-40B4-BE49-F238E27FC236}">
                  <a16:creationId xmlns:a16="http://schemas.microsoft.com/office/drawing/2014/main" id="{AE2762BF-4792-4D77-B4B0-DAC217BF4E36}"/>
                </a:ext>
              </a:extLst>
            </p:cNvPr>
            <p:cNvSpPr/>
            <p:nvPr/>
          </p:nvSpPr>
          <p:spPr>
            <a:xfrm rot="16200000">
              <a:off x="6724562" y="1609807"/>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3" name="Parallelogram 22">
              <a:extLst>
                <a:ext uri="{FF2B5EF4-FFF2-40B4-BE49-F238E27FC236}">
                  <a16:creationId xmlns:a16="http://schemas.microsoft.com/office/drawing/2014/main" id="{B897EA01-A58B-46FF-B5B1-099915911CF3}"/>
                </a:ext>
              </a:extLst>
            </p:cNvPr>
            <p:cNvSpPr/>
            <p:nvPr/>
          </p:nvSpPr>
          <p:spPr>
            <a:xfrm rot="16200000" flipV="1">
              <a:off x="1423300" y="2022304"/>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4" name="Triangle 5">
              <a:extLst>
                <a:ext uri="{FF2B5EF4-FFF2-40B4-BE49-F238E27FC236}">
                  <a16:creationId xmlns:a16="http://schemas.microsoft.com/office/drawing/2014/main" id="{0F57E28A-B5D5-433E-B23E-ECB4B7AF2EA9}"/>
                </a:ext>
              </a:extLst>
            </p:cNvPr>
            <p:cNvSpPr/>
            <p:nvPr/>
          </p:nvSpPr>
          <p:spPr>
            <a:xfrm rot="16200000">
              <a:off x="1665143" y="2383780"/>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5" name="Parallelogram 24">
              <a:extLst>
                <a:ext uri="{FF2B5EF4-FFF2-40B4-BE49-F238E27FC236}">
                  <a16:creationId xmlns:a16="http://schemas.microsoft.com/office/drawing/2014/main" id="{500140E2-4A2B-4179-A211-6708DD4C5DD2}"/>
                </a:ext>
              </a:extLst>
            </p:cNvPr>
            <p:cNvSpPr/>
            <p:nvPr/>
          </p:nvSpPr>
          <p:spPr>
            <a:xfrm rot="16200000">
              <a:off x="7204021" y="2021528"/>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6" name="Triangle 7">
              <a:extLst>
                <a:ext uri="{FF2B5EF4-FFF2-40B4-BE49-F238E27FC236}">
                  <a16:creationId xmlns:a16="http://schemas.microsoft.com/office/drawing/2014/main" id="{C2AAC78D-BFD8-45C1-BBA2-3BB96900B937}"/>
                </a:ext>
              </a:extLst>
            </p:cNvPr>
            <p:cNvSpPr/>
            <p:nvPr/>
          </p:nvSpPr>
          <p:spPr>
            <a:xfrm rot="16200000" flipV="1">
              <a:off x="7445866" y="2383004"/>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8" name="Oval 27">
              <a:extLst>
                <a:ext uri="{FF2B5EF4-FFF2-40B4-BE49-F238E27FC236}">
                  <a16:creationId xmlns:a16="http://schemas.microsoft.com/office/drawing/2014/main" id="{FDD8D1EB-4DB0-49E4-B9E8-BC983B4DFA02}"/>
                </a:ext>
              </a:extLst>
            </p:cNvPr>
            <p:cNvSpPr/>
            <p:nvPr/>
          </p:nvSpPr>
          <p:spPr>
            <a:xfrm>
              <a:off x="2023265" y="1826137"/>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9" name="Oval 28">
              <a:extLst>
                <a:ext uri="{FF2B5EF4-FFF2-40B4-BE49-F238E27FC236}">
                  <a16:creationId xmlns:a16="http://schemas.microsoft.com/office/drawing/2014/main" id="{16DE4712-C30F-4207-85E8-B26377831865}"/>
                </a:ext>
              </a:extLst>
            </p:cNvPr>
            <p:cNvSpPr/>
            <p:nvPr/>
          </p:nvSpPr>
          <p:spPr>
            <a:xfrm>
              <a:off x="6721133" y="1826137"/>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30" name="TextBox 16">
              <a:extLst>
                <a:ext uri="{FF2B5EF4-FFF2-40B4-BE49-F238E27FC236}">
                  <a16:creationId xmlns:a16="http://schemas.microsoft.com/office/drawing/2014/main" id="{07A7A623-9E8F-45FD-A438-D4D30BBC180C}"/>
                </a:ext>
              </a:extLst>
            </p:cNvPr>
            <p:cNvSpPr txBox="1"/>
            <p:nvPr/>
          </p:nvSpPr>
          <p:spPr>
            <a:xfrm>
              <a:off x="3238558" y="2008093"/>
              <a:ext cx="2873800" cy="400110"/>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GB" sz="2000" b="1" dirty="0">
                  <a:solidFill>
                    <a:prstClr val="white"/>
                  </a:solidFill>
                  <a:ea typeface="League Spartan" charset="0"/>
                  <a:cs typeface="Poppins" pitchFamily="2" charset="77"/>
                </a:rPr>
                <a:t>Stay Calm and Composed</a:t>
              </a:r>
            </a:p>
          </p:txBody>
        </p:sp>
        <p:sp>
          <p:nvSpPr>
            <p:cNvPr id="31" name="TextBox 27">
              <a:extLst>
                <a:ext uri="{FF2B5EF4-FFF2-40B4-BE49-F238E27FC236}">
                  <a16:creationId xmlns:a16="http://schemas.microsoft.com/office/drawing/2014/main" id="{0D1CC954-7C12-4182-87BC-3BE548833080}"/>
                </a:ext>
              </a:extLst>
            </p:cNvPr>
            <p:cNvSpPr txBox="1"/>
            <p:nvPr/>
          </p:nvSpPr>
          <p:spPr>
            <a:xfrm>
              <a:off x="2108480" y="1829415"/>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lang="en-GB" sz="2400" b="1" dirty="0">
                  <a:solidFill>
                    <a:srgbClr val="1F497D"/>
                  </a:solidFill>
                </a:rPr>
                <a:t>2</a:t>
              </a:r>
              <a:endParaRPr kumimoji="0" lang="en-GB" sz="2400" b="1" i="0" u="none" strike="noStrike" kern="1200" cap="none" spc="0" normalizeH="0" baseline="0" noProof="0" dirty="0">
                <a:ln>
                  <a:noFill/>
                </a:ln>
                <a:solidFill>
                  <a:srgbClr val="1F497D"/>
                </a:solidFill>
                <a:effectLst/>
                <a:uLnTx/>
                <a:uFillTx/>
                <a:ea typeface="+mn-ea"/>
                <a:cs typeface="+mn-cs"/>
              </a:endParaRPr>
            </a:p>
          </p:txBody>
        </p:sp>
      </p:grpSp>
    </p:spTree>
    <p:extLst>
      <p:ext uri="{BB962C8B-B14F-4D97-AF65-F5344CB8AC3E}">
        <p14:creationId xmlns:p14="http://schemas.microsoft.com/office/powerpoint/2010/main" val="170756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1000"/>
                                        <p:tgtEl>
                                          <p:spTgt spid="54"/>
                                        </p:tgtEl>
                                      </p:cBhvr>
                                    </p:animEffect>
                                    <p:anim calcmode="lin" valueType="num">
                                      <p:cBhvr>
                                        <p:cTn id="14" dur="1000" fill="hold"/>
                                        <p:tgtEl>
                                          <p:spTgt spid="54"/>
                                        </p:tgtEl>
                                        <p:attrNameLst>
                                          <p:attrName>ppt_x</p:attrName>
                                        </p:attrNameLst>
                                      </p:cBhvr>
                                      <p:tavLst>
                                        <p:tav tm="0">
                                          <p:val>
                                            <p:strVal val="#ppt_x"/>
                                          </p:val>
                                        </p:tav>
                                        <p:tav tm="100000">
                                          <p:val>
                                            <p:strVal val="#ppt_x"/>
                                          </p:val>
                                        </p:tav>
                                      </p:tavLst>
                                    </p:anim>
                                    <p:anim calcmode="lin" valueType="num">
                                      <p:cBhvr>
                                        <p:cTn id="1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200" b="1" spc="-100" dirty="0">
                <a:solidFill>
                  <a:srgbClr val="000000"/>
                </a:solidFill>
                <a:cs typeface="Poppins SemiBold" panose="00000700000000000000" pitchFamily="2" charset="0"/>
              </a:rPr>
              <a:t>Moving Awkward Situations Forward</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54" name="Round Diagonal Corner Rectangle 4">
            <a:extLst>
              <a:ext uri="{FF2B5EF4-FFF2-40B4-BE49-F238E27FC236}">
                <a16:creationId xmlns:a16="http://schemas.microsoft.com/office/drawing/2014/main" id="{AE69DBB5-174A-4840-ACC4-DA48C22EAA0B}"/>
              </a:ext>
            </a:extLst>
          </p:cNvPr>
          <p:cNvSpPr/>
          <p:nvPr/>
        </p:nvSpPr>
        <p:spPr>
          <a:xfrm>
            <a:off x="2999311" y="2960374"/>
            <a:ext cx="8477232" cy="2902566"/>
          </a:xfrm>
          <a:prstGeom prst="round2DiagRect">
            <a:avLst/>
          </a:prstGeom>
          <a:ln w="9525">
            <a:solidFill>
              <a:srgbClr val="7030A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Wingdings" panose="05000000000000000000" pitchFamily="2" charset="2"/>
              <a:buChar char="Ø"/>
            </a:pPr>
            <a:r>
              <a:rPr lang="en-US" dirty="0">
                <a:cs typeface="Calibri" panose="020F0502020204030204" pitchFamily="34" charset="0"/>
              </a:rPr>
              <a:t>If you have done something to contribute to the awkward situation, take responsibility for your actions and </a:t>
            </a:r>
            <a:r>
              <a:rPr lang="en-US" dirty="0" err="1">
                <a:cs typeface="Calibri" panose="020F0502020204030204" pitchFamily="34" charset="0"/>
              </a:rPr>
              <a:t>apologise</a:t>
            </a:r>
            <a:r>
              <a:rPr lang="en-US" dirty="0">
                <a:cs typeface="Calibri" panose="020F0502020204030204" pitchFamily="34" charset="0"/>
              </a:rPr>
              <a:t> sincerely.</a:t>
            </a:r>
          </a:p>
        </p:txBody>
      </p:sp>
      <p:grpSp>
        <p:nvGrpSpPr>
          <p:cNvPr id="19" name="Group 18">
            <a:extLst>
              <a:ext uri="{FF2B5EF4-FFF2-40B4-BE49-F238E27FC236}">
                <a16:creationId xmlns:a16="http://schemas.microsoft.com/office/drawing/2014/main" id="{3367F5C9-B971-49D4-AF93-23DADEF7EDF3}"/>
              </a:ext>
            </a:extLst>
          </p:cNvPr>
          <p:cNvGrpSpPr/>
          <p:nvPr/>
        </p:nvGrpSpPr>
        <p:grpSpPr>
          <a:xfrm>
            <a:off x="1009445" y="1753737"/>
            <a:ext cx="5972394" cy="847662"/>
            <a:chOff x="1691867" y="1753737"/>
            <a:chExt cx="5972394" cy="847662"/>
          </a:xfrm>
        </p:grpSpPr>
        <p:sp>
          <p:nvSpPr>
            <p:cNvPr id="20" name="Rectangle 19">
              <a:extLst>
                <a:ext uri="{FF2B5EF4-FFF2-40B4-BE49-F238E27FC236}">
                  <a16:creationId xmlns:a16="http://schemas.microsoft.com/office/drawing/2014/main" id="{2606F7AD-C607-469F-BC53-97C795F1E27C}"/>
                </a:ext>
              </a:extLst>
            </p:cNvPr>
            <p:cNvSpPr/>
            <p:nvPr/>
          </p:nvSpPr>
          <p:spPr>
            <a:xfrm>
              <a:off x="1882762" y="1859318"/>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1" name="Round Same Side Corner Rectangle 7">
              <a:extLst>
                <a:ext uri="{FF2B5EF4-FFF2-40B4-BE49-F238E27FC236}">
                  <a16:creationId xmlns:a16="http://schemas.microsoft.com/office/drawing/2014/main" id="{361A5CF8-FFA7-485F-BF48-CA9DDF300ADF}"/>
                </a:ext>
              </a:extLst>
            </p:cNvPr>
            <p:cNvSpPr/>
            <p:nvPr/>
          </p:nvSpPr>
          <p:spPr>
            <a:xfrm rot="5400000">
              <a:off x="2026694" y="1609807"/>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2" name="Round Same Side Corner Rectangle 8">
              <a:extLst>
                <a:ext uri="{FF2B5EF4-FFF2-40B4-BE49-F238E27FC236}">
                  <a16:creationId xmlns:a16="http://schemas.microsoft.com/office/drawing/2014/main" id="{0EC531F9-FBE0-40A7-81D1-D46A5541E98D}"/>
                </a:ext>
              </a:extLst>
            </p:cNvPr>
            <p:cNvSpPr/>
            <p:nvPr/>
          </p:nvSpPr>
          <p:spPr>
            <a:xfrm rot="16200000">
              <a:off x="6724562" y="1609807"/>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3" name="Parallelogram 22">
              <a:extLst>
                <a:ext uri="{FF2B5EF4-FFF2-40B4-BE49-F238E27FC236}">
                  <a16:creationId xmlns:a16="http://schemas.microsoft.com/office/drawing/2014/main" id="{1CF070C2-ED23-4492-B4E1-E8911365B99E}"/>
                </a:ext>
              </a:extLst>
            </p:cNvPr>
            <p:cNvSpPr/>
            <p:nvPr/>
          </p:nvSpPr>
          <p:spPr>
            <a:xfrm rot="16200000" flipV="1">
              <a:off x="1423300" y="2022304"/>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4" name="Triangle 5">
              <a:extLst>
                <a:ext uri="{FF2B5EF4-FFF2-40B4-BE49-F238E27FC236}">
                  <a16:creationId xmlns:a16="http://schemas.microsoft.com/office/drawing/2014/main" id="{A7059110-9C57-407A-BE22-E2F18F989E61}"/>
                </a:ext>
              </a:extLst>
            </p:cNvPr>
            <p:cNvSpPr/>
            <p:nvPr/>
          </p:nvSpPr>
          <p:spPr>
            <a:xfrm rot="16200000">
              <a:off x="1665143" y="2383780"/>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5" name="Parallelogram 24">
              <a:extLst>
                <a:ext uri="{FF2B5EF4-FFF2-40B4-BE49-F238E27FC236}">
                  <a16:creationId xmlns:a16="http://schemas.microsoft.com/office/drawing/2014/main" id="{6B7DACCF-0B8A-4EA1-9500-4A01C0DE15C0}"/>
                </a:ext>
              </a:extLst>
            </p:cNvPr>
            <p:cNvSpPr/>
            <p:nvPr/>
          </p:nvSpPr>
          <p:spPr>
            <a:xfrm rot="16200000">
              <a:off x="7204021" y="2021528"/>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6" name="Triangle 7">
              <a:extLst>
                <a:ext uri="{FF2B5EF4-FFF2-40B4-BE49-F238E27FC236}">
                  <a16:creationId xmlns:a16="http://schemas.microsoft.com/office/drawing/2014/main" id="{6E694E7A-483C-465C-9299-8260CA64CAB1}"/>
                </a:ext>
              </a:extLst>
            </p:cNvPr>
            <p:cNvSpPr/>
            <p:nvPr/>
          </p:nvSpPr>
          <p:spPr>
            <a:xfrm rot="16200000" flipV="1">
              <a:off x="7445866" y="2383004"/>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8" name="Oval 27">
              <a:extLst>
                <a:ext uri="{FF2B5EF4-FFF2-40B4-BE49-F238E27FC236}">
                  <a16:creationId xmlns:a16="http://schemas.microsoft.com/office/drawing/2014/main" id="{5C59B47B-75D4-41F3-B8CC-07CAEBAD8C53}"/>
                </a:ext>
              </a:extLst>
            </p:cNvPr>
            <p:cNvSpPr/>
            <p:nvPr/>
          </p:nvSpPr>
          <p:spPr>
            <a:xfrm>
              <a:off x="2023265" y="1826137"/>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9" name="Oval 28">
              <a:extLst>
                <a:ext uri="{FF2B5EF4-FFF2-40B4-BE49-F238E27FC236}">
                  <a16:creationId xmlns:a16="http://schemas.microsoft.com/office/drawing/2014/main" id="{71A8532A-410B-4550-ABEF-3A25ED2105E3}"/>
                </a:ext>
              </a:extLst>
            </p:cNvPr>
            <p:cNvSpPr/>
            <p:nvPr/>
          </p:nvSpPr>
          <p:spPr>
            <a:xfrm>
              <a:off x="6721133" y="1826137"/>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30" name="TextBox 16">
              <a:extLst>
                <a:ext uri="{FF2B5EF4-FFF2-40B4-BE49-F238E27FC236}">
                  <a16:creationId xmlns:a16="http://schemas.microsoft.com/office/drawing/2014/main" id="{0E5FB9E2-41A2-40FC-AEC4-02B4C07B5AA5}"/>
                </a:ext>
              </a:extLst>
            </p:cNvPr>
            <p:cNvSpPr txBox="1"/>
            <p:nvPr/>
          </p:nvSpPr>
          <p:spPr>
            <a:xfrm>
              <a:off x="3388310" y="2008093"/>
              <a:ext cx="2574294" cy="400110"/>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GB" sz="2000" b="1" dirty="0">
                  <a:solidFill>
                    <a:prstClr val="white"/>
                  </a:solidFill>
                  <a:ea typeface="League Spartan" charset="0"/>
                  <a:cs typeface="Poppins" pitchFamily="2" charset="77"/>
                </a:rPr>
                <a:t>Apologise if Necessary</a:t>
              </a:r>
            </a:p>
          </p:txBody>
        </p:sp>
        <p:sp>
          <p:nvSpPr>
            <p:cNvPr id="41" name="TextBox 27">
              <a:extLst>
                <a:ext uri="{FF2B5EF4-FFF2-40B4-BE49-F238E27FC236}">
                  <a16:creationId xmlns:a16="http://schemas.microsoft.com/office/drawing/2014/main" id="{294E2A3F-6B5C-47A3-9F75-F890AB44C4CB}"/>
                </a:ext>
              </a:extLst>
            </p:cNvPr>
            <p:cNvSpPr txBox="1"/>
            <p:nvPr/>
          </p:nvSpPr>
          <p:spPr>
            <a:xfrm>
              <a:off x="2108480" y="1829415"/>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ea typeface="+mn-ea"/>
                  <a:cs typeface="+mn-cs"/>
                </a:rPr>
                <a:t>3</a:t>
              </a:r>
              <a:endParaRPr kumimoji="0" lang="en-GB" sz="2400" b="1" i="0" u="none" strike="noStrike" kern="1200" cap="none" spc="0" normalizeH="0" baseline="0" noProof="0" dirty="0">
                <a:ln>
                  <a:noFill/>
                </a:ln>
                <a:solidFill>
                  <a:srgbClr val="1F497D"/>
                </a:solidFill>
                <a:effectLst/>
                <a:uLnTx/>
                <a:uFillTx/>
                <a:ea typeface="+mn-ea"/>
                <a:cs typeface="+mn-cs"/>
              </a:endParaRPr>
            </a:p>
          </p:txBody>
        </p:sp>
      </p:grpSp>
    </p:spTree>
    <p:extLst>
      <p:ext uri="{BB962C8B-B14F-4D97-AF65-F5344CB8AC3E}">
        <p14:creationId xmlns:p14="http://schemas.microsoft.com/office/powerpoint/2010/main" val="375420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1000"/>
                                        <p:tgtEl>
                                          <p:spTgt spid="54"/>
                                        </p:tgtEl>
                                      </p:cBhvr>
                                    </p:animEffect>
                                    <p:anim calcmode="lin" valueType="num">
                                      <p:cBhvr>
                                        <p:cTn id="14" dur="1000" fill="hold"/>
                                        <p:tgtEl>
                                          <p:spTgt spid="54"/>
                                        </p:tgtEl>
                                        <p:attrNameLst>
                                          <p:attrName>ppt_x</p:attrName>
                                        </p:attrNameLst>
                                      </p:cBhvr>
                                      <p:tavLst>
                                        <p:tav tm="0">
                                          <p:val>
                                            <p:strVal val="#ppt_x"/>
                                          </p:val>
                                        </p:tav>
                                        <p:tav tm="100000">
                                          <p:val>
                                            <p:strVal val="#ppt_x"/>
                                          </p:val>
                                        </p:tav>
                                      </p:tavLst>
                                    </p:anim>
                                    <p:anim calcmode="lin" valueType="num">
                                      <p:cBhvr>
                                        <p:cTn id="1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200" b="1" spc="-100" dirty="0">
                <a:solidFill>
                  <a:srgbClr val="000000"/>
                </a:solidFill>
                <a:cs typeface="Poppins SemiBold" panose="00000700000000000000" pitchFamily="2" charset="0"/>
              </a:rPr>
              <a:t>Moving Awkward Situations Forward</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54" name="Round Diagonal Corner Rectangle 4">
            <a:extLst>
              <a:ext uri="{FF2B5EF4-FFF2-40B4-BE49-F238E27FC236}">
                <a16:creationId xmlns:a16="http://schemas.microsoft.com/office/drawing/2014/main" id="{AE69DBB5-174A-4840-ACC4-DA48C22EAA0B}"/>
              </a:ext>
            </a:extLst>
          </p:cNvPr>
          <p:cNvSpPr/>
          <p:nvPr/>
        </p:nvSpPr>
        <p:spPr>
          <a:xfrm>
            <a:off x="2999311" y="2960374"/>
            <a:ext cx="8477232" cy="2902566"/>
          </a:xfrm>
          <a:prstGeom prst="round2DiagRect">
            <a:avLst/>
          </a:prstGeom>
          <a:ln w="9525">
            <a:solidFill>
              <a:srgbClr val="7030A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Wingdings" panose="05000000000000000000" pitchFamily="2" charset="2"/>
              <a:buChar char="Ø"/>
            </a:pPr>
            <a:r>
              <a:rPr lang="en-US" dirty="0">
                <a:latin typeface="Muli Regular"/>
                <a:cs typeface="Calibri" panose="020F0502020204030204" pitchFamily="34" charset="0"/>
              </a:rPr>
              <a:t>Work together with the other person to find a way to move forward.</a:t>
            </a:r>
          </a:p>
          <a:p>
            <a:pPr marL="457200" indent="-457200">
              <a:buFont typeface="Wingdings" panose="05000000000000000000" pitchFamily="2" charset="2"/>
              <a:buChar char="Ø"/>
            </a:pPr>
            <a:endParaRPr lang="en-US" dirty="0">
              <a:latin typeface="Muli Regular"/>
              <a:cs typeface="Calibri" panose="020F0502020204030204" pitchFamily="34" charset="0"/>
            </a:endParaRPr>
          </a:p>
          <a:p>
            <a:pPr marL="457200" indent="-457200">
              <a:buFont typeface="Wingdings" panose="05000000000000000000" pitchFamily="2" charset="2"/>
              <a:buChar char="Ø"/>
            </a:pPr>
            <a:r>
              <a:rPr lang="en-US" dirty="0">
                <a:latin typeface="Muli Regular"/>
                <a:cs typeface="Calibri" panose="020F0502020204030204" pitchFamily="34" charset="0"/>
              </a:rPr>
              <a:t>This might involve coming up with a plan to address the issue or finding a way to move on and put the awkwardness behind you.</a:t>
            </a:r>
          </a:p>
        </p:txBody>
      </p:sp>
      <p:grpSp>
        <p:nvGrpSpPr>
          <p:cNvPr id="19" name="Group 18">
            <a:extLst>
              <a:ext uri="{FF2B5EF4-FFF2-40B4-BE49-F238E27FC236}">
                <a16:creationId xmlns:a16="http://schemas.microsoft.com/office/drawing/2014/main" id="{428231C6-0298-4D18-8847-F164C33847E9}"/>
              </a:ext>
            </a:extLst>
          </p:cNvPr>
          <p:cNvGrpSpPr/>
          <p:nvPr/>
        </p:nvGrpSpPr>
        <p:grpSpPr>
          <a:xfrm>
            <a:off x="1009445" y="1753737"/>
            <a:ext cx="5972394" cy="847662"/>
            <a:chOff x="1691867" y="1753737"/>
            <a:chExt cx="5972394" cy="847662"/>
          </a:xfrm>
        </p:grpSpPr>
        <p:sp>
          <p:nvSpPr>
            <p:cNvPr id="20" name="Rectangle 19">
              <a:extLst>
                <a:ext uri="{FF2B5EF4-FFF2-40B4-BE49-F238E27FC236}">
                  <a16:creationId xmlns:a16="http://schemas.microsoft.com/office/drawing/2014/main" id="{48D35B1C-0DB2-4F85-9E18-D677E2B776A0}"/>
                </a:ext>
              </a:extLst>
            </p:cNvPr>
            <p:cNvSpPr/>
            <p:nvPr/>
          </p:nvSpPr>
          <p:spPr>
            <a:xfrm>
              <a:off x="1882762" y="1859318"/>
              <a:ext cx="5589049" cy="74208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1" name="Round Same Side Corner Rectangle 7">
              <a:extLst>
                <a:ext uri="{FF2B5EF4-FFF2-40B4-BE49-F238E27FC236}">
                  <a16:creationId xmlns:a16="http://schemas.microsoft.com/office/drawing/2014/main" id="{08CCC24C-3DEC-4A3A-941D-A053AAEE8ABB}"/>
                </a:ext>
              </a:extLst>
            </p:cNvPr>
            <p:cNvSpPr/>
            <p:nvPr/>
          </p:nvSpPr>
          <p:spPr>
            <a:xfrm rot="5400000">
              <a:off x="2026694" y="1609807"/>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2" name="Round Same Side Corner Rectangle 8">
              <a:extLst>
                <a:ext uri="{FF2B5EF4-FFF2-40B4-BE49-F238E27FC236}">
                  <a16:creationId xmlns:a16="http://schemas.microsoft.com/office/drawing/2014/main" id="{E4327458-DD5E-4662-B996-1CCC7E9B950F}"/>
                </a:ext>
              </a:extLst>
            </p:cNvPr>
            <p:cNvSpPr/>
            <p:nvPr/>
          </p:nvSpPr>
          <p:spPr>
            <a:xfrm rot="16200000">
              <a:off x="6724562" y="1609807"/>
              <a:ext cx="603318" cy="89118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3" name="Parallelogram 22">
              <a:extLst>
                <a:ext uri="{FF2B5EF4-FFF2-40B4-BE49-F238E27FC236}">
                  <a16:creationId xmlns:a16="http://schemas.microsoft.com/office/drawing/2014/main" id="{0664FEB3-2302-4B08-A8C1-305081BD5670}"/>
                </a:ext>
              </a:extLst>
            </p:cNvPr>
            <p:cNvSpPr/>
            <p:nvPr/>
          </p:nvSpPr>
          <p:spPr>
            <a:xfrm rot="16200000" flipV="1">
              <a:off x="1423300" y="2022304"/>
              <a:ext cx="728028" cy="190894"/>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4" name="Triangle 5">
              <a:extLst>
                <a:ext uri="{FF2B5EF4-FFF2-40B4-BE49-F238E27FC236}">
                  <a16:creationId xmlns:a16="http://schemas.microsoft.com/office/drawing/2014/main" id="{6438DACB-A129-4534-92A5-A46FCB9176C5}"/>
                </a:ext>
              </a:extLst>
            </p:cNvPr>
            <p:cNvSpPr/>
            <p:nvPr/>
          </p:nvSpPr>
          <p:spPr>
            <a:xfrm rot="16200000">
              <a:off x="1665143" y="2383780"/>
              <a:ext cx="244343" cy="190896"/>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5" name="Parallelogram 24">
              <a:extLst>
                <a:ext uri="{FF2B5EF4-FFF2-40B4-BE49-F238E27FC236}">
                  <a16:creationId xmlns:a16="http://schemas.microsoft.com/office/drawing/2014/main" id="{49C703F6-49B6-4082-97D5-4A3A13DE6E29}"/>
                </a:ext>
              </a:extLst>
            </p:cNvPr>
            <p:cNvSpPr/>
            <p:nvPr/>
          </p:nvSpPr>
          <p:spPr>
            <a:xfrm rot="16200000">
              <a:off x="7204021" y="2021528"/>
              <a:ext cx="728028" cy="192447"/>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6" name="Triangle 7">
              <a:extLst>
                <a:ext uri="{FF2B5EF4-FFF2-40B4-BE49-F238E27FC236}">
                  <a16:creationId xmlns:a16="http://schemas.microsoft.com/office/drawing/2014/main" id="{EFE05D96-1A6F-49C0-9F4C-8E248BDE47AF}"/>
                </a:ext>
              </a:extLst>
            </p:cNvPr>
            <p:cNvSpPr/>
            <p:nvPr/>
          </p:nvSpPr>
          <p:spPr>
            <a:xfrm rot="16200000" flipV="1">
              <a:off x="7445866" y="2383004"/>
              <a:ext cx="244343" cy="192447"/>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8" name="Oval 27">
              <a:extLst>
                <a:ext uri="{FF2B5EF4-FFF2-40B4-BE49-F238E27FC236}">
                  <a16:creationId xmlns:a16="http://schemas.microsoft.com/office/drawing/2014/main" id="{DB172AE2-70D7-480B-B8AB-67A3F2AB3621}"/>
                </a:ext>
              </a:extLst>
            </p:cNvPr>
            <p:cNvSpPr/>
            <p:nvPr/>
          </p:nvSpPr>
          <p:spPr>
            <a:xfrm>
              <a:off x="2023265" y="1826137"/>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29" name="Oval 28">
              <a:extLst>
                <a:ext uri="{FF2B5EF4-FFF2-40B4-BE49-F238E27FC236}">
                  <a16:creationId xmlns:a16="http://schemas.microsoft.com/office/drawing/2014/main" id="{F3408D59-95A8-425D-A92F-598B0B17451D}"/>
                </a:ext>
              </a:extLst>
            </p:cNvPr>
            <p:cNvSpPr/>
            <p:nvPr/>
          </p:nvSpPr>
          <p:spPr>
            <a:xfrm>
              <a:off x="6721133" y="1826137"/>
              <a:ext cx="610176" cy="458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i="0" u="none" strike="noStrike" kern="1200" cap="none" spc="0" normalizeH="0" baseline="0" noProof="0">
                <a:ln>
                  <a:noFill/>
                </a:ln>
                <a:solidFill>
                  <a:prstClr val="white"/>
                </a:solidFill>
                <a:effectLst/>
                <a:uLnTx/>
                <a:uFillTx/>
                <a:ea typeface="+mn-ea"/>
                <a:cs typeface="+mn-cs"/>
              </a:endParaRPr>
            </a:p>
          </p:txBody>
        </p:sp>
        <p:sp>
          <p:nvSpPr>
            <p:cNvPr id="30" name="TextBox 16">
              <a:extLst>
                <a:ext uri="{FF2B5EF4-FFF2-40B4-BE49-F238E27FC236}">
                  <a16:creationId xmlns:a16="http://schemas.microsoft.com/office/drawing/2014/main" id="{BA4CE6BF-5A4B-458D-AB56-EC4DC8170ED2}"/>
                </a:ext>
              </a:extLst>
            </p:cNvPr>
            <p:cNvSpPr txBox="1"/>
            <p:nvPr/>
          </p:nvSpPr>
          <p:spPr>
            <a:xfrm>
              <a:off x="3791240" y="2008093"/>
              <a:ext cx="1768433" cy="400110"/>
            </a:xfrm>
            <a:prstGeom prst="rect">
              <a:avLst/>
            </a:prstGeom>
            <a:noFill/>
          </p:spPr>
          <p:txBody>
            <a:bodyPr wrap="non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lvl="0" algn="ctr">
                <a:defRPr/>
              </a:pPr>
              <a:r>
                <a:rPr lang="en-GB" sz="2000" b="1" dirty="0">
                  <a:solidFill>
                    <a:prstClr val="white"/>
                  </a:solidFill>
                  <a:ea typeface="League Spartan" charset="0"/>
                  <a:cs typeface="Poppins" pitchFamily="2" charset="77"/>
                </a:rPr>
                <a:t>Find a Solution</a:t>
              </a:r>
            </a:p>
          </p:txBody>
        </p:sp>
        <p:sp>
          <p:nvSpPr>
            <p:cNvPr id="31" name="TextBox 27">
              <a:extLst>
                <a:ext uri="{FF2B5EF4-FFF2-40B4-BE49-F238E27FC236}">
                  <a16:creationId xmlns:a16="http://schemas.microsoft.com/office/drawing/2014/main" id="{63A8F7EA-C881-4958-966F-585C20F5738B}"/>
                </a:ext>
              </a:extLst>
            </p:cNvPr>
            <p:cNvSpPr txBox="1"/>
            <p:nvPr/>
          </p:nvSpPr>
          <p:spPr>
            <a:xfrm>
              <a:off x="2108480" y="1829415"/>
              <a:ext cx="439744" cy="461665"/>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lang="en-US" sz="2400" b="1" dirty="0">
                  <a:solidFill>
                    <a:srgbClr val="1F497D"/>
                  </a:solidFill>
                </a:rPr>
                <a:t>4</a:t>
              </a:r>
              <a:endParaRPr kumimoji="0" lang="en-GB" sz="2400" b="1" i="0" u="none" strike="noStrike" kern="1200" cap="none" spc="0" normalizeH="0" baseline="0" noProof="0" dirty="0">
                <a:ln>
                  <a:noFill/>
                </a:ln>
                <a:solidFill>
                  <a:srgbClr val="1F497D"/>
                </a:solidFill>
                <a:effectLst/>
                <a:uLnTx/>
                <a:uFillTx/>
                <a:ea typeface="+mn-ea"/>
                <a:cs typeface="+mn-cs"/>
              </a:endParaRPr>
            </a:p>
          </p:txBody>
        </p:sp>
      </p:grpSp>
    </p:spTree>
    <p:extLst>
      <p:ext uri="{BB962C8B-B14F-4D97-AF65-F5344CB8AC3E}">
        <p14:creationId xmlns:p14="http://schemas.microsoft.com/office/powerpoint/2010/main" val="123794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1000"/>
                                        <p:tgtEl>
                                          <p:spTgt spid="54"/>
                                        </p:tgtEl>
                                      </p:cBhvr>
                                    </p:animEffect>
                                    <p:anim calcmode="lin" valueType="num">
                                      <p:cBhvr>
                                        <p:cTn id="14" dur="1000" fill="hold"/>
                                        <p:tgtEl>
                                          <p:spTgt spid="54"/>
                                        </p:tgtEl>
                                        <p:attrNameLst>
                                          <p:attrName>ppt_x</p:attrName>
                                        </p:attrNameLst>
                                      </p:cBhvr>
                                      <p:tavLst>
                                        <p:tav tm="0">
                                          <p:val>
                                            <p:strVal val="#ppt_x"/>
                                          </p:val>
                                        </p:tav>
                                        <p:tav tm="100000">
                                          <p:val>
                                            <p:strVal val="#ppt_x"/>
                                          </p:val>
                                        </p:tav>
                                      </p:tavLst>
                                    </p:anim>
                                    <p:anim calcmode="lin" valueType="num">
                                      <p:cBhvr>
                                        <p:cTn id="1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4DAB3F-7F64-45BE-881B-D167D562FB90}"/>
              </a:ext>
            </a:extLst>
          </p:cNvPr>
          <p:cNvPicPr>
            <a:picLocks noChangeAspect="1"/>
          </p:cNvPicPr>
          <p:nvPr/>
        </p:nvPicPr>
        <p:blipFill rotWithShape="1">
          <a:blip r:embed="rId2"/>
          <a:srcRect l="896" t="1768" r="933" b="1668"/>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22AB2D6F-4DBA-468C-963F-B43436221718}"/>
              </a:ext>
            </a:extLst>
          </p:cNvPr>
          <p:cNvGrpSpPr/>
          <p:nvPr/>
        </p:nvGrpSpPr>
        <p:grpSpPr>
          <a:xfrm>
            <a:off x="423079" y="2413577"/>
            <a:ext cx="4763069" cy="2030846"/>
            <a:chOff x="423079" y="2425725"/>
            <a:chExt cx="4763069" cy="2030846"/>
          </a:xfrm>
        </p:grpSpPr>
        <p:sp>
          <p:nvSpPr>
            <p:cNvPr id="19" name="TextBox 18">
              <a:extLst>
                <a:ext uri="{FF2B5EF4-FFF2-40B4-BE49-F238E27FC236}">
                  <a16:creationId xmlns:a16="http://schemas.microsoft.com/office/drawing/2014/main" id="{5008198F-EE37-4FD5-8A53-6A7BB8717A73}"/>
                </a:ext>
              </a:extLst>
            </p:cNvPr>
            <p:cNvSpPr txBox="1"/>
            <p:nvPr/>
          </p:nvSpPr>
          <p:spPr>
            <a:xfrm>
              <a:off x="423079" y="3133132"/>
              <a:ext cx="4763069" cy="1323439"/>
            </a:xfrm>
            <a:prstGeom prst="rect">
              <a:avLst/>
            </a:prstGeom>
            <a:noFill/>
          </p:spPr>
          <p:txBody>
            <a:bodyPr wrap="square" rtlCol="0">
              <a:spAutoFit/>
            </a:bodyPr>
            <a:lstStyle/>
            <a:p>
              <a:r>
                <a:rPr lang="en-US" sz="4000" b="1" dirty="0">
                  <a:cs typeface="Poppins SemiBold" panose="00000700000000000000" pitchFamily="2" charset="0"/>
                </a:rPr>
                <a:t>Techniques of a Good Public Speaker </a:t>
              </a:r>
            </a:p>
          </p:txBody>
        </p:sp>
        <p:sp>
          <p:nvSpPr>
            <p:cNvPr id="20" name="TextBox 19">
              <a:extLst>
                <a:ext uri="{FF2B5EF4-FFF2-40B4-BE49-F238E27FC236}">
                  <a16:creationId xmlns:a16="http://schemas.microsoft.com/office/drawing/2014/main" id="{16F28BFB-E355-4AE3-9840-0ED7205602C1}"/>
                </a:ext>
              </a:extLst>
            </p:cNvPr>
            <p:cNvSpPr txBox="1"/>
            <p:nvPr/>
          </p:nvSpPr>
          <p:spPr>
            <a:xfrm>
              <a:off x="423080" y="2425725"/>
              <a:ext cx="4148920" cy="707886"/>
            </a:xfrm>
            <a:prstGeom prst="rect">
              <a:avLst/>
            </a:prstGeom>
            <a:noFill/>
          </p:spPr>
          <p:txBody>
            <a:bodyPr wrap="square" rtlCol="0">
              <a:spAutoFit/>
            </a:bodyPr>
            <a:lstStyle/>
            <a:p>
              <a:r>
                <a:rPr lang="en-US" sz="4000" b="1" dirty="0">
                  <a:cs typeface="Poppins SemiBold" panose="00000700000000000000" pitchFamily="2" charset="0"/>
                </a:rPr>
                <a:t>Module 4: </a:t>
              </a:r>
            </a:p>
          </p:txBody>
        </p:sp>
      </p:grpSp>
      <p:sp>
        <p:nvSpPr>
          <p:cNvPr id="28" name="TextBox 27">
            <a:extLst>
              <a:ext uri="{FF2B5EF4-FFF2-40B4-BE49-F238E27FC236}">
                <a16:creationId xmlns:a16="http://schemas.microsoft.com/office/drawing/2014/main" id="{864DA017-2E90-41EB-855E-22458703A1E7}"/>
              </a:ext>
            </a:extLst>
          </p:cNvPr>
          <p:cNvSpPr txBox="1"/>
          <p:nvPr/>
        </p:nvSpPr>
        <p:spPr>
          <a:xfrm>
            <a:off x="7588538" y="275248"/>
            <a:ext cx="4121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dirty="0" err="1">
                <a:ln>
                  <a:noFill/>
                </a:ln>
                <a:solidFill>
                  <a:schemeClr val="bg1"/>
                </a:solidFill>
                <a:effectLst/>
                <a:uLnTx/>
                <a:uFillTx/>
                <a:latin typeface="Garamond" panose="02020404030301010803" pitchFamily="18" charset="0"/>
                <a:ea typeface="+mn-ea"/>
                <a:cs typeface="+mn-cs"/>
              </a:rPr>
              <a:t>the</a:t>
            </a:r>
            <a:r>
              <a:rPr kumimoji="0" lang="en-GB" sz="3600" b="0" i="0" u="none" strike="noStrike" kern="1200" cap="none" spc="0" normalizeH="0" baseline="0" dirty="0" err="1">
                <a:ln>
                  <a:noFill/>
                </a:ln>
                <a:solidFill>
                  <a:schemeClr val="bg1"/>
                </a:solidFill>
                <a:effectLst/>
                <a:uLnTx/>
                <a:uFillTx/>
                <a:latin typeface="Garamond" panose="02020404030301010803" pitchFamily="18" charset="0"/>
                <a:ea typeface="+mn-ea"/>
                <a:cs typeface="+mn-cs"/>
              </a:rPr>
              <a:t>knowledge</a:t>
            </a:r>
            <a:r>
              <a:rPr kumimoji="0" lang="en-GB" sz="3600" b="1" i="0" u="none" strike="noStrike" kern="1200" cap="none" spc="0" normalizeH="0" baseline="0" dirty="0" err="1">
                <a:ln>
                  <a:noFill/>
                </a:ln>
                <a:solidFill>
                  <a:schemeClr val="bg1"/>
                </a:solidFill>
                <a:effectLst/>
                <a:uLnTx/>
                <a:uFillTx/>
                <a:latin typeface="Garamond" panose="02020404030301010803" pitchFamily="18" charset="0"/>
                <a:ea typeface="+mn-ea"/>
                <a:cs typeface="+mn-cs"/>
              </a:rPr>
              <a:t>academy</a:t>
            </a:r>
            <a:endParaRPr kumimoji="0" lang="en-GB" sz="4000" b="1" i="0" u="none" strike="noStrike" kern="1200" cap="none" spc="0" normalizeH="0" baseline="0" dirty="0">
              <a:ln>
                <a:noFill/>
              </a:ln>
              <a:solidFill>
                <a:schemeClr val="bg1"/>
              </a:solidFill>
              <a:effectLst/>
              <a:uLnTx/>
              <a:uFillTx/>
              <a:latin typeface="Garamond" panose="02020404030301010803" pitchFamily="18" charset="0"/>
              <a:ea typeface="+mn-ea"/>
              <a:cs typeface="+mn-cs"/>
            </a:endParaRPr>
          </a:p>
        </p:txBody>
      </p:sp>
      <p:sp>
        <p:nvSpPr>
          <p:cNvPr id="21" name="TextBox 20">
            <a:extLst>
              <a:ext uri="{FF2B5EF4-FFF2-40B4-BE49-F238E27FC236}">
                <a16:creationId xmlns:a16="http://schemas.microsoft.com/office/drawing/2014/main" id="{CEFEC4CC-5C11-41C6-9B33-BB226C7990BF}"/>
              </a:ext>
            </a:extLst>
          </p:cNvPr>
          <p:cNvSpPr txBox="1"/>
          <p:nvPr/>
        </p:nvSpPr>
        <p:spPr>
          <a:xfrm>
            <a:off x="6550925" y="2332257"/>
            <a:ext cx="5158854" cy="400110"/>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solidFill>
                  <a:schemeClr val="bg1"/>
                </a:solidFill>
                <a:cs typeface="Poppins Light" panose="00000400000000000000" pitchFamily="2" charset="0"/>
              </a:rPr>
              <a:t>Controlling Your Body Language</a:t>
            </a:r>
          </a:p>
        </p:txBody>
      </p:sp>
      <p:sp>
        <p:nvSpPr>
          <p:cNvPr id="22" name="TextBox 21">
            <a:extLst>
              <a:ext uri="{FF2B5EF4-FFF2-40B4-BE49-F238E27FC236}">
                <a16:creationId xmlns:a16="http://schemas.microsoft.com/office/drawing/2014/main" id="{C531E715-E40C-4B90-B5F9-042DF5172486}"/>
              </a:ext>
            </a:extLst>
          </p:cNvPr>
          <p:cNvSpPr txBox="1"/>
          <p:nvPr/>
        </p:nvSpPr>
        <p:spPr>
          <a:xfrm>
            <a:off x="6550925" y="3075057"/>
            <a:ext cx="5158854" cy="707886"/>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solidFill>
                  <a:schemeClr val="bg1"/>
                </a:solidFill>
                <a:cs typeface="Poppins Light" panose="00000400000000000000" pitchFamily="2" charset="0"/>
              </a:rPr>
              <a:t>Engaging the Audience with Your Tone and Timing</a:t>
            </a:r>
          </a:p>
        </p:txBody>
      </p:sp>
      <p:sp>
        <p:nvSpPr>
          <p:cNvPr id="23" name="TextBox 22">
            <a:extLst>
              <a:ext uri="{FF2B5EF4-FFF2-40B4-BE49-F238E27FC236}">
                <a16:creationId xmlns:a16="http://schemas.microsoft.com/office/drawing/2014/main" id="{55CADBA1-E60C-471B-94F6-13E58068357F}"/>
              </a:ext>
            </a:extLst>
          </p:cNvPr>
          <p:cNvSpPr txBox="1"/>
          <p:nvPr/>
        </p:nvSpPr>
        <p:spPr>
          <a:xfrm>
            <a:off x="6550925" y="4125633"/>
            <a:ext cx="5158854" cy="400110"/>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solidFill>
                  <a:schemeClr val="bg1"/>
                </a:solidFill>
                <a:cs typeface="Poppins Light" panose="00000400000000000000" pitchFamily="2" charset="0"/>
              </a:rPr>
              <a:t>Adapting to Your Audience</a:t>
            </a:r>
          </a:p>
        </p:txBody>
      </p:sp>
    </p:spTree>
    <p:extLst>
      <p:ext uri="{BB962C8B-B14F-4D97-AF65-F5344CB8AC3E}">
        <p14:creationId xmlns:p14="http://schemas.microsoft.com/office/powerpoint/2010/main" val="384266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200" b="1" spc="-100" dirty="0">
                <a:solidFill>
                  <a:srgbClr val="000000"/>
                </a:solidFill>
                <a:cs typeface="Poppins SemiBold" panose="00000700000000000000" pitchFamily="2" charset="0"/>
              </a:rPr>
              <a:t>Controlling Your Body Language</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41" name="Group 40">
            <a:extLst>
              <a:ext uri="{FF2B5EF4-FFF2-40B4-BE49-F238E27FC236}">
                <a16:creationId xmlns:a16="http://schemas.microsoft.com/office/drawing/2014/main" id="{A9D70A44-3C22-4B3F-A7CB-5E748E88CF5B}"/>
              </a:ext>
            </a:extLst>
          </p:cNvPr>
          <p:cNvGrpSpPr/>
          <p:nvPr/>
        </p:nvGrpSpPr>
        <p:grpSpPr>
          <a:xfrm>
            <a:off x="1716196" y="1346879"/>
            <a:ext cx="4156050" cy="3442836"/>
            <a:chOff x="1716196" y="1346879"/>
            <a:chExt cx="4156050" cy="3442836"/>
          </a:xfrm>
        </p:grpSpPr>
        <p:sp>
          <p:nvSpPr>
            <p:cNvPr id="32" name="Google Shape;1311;p43">
              <a:extLst>
                <a:ext uri="{FF2B5EF4-FFF2-40B4-BE49-F238E27FC236}">
                  <a16:creationId xmlns:a16="http://schemas.microsoft.com/office/drawing/2014/main" id="{85CD2D3B-D28F-4335-88F8-5F6B0EF4B8F4}"/>
                </a:ext>
              </a:extLst>
            </p:cNvPr>
            <p:cNvSpPr/>
            <p:nvPr/>
          </p:nvSpPr>
          <p:spPr>
            <a:xfrm>
              <a:off x="1999449" y="1346879"/>
              <a:ext cx="3744313" cy="3331585"/>
            </a:xfrm>
            <a:custGeom>
              <a:avLst/>
              <a:gdLst/>
              <a:ahLst/>
              <a:cxnLst/>
              <a:rect l="l" t="t" r="r" b="b"/>
              <a:pathLst>
                <a:path w="18353" h="17207" extrusionOk="0">
                  <a:moveTo>
                    <a:pt x="8972" y="0"/>
                  </a:moveTo>
                  <a:cubicBezTo>
                    <a:pt x="7793" y="0"/>
                    <a:pt x="6460" y="236"/>
                    <a:pt x="4858" y="706"/>
                  </a:cubicBezTo>
                  <a:lnTo>
                    <a:pt x="5002" y="669"/>
                  </a:lnTo>
                  <a:lnTo>
                    <a:pt x="5002" y="669"/>
                  </a:lnTo>
                  <a:cubicBezTo>
                    <a:pt x="3645" y="1033"/>
                    <a:pt x="2467" y="1996"/>
                    <a:pt x="1672" y="3205"/>
                  </a:cubicBezTo>
                  <a:cubicBezTo>
                    <a:pt x="861" y="4446"/>
                    <a:pt x="431" y="5919"/>
                    <a:pt x="265" y="7408"/>
                  </a:cubicBezTo>
                  <a:cubicBezTo>
                    <a:pt x="1" y="9816"/>
                    <a:pt x="538" y="12472"/>
                    <a:pt x="2284" y="14077"/>
                  </a:cubicBezTo>
                  <a:cubicBezTo>
                    <a:pt x="3757" y="15409"/>
                    <a:pt x="5668" y="16684"/>
                    <a:pt x="7588" y="16990"/>
                  </a:cubicBezTo>
                  <a:cubicBezTo>
                    <a:pt x="8536" y="17141"/>
                    <a:pt x="9644" y="17206"/>
                    <a:pt x="10730" y="17206"/>
                  </a:cubicBezTo>
                  <a:cubicBezTo>
                    <a:pt x="11065" y="17206"/>
                    <a:pt x="11399" y="17200"/>
                    <a:pt x="11725" y="17188"/>
                  </a:cubicBezTo>
                  <a:cubicBezTo>
                    <a:pt x="14555" y="17081"/>
                    <a:pt x="17228" y="14690"/>
                    <a:pt x="17724" y="13655"/>
                  </a:cubicBezTo>
                  <a:cubicBezTo>
                    <a:pt x="18047" y="12993"/>
                    <a:pt x="18146" y="12240"/>
                    <a:pt x="18187" y="11504"/>
                  </a:cubicBezTo>
                  <a:cubicBezTo>
                    <a:pt x="18353" y="7946"/>
                    <a:pt x="16921" y="4289"/>
                    <a:pt x="14241" y="2080"/>
                  </a:cubicBezTo>
                  <a:cubicBezTo>
                    <a:pt x="12554" y="691"/>
                    <a:pt x="10989" y="0"/>
                    <a:pt x="8972" y="0"/>
                  </a:cubicBezTo>
                  <a:close/>
                </a:path>
              </a:pathLst>
            </a:custGeom>
            <a:solidFill>
              <a:srgbClr val="AC75D5"/>
            </a:solidFill>
            <a:ln>
              <a:noFill/>
            </a:ln>
          </p:spPr>
          <p:txBody>
            <a:bodyPr spcFirstLastPara="1" wrap="square" lIns="107996" tIns="107996" rIns="107996" bIns="107996" anchor="ctr" anchorCtr="0">
              <a:noAutofit/>
            </a:bodyPr>
            <a:lstStyle/>
            <a:p>
              <a:endParaRPr sz="2126"/>
            </a:p>
          </p:txBody>
        </p:sp>
        <p:sp>
          <p:nvSpPr>
            <p:cNvPr id="33" name="Google Shape;1312;p43">
              <a:extLst>
                <a:ext uri="{FF2B5EF4-FFF2-40B4-BE49-F238E27FC236}">
                  <a16:creationId xmlns:a16="http://schemas.microsoft.com/office/drawing/2014/main" id="{8C8F5B56-BFA8-4C03-98BE-DA3D23E625DE}"/>
                </a:ext>
              </a:extLst>
            </p:cNvPr>
            <p:cNvSpPr/>
            <p:nvPr/>
          </p:nvSpPr>
          <p:spPr>
            <a:xfrm>
              <a:off x="1716196" y="1346879"/>
              <a:ext cx="4156050" cy="3442836"/>
            </a:xfrm>
            <a:custGeom>
              <a:avLst/>
              <a:gdLst/>
              <a:ahLst/>
              <a:cxnLst/>
              <a:rect l="l" t="t" r="r" b="b"/>
              <a:pathLst>
                <a:path w="18850" h="17463" extrusionOk="0">
                  <a:moveTo>
                    <a:pt x="9500" y="228"/>
                  </a:moveTo>
                  <a:cubicBezTo>
                    <a:pt x="9872" y="228"/>
                    <a:pt x="10245" y="252"/>
                    <a:pt x="10616" y="304"/>
                  </a:cubicBezTo>
                  <a:cubicBezTo>
                    <a:pt x="12106" y="520"/>
                    <a:pt x="13421" y="1248"/>
                    <a:pt x="14580" y="2191"/>
                  </a:cubicBezTo>
                  <a:cubicBezTo>
                    <a:pt x="17426" y="4483"/>
                    <a:pt x="18849" y="8289"/>
                    <a:pt x="18585" y="11897"/>
                  </a:cubicBezTo>
                  <a:cubicBezTo>
                    <a:pt x="18518" y="12774"/>
                    <a:pt x="18328" y="13618"/>
                    <a:pt x="17757" y="14304"/>
                  </a:cubicBezTo>
                  <a:cubicBezTo>
                    <a:pt x="17277" y="14850"/>
                    <a:pt x="16731" y="15339"/>
                    <a:pt x="16135" y="15752"/>
                  </a:cubicBezTo>
                  <a:cubicBezTo>
                    <a:pt x="15407" y="16257"/>
                    <a:pt x="14613" y="16654"/>
                    <a:pt x="13769" y="16927"/>
                  </a:cubicBezTo>
                  <a:cubicBezTo>
                    <a:pt x="13006" y="17156"/>
                    <a:pt x="12220" y="17205"/>
                    <a:pt x="11435" y="17205"/>
                  </a:cubicBezTo>
                  <a:cubicBezTo>
                    <a:pt x="11283" y="17205"/>
                    <a:pt x="11132" y="17203"/>
                    <a:pt x="10981" y="17200"/>
                  </a:cubicBezTo>
                  <a:cubicBezTo>
                    <a:pt x="9955" y="17192"/>
                    <a:pt x="8912" y="17151"/>
                    <a:pt x="7911" y="16952"/>
                  </a:cubicBezTo>
                  <a:cubicBezTo>
                    <a:pt x="6918" y="16754"/>
                    <a:pt x="5991" y="16323"/>
                    <a:pt x="5131" y="15802"/>
                  </a:cubicBezTo>
                  <a:cubicBezTo>
                    <a:pt x="3484" y="14793"/>
                    <a:pt x="1986" y="13510"/>
                    <a:pt x="1333" y="11648"/>
                  </a:cubicBezTo>
                  <a:cubicBezTo>
                    <a:pt x="1" y="7867"/>
                    <a:pt x="1333" y="2034"/>
                    <a:pt x="5652" y="875"/>
                  </a:cubicBezTo>
                  <a:cubicBezTo>
                    <a:pt x="5664" y="871"/>
                    <a:pt x="5674" y="865"/>
                    <a:pt x="5683" y="859"/>
                  </a:cubicBezTo>
                  <a:lnTo>
                    <a:pt x="5683" y="859"/>
                  </a:lnTo>
                  <a:cubicBezTo>
                    <a:pt x="6920" y="513"/>
                    <a:pt x="8208" y="228"/>
                    <a:pt x="9500" y="228"/>
                  </a:cubicBezTo>
                  <a:close/>
                  <a:moveTo>
                    <a:pt x="9501" y="0"/>
                  </a:moveTo>
                  <a:cubicBezTo>
                    <a:pt x="8100" y="0"/>
                    <a:pt x="6691" y="325"/>
                    <a:pt x="5354" y="710"/>
                  </a:cubicBezTo>
                  <a:cubicBezTo>
                    <a:pt x="5338" y="716"/>
                    <a:pt x="5324" y="724"/>
                    <a:pt x="5314" y="735"/>
                  </a:cubicBezTo>
                  <a:lnTo>
                    <a:pt x="5314" y="735"/>
                  </a:lnTo>
                  <a:cubicBezTo>
                    <a:pt x="1603" y="1931"/>
                    <a:pt x="228" y="6515"/>
                    <a:pt x="712" y="10051"/>
                  </a:cubicBezTo>
                  <a:cubicBezTo>
                    <a:pt x="985" y="12012"/>
                    <a:pt x="1871" y="13585"/>
                    <a:pt x="3393" y="14842"/>
                  </a:cubicBezTo>
                  <a:cubicBezTo>
                    <a:pt x="4982" y="16141"/>
                    <a:pt x="6744" y="17085"/>
                    <a:pt x="8796" y="17308"/>
                  </a:cubicBezTo>
                  <a:cubicBezTo>
                    <a:pt x="9570" y="17396"/>
                    <a:pt x="10362" y="17463"/>
                    <a:pt x="11150" y="17463"/>
                  </a:cubicBezTo>
                  <a:cubicBezTo>
                    <a:pt x="12434" y="17463"/>
                    <a:pt x="13708" y="17286"/>
                    <a:pt x="14878" y="16737"/>
                  </a:cubicBezTo>
                  <a:cubicBezTo>
                    <a:pt x="16144" y="16150"/>
                    <a:pt x="17616" y="15173"/>
                    <a:pt x="18312" y="13915"/>
                  </a:cubicBezTo>
                  <a:cubicBezTo>
                    <a:pt x="18775" y="13088"/>
                    <a:pt x="18841" y="12054"/>
                    <a:pt x="18841" y="11135"/>
                  </a:cubicBezTo>
                  <a:cubicBezTo>
                    <a:pt x="18849" y="10151"/>
                    <a:pt x="18742" y="9166"/>
                    <a:pt x="18510" y="8215"/>
                  </a:cubicBezTo>
                  <a:cubicBezTo>
                    <a:pt x="18088" y="6336"/>
                    <a:pt x="17203" y="4599"/>
                    <a:pt x="15937" y="3151"/>
                  </a:cubicBezTo>
                  <a:cubicBezTo>
                    <a:pt x="14737" y="1810"/>
                    <a:pt x="13115" y="652"/>
                    <a:pt x="11345" y="213"/>
                  </a:cubicBezTo>
                  <a:cubicBezTo>
                    <a:pt x="10736" y="64"/>
                    <a:pt x="10119" y="0"/>
                    <a:pt x="9501" y="0"/>
                  </a:cubicBezTo>
                  <a:close/>
                </a:path>
              </a:pathLst>
            </a:custGeom>
            <a:solidFill>
              <a:srgbClr val="000000"/>
            </a:solidFill>
            <a:ln>
              <a:noFill/>
            </a:ln>
          </p:spPr>
          <p:txBody>
            <a:bodyPr spcFirstLastPara="1" wrap="square" lIns="107996" tIns="107996" rIns="107996" bIns="107996" anchor="ctr" anchorCtr="0">
              <a:noAutofit/>
            </a:bodyPr>
            <a:lstStyle/>
            <a:p>
              <a:endParaRPr sz="2126"/>
            </a:p>
          </p:txBody>
        </p:sp>
        <p:sp>
          <p:nvSpPr>
            <p:cNvPr id="34" name="Google Shape;1313;p43">
              <a:extLst>
                <a:ext uri="{FF2B5EF4-FFF2-40B4-BE49-F238E27FC236}">
                  <a16:creationId xmlns:a16="http://schemas.microsoft.com/office/drawing/2014/main" id="{7E915CEB-678A-4296-9FC7-04AA12F05787}"/>
                </a:ext>
              </a:extLst>
            </p:cNvPr>
            <p:cNvSpPr txBox="1"/>
            <p:nvPr/>
          </p:nvSpPr>
          <p:spPr>
            <a:xfrm flipH="1">
              <a:off x="2642225" y="2009234"/>
              <a:ext cx="2368256" cy="1890738"/>
            </a:xfrm>
            <a:prstGeom prst="rect">
              <a:avLst/>
            </a:prstGeom>
            <a:noFill/>
            <a:ln>
              <a:noFill/>
            </a:ln>
          </p:spPr>
          <p:txBody>
            <a:bodyPr spcFirstLastPara="1" wrap="square" lIns="107996" tIns="107996" rIns="107996" bIns="107996" anchor="ctr" anchorCtr="0">
              <a:noAutofit/>
            </a:bodyPr>
            <a:lstStyle/>
            <a:p>
              <a:r>
                <a:rPr lang="en-US" dirty="0">
                  <a:solidFill>
                    <a:srgbClr val="FFFFFF"/>
                  </a:solidFill>
                  <a:ea typeface="Roboto"/>
                  <a:cs typeface="Roboto"/>
                  <a:sym typeface="Roboto"/>
                </a:rPr>
                <a:t>Body language plays a significant role in how we communicate with others, often conveying our emotions and intentions more effectively than words.</a:t>
              </a:r>
            </a:p>
          </p:txBody>
        </p:sp>
      </p:grpSp>
      <p:grpSp>
        <p:nvGrpSpPr>
          <p:cNvPr id="36" name="Google Shape;1315;p43">
            <a:extLst>
              <a:ext uri="{FF2B5EF4-FFF2-40B4-BE49-F238E27FC236}">
                <a16:creationId xmlns:a16="http://schemas.microsoft.com/office/drawing/2014/main" id="{9830B498-47D9-4613-BB4E-782B52002E7E}"/>
              </a:ext>
            </a:extLst>
          </p:cNvPr>
          <p:cNvGrpSpPr/>
          <p:nvPr/>
        </p:nvGrpSpPr>
        <p:grpSpPr>
          <a:xfrm>
            <a:off x="6342747" y="2579537"/>
            <a:ext cx="3669889" cy="3191478"/>
            <a:chOff x="5125412" y="1968650"/>
            <a:chExt cx="2330721" cy="1853151"/>
          </a:xfrm>
        </p:grpSpPr>
        <p:sp>
          <p:nvSpPr>
            <p:cNvPr id="37" name="Google Shape;1316;p43">
              <a:extLst>
                <a:ext uri="{FF2B5EF4-FFF2-40B4-BE49-F238E27FC236}">
                  <a16:creationId xmlns:a16="http://schemas.microsoft.com/office/drawing/2014/main" id="{312DDAE3-A9CB-4871-82C4-76B3CC04D67D}"/>
                </a:ext>
              </a:extLst>
            </p:cNvPr>
            <p:cNvSpPr/>
            <p:nvPr/>
          </p:nvSpPr>
          <p:spPr>
            <a:xfrm>
              <a:off x="5131799" y="2010020"/>
              <a:ext cx="2206327" cy="1811781"/>
            </a:xfrm>
            <a:custGeom>
              <a:avLst/>
              <a:gdLst/>
              <a:ahLst/>
              <a:cxnLst/>
              <a:rect l="l" t="t" r="r" b="b"/>
              <a:pathLst>
                <a:path w="15812" h="20287" extrusionOk="0">
                  <a:moveTo>
                    <a:pt x="13247" y="2685"/>
                  </a:moveTo>
                  <a:lnTo>
                    <a:pt x="13691" y="3565"/>
                  </a:lnTo>
                  <a:lnTo>
                    <a:pt x="13691" y="3565"/>
                  </a:lnTo>
                  <a:cubicBezTo>
                    <a:pt x="13551" y="3269"/>
                    <a:pt x="13403" y="2975"/>
                    <a:pt x="13247" y="2685"/>
                  </a:cubicBezTo>
                  <a:close/>
                  <a:moveTo>
                    <a:pt x="8694" y="1"/>
                  </a:moveTo>
                  <a:cubicBezTo>
                    <a:pt x="7898" y="1"/>
                    <a:pt x="7091" y="149"/>
                    <a:pt x="6347" y="410"/>
                  </a:cubicBezTo>
                  <a:cubicBezTo>
                    <a:pt x="5445" y="724"/>
                    <a:pt x="4576" y="1196"/>
                    <a:pt x="3906" y="1866"/>
                  </a:cubicBezTo>
                  <a:cubicBezTo>
                    <a:pt x="3417" y="2354"/>
                    <a:pt x="3037" y="2933"/>
                    <a:pt x="2664" y="3513"/>
                  </a:cubicBezTo>
                  <a:cubicBezTo>
                    <a:pt x="2226" y="4199"/>
                    <a:pt x="1796" y="4886"/>
                    <a:pt x="1374" y="5573"/>
                  </a:cubicBezTo>
                  <a:cubicBezTo>
                    <a:pt x="1084" y="6028"/>
                    <a:pt x="828" y="6499"/>
                    <a:pt x="604" y="6988"/>
                  </a:cubicBezTo>
                  <a:cubicBezTo>
                    <a:pt x="8" y="8386"/>
                    <a:pt x="0" y="9966"/>
                    <a:pt x="306" y="11456"/>
                  </a:cubicBezTo>
                  <a:cubicBezTo>
                    <a:pt x="612" y="12937"/>
                    <a:pt x="1233" y="14335"/>
                    <a:pt x="1870" y="15709"/>
                  </a:cubicBezTo>
                  <a:cubicBezTo>
                    <a:pt x="2292" y="16611"/>
                    <a:pt x="2722" y="17512"/>
                    <a:pt x="3326" y="18299"/>
                  </a:cubicBezTo>
                  <a:cubicBezTo>
                    <a:pt x="3939" y="19085"/>
                    <a:pt x="4733" y="19763"/>
                    <a:pt x="5676" y="20061"/>
                  </a:cubicBezTo>
                  <a:cubicBezTo>
                    <a:pt x="6226" y="20240"/>
                    <a:pt x="6804" y="20286"/>
                    <a:pt x="7383" y="20286"/>
                  </a:cubicBezTo>
                  <a:cubicBezTo>
                    <a:pt x="7631" y="20286"/>
                    <a:pt x="7879" y="20278"/>
                    <a:pt x="8125" y="20268"/>
                  </a:cubicBezTo>
                  <a:cubicBezTo>
                    <a:pt x="9102" y="20243"/>
                    <a:pt x="10086" y="20193"/>
                    <a:pt x="11021" y="19904"/>
                  </a:cubicBezTo>
                  <a:cubicBezTo>
                    <a:pt x="12461" y="19449"/>
                    <a:pt x="13661" y="18447"/>
                    <a:pt x="14372" y="17124"/>
                  </a:cubicBezTo>
                  <a:cubicBezTo>
                    <a:pt x="14811" y="16296"/>
                    <a:pt x="15043" y="15378"/>
                    <a:pt x="15200" y="14459"/>
                  </a:cubicBezTo>
                  <a:cubicBezTo>
                    <a:pt x="15812" y="10780"/>
                    <a:pt x="15293" y="7005"/>
                    <a:pt x="13724" y="3637"/>
                  </a:cubicBezTo>
                  <a:lnTo>
                    <a:pt x="13724" y="3637"/>
                  </a:lnTo>
                  <a:cubicBezTo>
                    <a:pt x="13742" y="3670"/>
                    <a:pt x="13759" y="3703"/>
                    <a:pt x="13777" y="3736"/>
                  </a:cubicBezTo>
                  <a:lnTo>
                    <a:pt x="13691" y="3565"/>
                  </a:lnTo>
                  <a:lnTo>
                    <a:pt x="13691" y="3565"/>
                  </a:lnTo>
                  <a:cubicBezTo>
                    <a:pt x="13702" y="3589"/>
                    <a:pt x="13713" y="3613"/>
                    <a:pt x="13724" y="3637"/>
                  </a:cubicBezTo>
                  <a:lnTo>
                    <a:pt x="13724" y="3637"/>
                  </a:lnTo>
                  <a:cubicBezTo>
                    <a:pt x="13210" y="2667"/>
                    <a:pt x="12655" y="1677"/>
                    <a:pt x="11791" y="989"/>
                  </a:cubicBezTo>
                  <a:cubicBezTo>
                    <a:pt x="10919" y="296"/>
                    <a:pt x="9818" y="1"/>
                    <a:pt x="8694" y="1"/>
                  </a:cubicBezTo>
                  <a:close/>
                </a:path>
              </a:pathLst>
            </a:custGeom>
            <a:solidFill>
              <a:schemeClr val="accent1"/>
            </a:solidFill>
            <a:ln>
              <a:noFill/>
            </a:ln>
          </p:spPr>
          <p:txBody>
            <a:bodyPr spcFirstLastPara="1" wrap="square" lIns="107996" tIns="107996" rIns="107996" bIns="107996" anchor="ctr" anchorCtr="0">
              <a:noAutofit/>
            </a:bodyPr>
            <a:lstStyle/>
            <a:p>
              <a:endParaRPr sz="2126" dirty="0"/>
            </a:p>
          </p:txBody>
        </p:sp>
        <p:sp>
          <p:nvSpPr>
            <p:cNvPr id="38" name="Google Shape;1317;p43">
              <a:extLst>
                <a:ext uri="{FF2B5EF4-FFF2-40B4-BE49-F238E27FC236}">
                  <a16:creationId xmlns:a16="http://schemas.microsoft.com/office/drawing/2014/main" id="{17B9F75A-AA9F-43E2-94C9-69AD246D2E69}"/>
                </a:ext>
              </a:extLst>
            </p:cNvPr>
            <p:cNvSpPr/>
            <p:nvPr/>
          </p:nvSpPr>
          <p:spPr>
            <a:xfrm>
              <a:off x="5125412" y="1968650"/>
              <a:ext cx="2330721" cy="1832373"/>
            </a:xfrm>
            <a:custGeom>
              <a:avLst/>
              <a:gdLst/>
              <a:ahLst/>
              <a:cxnLst/>
              <a:rect l="l" t="t" r="r" b="b"/>
              <a:pathLst>
                <a:path w="16185" h="20540" extrusionOk="0">
                  <a:moveTo>
                    <a:pt x="8710" y="239"/>
                  </a:moveTo>
                  <a:cubicBezTo>
                    <a:pt x="8917" y="239"/>
                    <a:pt x="9123" y="249"/>
                    <a:pt x="9325" y="269"/>
                  </a:cubicBezTo>
                  <a:cubicBezTo>
                    <a:pt x="10326" y="360"/>
                    <a:pt x="11286" y="724"/>
                    <a:pt x="12031" y="1411"/>
                  </a:cubicBezTo>
                  <a:cubicBezTo>
                    <a:pt x="12760" y="2099"/>
                    <a:pt x="13254" y="3006"/>
                    <a:pt x="13721" y="3891"/>
                  </a:cubicBezTo>
                  <a:lnTo>
                    <a:pt x="13721" y="3891"/>
                  </a:lnTo>
                  <a:cubicBezTo>
                    <a:pt x="15082" y="6867"/>
                    <a:pt x="15626" y="10156"/>
                    <a:pt x="15308" y="13425"/>
                  </a:cubicBezTo>
                  <a:cubicBezTo>
                    <a:pt x="15117" y="15262"/>
                    <a:pt x="14704" y="17165"/>
                    <a:pt x="13355" y="18514"/>
                  </a:cubicBezTo>
                  <a:cubicBezTo>
                    <a:pt x="11965" y="19896"/>
                    <a:pt x="10178" y="20210"/>
                    <a:pt x="8283" y="20276"/>
                  </a:cubicBezTo>
                  <a:cubicBezTo>
                    <a:pt x="8032" y="20284"/>
                    <a:pt x="7780" y="20292"/>
                    <a:pt x="7527" y="20292"/>
                  </a:cubicBezTo>
                  <a:cubicBezTo>
                    <a:pt x="6751" y="20292"/>
                    <a:pt x="5974" y="20220"/>
                    <a:pt x="5263" y="19871"/>
                  </a:cubicBezTo>
                  <a:cubicBezTo>
                    <a:pt x="4444" y="19465"/>
                    <a:pt x="3790" y="18803"/>
                    <a:pt x="3277" y="18067"/>
                  </a:cubicBezTo>
                  <a:cubicBezTo>
                    <a:pt x="2739" y="17298"/>
                    <a:pt x="2342" y="16445"/>
                    <a:pt x="1953" y="15601"/>
                  </a:cubicBezTo>
                  <a:cubicBezTo>
                    <a:pt x="1523" y="14699"/>
                    <a:pt x="1142" y="13764"/>
                    <a:pt x="819" y="12821"/>
                  </a:cubicBezTo>
                  <a:cubicBezTo>
                    <a:pt x="240" y="11001"/>
                    <a:pt x="9" y="8965"/>
                    <a:pt x="778" y="7162"/>
                  </a:cubicBezTo>
                  <a:cubicBezTo>
                    <a:pt x="1150" y="6268"/>
                    <a:pt x="1721" y="5449"/>
                    <a:pt x="2234" y="4638"/>
                  </a:cubicBezTo>
                  <a:cubicBezTo>
                    <a:pt x="2739" y="3819"/>
                    <a:pt x="3244" y="2925"/>
                    <a:pt x="3914" y="2205"/>
                  </a:cubicBezTo>
                  <a:cubicBezTo>
                    <a:pt x="5098" y="948"/>
                    <a:pt x="6963" y="239"/>
                    <a:pt x="8710" y="239"/>
                  </a:cubicBezTo>
                  <a:close/>
                  <a:moveTo>
                    <a:pt x="8734" y="1"/>
                  </a:moveTo>
                  <a:cubicBezTo>
                    <a:pt x="7529" y="1"/>
                    <a:pt x="6312" y="339"/>
                    <a:pt x="5263" y="898"/>
                  </a:cubicBezTo>
                  <a:cubicBezTo>
                    <a:pt x="3442" y="1866"/>
                    <a:pt x="2483" y="3769"/>
                    <a:pt x="1440" y="5465"/>
                  </a:cubicBezTo>
                  <a:cubicBezTo>
                    <a:pt x="919" y="6301"/>
                    <a:pt x="439" y="7145"/>
                    <a:pt x="224" y="8113"/>
                  </a:cubicBezTo>
                  <a:cubicBezTo>
                    <a:pt x="25" y="9056"/>
                    <a:pt x="0" y="10024"/>
                    <a:pt x="149" y="10976"/>
                  </a:cubicBezTo>
                  <a:cubicBezTo>
                    <a:pt x="439" y="13045"/>
                    <a:pt x="1374" y="15047"/>
                    <a:pt x="2317" y="16892"/>
                  </a:cubicBezTo>
                  <a:cubicBezTo>
                    <a:pt x="3144" y="18514"/>
                    <a:pt x="4369" y="20102"/>
                    <a:pt x="6264" y="20433"/>
                  </a:cubicBezTo>
                  <a:cubicBezTo>
                    <a:pt x="6711" y="20511"/>
                    <a:pt x="7174" y="20539"/>
                    <a:pt x="7640" y="20539"/>
                  </a:cubicBezTo>
                  <a:cubicBezTo>
                    <a:pt x="8219" y="20539"/>
                    <a:pt x="8803" y="20496"/>
                    <a:pt x="9367" y="20450"/>
                  </a:cubicBezTo>
                  <a:cubicBezTo>
                    <a:pt x="10277" y="20367"/>
                    <a:pt x="11179" y="20193"/>
                    <a:pt x="12006" y="19780"/>
                  </a:cubicBezTo>
                  <a:cubicBezTo>
                    <a:pt x="13603" y="18969"/>
                    <a:pt x="14654" y="17504"/>
                    <a:pt x="15126" y="15800"/>
                  </a:cubicBezTo>
                  <a:cubicBezTo>
                    <a:pt x="16184" y="11888"/>
                    <a:pt x="15621" y="7532"/>
                    <a:pt x="13956" y="3854"/>
                  </a:cubicBezTo>
                  <a:lnTo>
                    <a:pt x="13956" y="3854"/>
                  </a:lnTo>
                  <a:cubicBezTo>
                    <a:pt x="13955" y="3837"/>
                    <a:pt x="13951" y="3820"/>
                    <a:pt x="13942" y="3802"/>
                  </a:cubicBezTo>
                  <a:lnTo>
                    <a:pt x="13934" y="3802"/>
                  </a:lnTo>
                  <a:cubicBezTo>
                    <a:pt x="13930" y="3794"/>
                    <a:pt x="13925" y="3786"/>
                    <a:pt x="13921" y="3778"/>
                  </a:cubicBezTo>
                  <a:lnTo>
                    <a:pt x="13921" y="3778"/>
                  </a:lnTo>
                  <a:cubicBezTo>
                    <a:pt x="13761" y="3429"/>
                    <a:pt x="13592" y="3087"/>
                    <a:pt x="13413" y="2751"/>
                  </a:cubicBezTo>
                  <a:cubicBezTo>
                    <a:pt x="13392" y="2710"/>
                    <a:pt x="13358" y="2693"/>
                    <a:pt x="13323" y="2693"/>
                  </a:cubicBezTo>
                  <a:cubicBezTo>
                    <a:pt x="13316" y="2693"/>
                    <a:pt x="13309" y="2694"/>
                    <a:pt x="13303" y="2695"/>
                  </a:cubicBezTo>
                  <a:lnTo>
                    <a:pt x="13303" y="2695"/>
                  </a:lnTo>
                  <a:cubicBezTo>
                    <a:pt x="12582" y="1551"/>
                    <a:pt x="11686" y="588"/>
                    <a:pt x="10285" y="203"/>
                  </a:cubicBezTo>
                  <a:cubicBezTo>
                    <a:pt x="9780" y="65"/>
                    <a:pt x="9258" y="1"/>
                    <a:pt x="8734" y="1"/>
                  </a:cubicBezTo>
                  <a:close/>
                </a:path>
              </a:pathLst>
            </a:custGeom>
            <a:solidFill>
              <a:srgbClr val="000000"/>
            </a:solidFill>
            <a:ln>
              <a:noFill/>
            </a:ln>
          </p:spPr>
          <p:txBody>
            <a:bodyPr spcFirstLastPara="1" wrap="square" lIns="107996" tIns="107996" rIns="107996" bIns="107996" anchor="ctr" anchorCtr="0">
              <a:noAutofit/>
            </a:bodyPr>
            <a:lstStyle/>
            <a:p>
              <a:endParaRPr sz="2126"/>
            </a:p>
          </p:txBody>
        </p:sp>
        <p:sp>
          <p:nvSpPr>
            <p:cNvPr id="39" name="Google Shape;1318;p43">
              <a:extLst>
                <a:ext uri="{FF2B5EF4-FFF2-40B4-BE49-F238E27FC236}">
                  <a16:creationId xmlns:a16="http://schemas.microsoft.com/office/drawing/2014/main" id="{E8595A69-D5B4-47AF-B71C-ECF27F83C7CF}"/>
                </a:ext>
              </a:extLst>
            </p:cNvPr>
            <p:cNvSpPr txBox="1"/>
            <p:nvPr/>
          </p:nvSpPr>
          <p:spPr>
            <a:xfrm flipH="1">
              <a:off x="5613672" y="2429172"/>
              <a:ext cx="1425642" cy="973476"/>
            </a:xfrm>
            <a:prstGeom prst="rect">
              <a:avLst/>
            </a:prstGeom>
            <a:noFill/>
            <a:ln>
              <a:noFill/>
            </a:ln>
          </p:spPr>
          <p:txBody>
            <a:bodyPr spcFirstLastPara="1" wrap="square" lIns="107996" tIns="107996" rIns="107996" bIns="107996" anchor="ctr" anchorCtr="0">
              <a:noAutofit/>
            </a:bodyPr>
            <a:lstStyle/>
            <a:p>
              <a:r>
                <a:rPr lang="en-US" dirty="0">
                  <a:solidFill>
                    <a:srgbClr val="FFFFFF"/>
                  </a:solidFill>
                  <a:ea typeface="Roboto"/>
                  <a:cs typeface="Roboto"/>
                  <a:sym typeface="Roboto"/>
                </a:rPr>
                <a:t>It is important to be aware of your body language and learn to control it to ensure that your nonverbal cues align with your verbal message.</a:t>
              </a:r>
            </a:p>
          </p:txBody>
        </p:sp>
      </p:grpSp>
    </p:spTree>
    <p:extLst>
      <p:ext uri="{BB962C8B-B14F-4D97-AF65-F5344CB8AC3E}">
        <p14:creationId xmlns:p14="http://schemas.microsoft.com/office/powerpoint/2010/main" val="399450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200" b="1" spc="-100" dirty="0">
                <a:solidFill>
                  <a:srgbClr val="000000"/>
                </a:solidFill>
                <a:cs typeface="Poppins SemiBold" panose="00000700000000000000" pitchFamily="2" charset="0"/>
              </a:rPr>
              <a:t>Controlling Your Body Language</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7770067" cy="369332"/>
          </a:xfrm>
          <a:prstGeom prst="rect">
            <a:avLst/>
          </a:prstGeom>
          <a:noFill/>
        </p:spPr>
        <p:txBody>
          <a:bodyPr wrap="square" rtlCol="0">
            <a:spAutoFit/>
          </a:bodyPr>
          <a:lstStyle/>
          <a:p>
            <a:r>
              <a:rPr lang="en-US" b="1" dirty="0">
                <a:cs typeface="Poppins Light" panose="00000400000000000000" pitchFamily="2" charset="0"/>
              </a:rPr>
              <a:t>The following are some tips for controlling your body language:</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8" name="Rectangle 7">
            <a:extLst>
              <a:ext uri="{FF2B5EF4-FFF2-40B4-BE49-F238E27FC236}">
                <a16:creationId xmlns:a16="http://schemas.microsoft.com/office/drawing/2014/main" id="{81FFA4EC-6181-49BA-8009-34C3B9FEF39B}"/>
              </a:ext>
            </a:extLst>
          </p:cNvPr>
          <p:cNvSpPr/>
          <p:nvPr/>
        </p:nvSpPr>
        <p:spPr>
          <a:xfrm>
            <a:off x="2667932" y="2459713"/>
            <a:ext cx="6856136" cy="1567314"/>
          </a:xfrm>
          <a:prstGeom prst="rect">
            <a:avLst/>
          </a:prstGeom>
          <a:solidFill>
            <a:schemeClr val="bg2">
              <a:lumMod val="90000"/>
            </a:schemeClr>
          </a:solidFill>
          <a:ln w="12700" cap="flat" cmpd="sng" algn="ctr">
            <a:no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a:ln>
                <a:noFill/>
              </a:ln>
              <a:solidFill>
                <a:srgbClr val="FFFFFF"/>
              </a:solidFill>
              <a:effectLst/>
              <a:uLnTx/>
              <a:uFillTx/>
              <a:cs typeface="Calibri" panose="020F0502020204030204" pitchFamily="34" charset="0"/>
            </a:endParaRPr>
          </a:p>
        </p:txBody>
      </p:sp>
      <p:sp>
        <p:nvSpPr>
          <p:cNvPr id="19" name="TextBox 18">
            <a:extLst>
              <a:ext uri="{FF2B5EF4-FFF2-40B4-BE49-F238E27FC236}">
                <a16:creationId xmlns:a16="http://schemas.microsoft.com/office/drawing/2014/main" id="{2A78C4CA-04EF-456A-A2B8-352F8997B9D0}"/>
              </a:ext>
            </a:extLst>
          </p:cNvPr>
          <p:cNvSpPr txBox="1"/>
          <p:nvPr/>
        </p:nvSpPr>
        <p:spPr>
          <a:xfrm>
            <a:off x="3012759" y="4903960"/>
            <a:ext cx="1639534" cy="528734"/>
          </a:xfrm>
          <a:prstGeom prst="rect">
            <a:avLst/>
          </a:prstGeom>
          <a:noFill/>
        </p:spPr>
        <p:txBody>
          <a:bodyPr wrap="square" rtlCol="0" anchor="b" anchorCtr="0">
            <a:spAutoFit/>
          </a:bodyPr>
          <a:lstStyle/>
          <a:p>
            <a:pPr lvl="0" algn="ctr" defTabSz="810179"/>
            <a:r>
              <a:rPr lang="en-US" sz="1400" b="1" kern="0" dirty="0">
                <a:ea typeface="League Spartan" charset="0"/>
                <a:cs typeface="Calibri" panose="020F0502020204030204" pitchFamily="34" charset="0"/>
              </a:rPr>
              <a:t>Pay Attention to Your Posture</a:t>
            </a:r>
          </a:p>
        </p:txBody>
      </p:sp>
      <p:sp>
        <p:nvSpPr>
          <p:cNvPr id="20" name="TextBox 19">
            <a:extLst>
              <a:ext uri="{FF2B5EF4-FFF2-40B4-BE49-F238E27FC236}">
                <a16:creationId xmlns:a16="http://schemas.microsoft.com/office/drawing/2014/main" id="{FC579E2E-D5CB-456C-A203-CFB4ACCB0BA5}"/>
              </a:ext>
            </a:extLst>
          </p:cNvPr>
          <p:cNvSpPr txBox="1"/>
          <p:nvPr/>
        </p:nvSpPr>
        <p:spPr>
          <a:xfrm>
            <a:off x="5009297" y="4909017"/>
            <a:ext cx="1978269" cy="307777"/>
          </a:xfrm>
          <a:prstGeom prst="rect">
            <a:avLst/>
          </a:prstGeom>
          <a:noFill/>
        </p:spPr>
        <p:txBody>
          <a:bodyPr wrap="square" rtlCol="0" anchor="b" anchorCtr="0">
            <a:spAutoFit/>
          </a:bodyPr>
          <a:lstStyle/>
          <a:p>
            <a:pPr lvl="0" algn="ctr" defTabSz="810179"/>
            <a:r>
              <a:rPr lang="en-GB" sz="1400" b="1" kern="0" dirty="0">
                <a:ea typeface="League Spartan" charset="0"/>
                <a:cs typeface="Calibri" panose="020F0502020204030204" pitchFamily="34" charset="0"/>
              </a:rPr>
              <a:t>Maintain Eye Contact</a:t>
            </a:r>
          </a:p>
        </p:txBody>
      </p:sp>
      <p:sp>
        <p:nvSpPr>
          <p:cNvPr id="21" name="TextBox 20">
            <a:extLst>
              <a:ext uri="{FF2B5EF4-FFF2-40B4-BE49-F238E27FC236}">
                <a16:creationId xmlns:a16="http://schemas.microsoft.com/office/drawing/2014/main" id="{28EE096A-3CFC-4A8F-A96C-262CFEE2CA9B}"/>
              </a:ext>
            </a:extLst>
          </p:cNvPr>
          <p:cNvSpPr txBox="1"/>
          <p:nvPr/>
        </p:nvSpPr>
        <p:spPr>
          <a:xfrm>
            <a:off x="7344570" y="4903960"/>
            <a:ext cx="1687411" cy="528734"/>
          </a:xfrm>
          <a:prstGeom prst="rect">
            <a:avLst/>
          </a:prstGeom>
          <a:noFill/>
        </p:spPr>
        <p:txBody>
          <a:bodyPr wrap="square" rtlCol="0" anchor="b" anchorCtr="0">
            <a:spAutoFit/>
          </a:bodyPr>
          <a:lstStyle/>
          <a:p>
            <a:pPr lvl="0" algn="ctr" defTabSz="810179"/>
            <a:r>
              <a:rPr lang="en-GB" sz="1400" b="1" kern="0" dirty="0">
                <a:ea typeface="League Spartan" charset="0"/>
                <a:cs typeface="Calibri" panose="020F0502020204030204" pitchFamily="34" charset="0"/>
              </a:rPr>
              <a:t>Use Hand Gestures Purposefully </a:t>
            </a:r>
          </a:p>
        </p:txBody>
      </p:sp>
      <p:sp>
        <p:nvSpPr>
          <p:cNvPr id="23" name="TextBox 22">
            <a:extLst>
              <a:ext uri="{FF2B5EF4-FFF2-40B4-BE49-F238E27FC236}">
                <a16:creationId xmlns:a16="http://schemas.microsoft.com/office/drawing/2014/main" id="{0ED560A3-B533-4593-9BDF-8B6C9A5FD7E6}"/>
              </a:ext>
            </a:extLst>
          </p:cNvPr>
          <p:cNvSpPr txBox="1"/>
          <p:nvPr/>
        </p:nvSpPr>
        <p:spPr>
          <a:xfrm>
            <a:off x="1986475"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3988" b="1" i="0" u="none" strike="noStrike" kern="0" cap="none" spc="0" normalizeH="0" baseline="0">
                <a:ln>
                  <a:noFill/>
                </a:ln>
                <a:solidFill>
                  <a:srgbClr val="FFFFFF"/>
                </a:solidFill>
                <a:effectLst/>
                <a:uLnTx/>
                <a:uFillTx/>
                <a:cs typeface="Calibri" panose="020F0502020204030204" pitchFamily="34" charset="0"/>
              </a:rPr>
              <a:t>01</a:t>
            </a:r>
          </a:p>
        </p:txBody>
      </p:sp>
      <p:grpSp>
        <p:nvGrpSpPr>
          <p:cNvPr id="29" name="Group 28">
            <a:extLst>
              <a:ext uri="{FF2B5EF4-FFF2-40B4-BE49-F238E27FC236}">
                <a16:creationId xmlns:a16="http://schemas.microsoft.com/office/drawing/2014/main" id="{3076FE6C-0AA2-4E44-9799-50246AC5729A}"/>
              </a:ext>
            </a:extLst>
          </p:cNvPr>
          <p:cNvGrpSpPr/>
          <p:nvPr/>
        </p:nvGrpSpPr>
        <p:grpSpPr>
          <a:xfrm>
            <a:off x="3075085" y="2193163"/>
            <a:ext cx="1674811" cy="2515327"/>
            <a:chOff x="3341785" y="2193163"/>
            <a:chExt cx="1674811" cy="2515327"/>
          </a:xfrm>
        </p:grpSpPr>
        <p:sp>
          <p:nvSpPr>
            <p:cNvPr id="11" name="Right Triangle 10">
              <a:extLst>
                <a:ext uri="{FF2B5EF4-FFF2-40B4-BE49-F238E27FC236}">
                  <a16:creationId xmlns:a16="http://schemas.microsoft.com/office/drawing/2014/main" id="{93AD5003-0BC6-4291-8996-56DA129F8718}"/>
                </a:ext>
              </a:extLst>
            </p:cNvPr>
            <p:cNvSpPr/>
            <p:nvPr/>
          </p:nvSpPr>
          <p:spPr>
            <a:xfrm>
              <a:off x="4877990" y="2208442"/>
              <a:ext cx="138606" cy="266550"/>
            </a:xfrm>
            <a:prstGeom prst="rtTriangle">
              <a:avLst/>
            </a:prstGeom>
            <a:solidFill>
              <a:srgbClr val="3DBEA2">
                <a:lumMod val="50000"/>
              </a:srgbClr>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rgbClr val="FFFFFF"/>
                </a:solidFill>
                <a:effectLst/>
                <a:uLnTx/>
                <a:uFillTx/>
                <a:cs typeface="Calibri" panose="020F0502020204030204" pitchFamily="34" charset="0"/>
              </a:endParaRPr>
            </a:p>
          </p:txBody>
        </p:sp>
        <p:sp>
          <p:nvSpPr>
            <p:cNvPr id="9" name="Off-page Connector 4">
              <a:extLst>
                <a:ext uri="{FF2B5EF4-FFF2-40B4-BE49-F238E27FC236}">
                  <a16:creationId xmlns:a16="http://schemas.microsoft.com/office/drawing/2014/main" id="{B59B7A05-9F1E-4EAA-B679-C33115CECD8E}"/>
                </a:ext>
              </a:extLst>
            </p:cNvPr>
            <p:cNvSpPr/>
            <p:nvPr/>
          </p:nvSpPr>
          <p:spPr>
            <a:xfrm>
              <a:off x="3341785" y="2193163"/>
              <a:ext cx="1524666" cy="2515327"/>
            </a:xfrm>
            <a:prstGeom prst="flowChartOffpageConnector">
              <a:avLst/>
            </a:prstGeom>
            <a:solidFill>
              <a:srgbClr val="3DBEA2"/>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rgbClr val="FFFFFF"/>
                </a:solidFill>
                <a:effectLst/>
                <a:uLnTx/>
                <a:uFillTx/>
                <a:cs typeface="Calibri" panose="020F0502020204030204" pitchFamily="34" charset="0"/>
              </a:endParaRPr>
            </a:p>
          </p:txBody>
        </p:sp>
        <p:sp>
          <p:nvSpPr>
            <p:cNvPr id="24" name="TextBox 23">
              <a:extLst>
                <a:ext uri="{FF2B5EF4-FFF2-40B4-BE49-F238E27FC236}">
                  <a16:creationId xmlns:a16="http://schemas.microsoft.com/office/drawing/2014/main" id="{B3B4904A-84AA-4F62-B5FC-677D1DEDCC52}"/>
                </a:ext>
              </a:extLst>
            </p:cNvPr>
            <p:cNvSpPr txBox="1"/>
            <p:nvPr/>
          </p:nvSpPr>
          <p:spPr>
            <a:xfrm>
              <a:off x="3747206" y="2719894"/>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lang="en-GB" sz="4000" b="1" kern="0" dirty="0">
                  <a:solidFill>
                    <a:srgbClr val="FFFFFF"/>
                  </a:solidFill>
                  <a:cs typeface="Calibri" panose="020F0502020204030204" pitchFamily="34" charset="0"/>
                </a:rPr>
                <a:t>01</a:t>
              </a:r>
              <a:endParaRPr kumimoji="0" lang="en-GB" sz="3988" b="1" i="0" u="none" strike="noStrike" kern="0" cap="none" spc="0" normalizeH="0" baseline="0" dirty="0">
                <a:ln>
                  <a:noFill/>
                </a:ln>
                <a:solidFill>
                  <a:srgbClr val="FFFFFF"/>
                </a:solidFill>
                <a:effectLst/>
                <a:uLnTx/>
                <a:uFillTx/>
                <a:cs typeface="Calibri" panose="020F0502020204030204" pitchFamily="34" charset="0"/>
              </a:endParaRPr>
            </a:p>
          </p:txBody>
        </p:sp>
      </p:grpSp>
      <p:grpSp>
        <p:nvGrpSpPr>
          <p:cNvPr id="6" name="Group 5">
            <a:extLst>
              <a:ext uri="{FF2B5EF4-FFF2-40B4-BE49-F238E27FC236}">
                <a16:creationId xmlns:a16="http://schemas.microsoft.com/office/drawing/2014/main" id="{E4D18D8B-84AA-4952-9F55-7C99EAE70972}"/>
              </a:ext>
            </a:extLst>
          </p:cNvPr>
          <p:cNvGrpSpPr/>
          <p:nvPr/>
        </p:nvGrpSpPr>
        <p:grpSpPr>
          <a:xfrm>
            <a:off x="5254766" y="2193163"/>
            <a:ext cx="1671256" cy="2515327"/>
            <a:chOff x="5324029" y="2193163"/>
            <a:chExt cx="1671256" cy="2515327"/>
          </a:xfrm>
        </p:grpSpPr>
        <p:sp>
          <p:nvSpPr>
            <p:cNvPr id="13" name="Right Triangle 12">
              <a:extLst>
                <a:ext uri="{FF2B5EF4-FFF2-40B4-BE49-F238E27FC236}">
                  <a16:creationId xmlns:a16="http://schemas.microsoft.com/office/drawing/2014/main" id="{C2479CCF-3CE3-4237-8C27-CC0F31C3EA1A}"/>
                </a:ext>
              </a:extLst>
            </p:cNvPr>
            <p:cNvSpPr/>
            <p:nvPr/>
          </p:nvSpPr>
          <p:spPr>
            <a:xfrm>
              <a:off x="6856679" y="2207449"/>
              <a:ext cx="138606" cy="266550"/>
            </a:xfrm>
            <a:prstGeom prst="rtTriangle">
              <a:avLst/>
            </a:prstGeom>
            <a:solidFill>
              <a:srgbClr val="3EBAEC">
                <a:lumMod val="50000"/>
              </a:srgbClr>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rgbClr val="FFFFFF"/>
                </a:solidFill>
                <a:effectLst/>
                <a:uLnTx/>
                <a:uFillTx/>
                <a:cs typeface="Calibri" panose="020F0502020204030204" pitchFamily="34" charset="0"/>
              </a:endParaRPr>
            </a:p>
          </p:txBody>
        </p:sp>
        <p:sp>
          <p:nvSpPr>
            <p:cNvPr id="12" name="Off-page Connector 8">
              <a:extLst>
                <a:ext uri="{FF2B5EF4-FFF2-40B4-BE49-F238E27FC236}">
                  <a16:creationId xmlns:a16="http://schemas.microsoft.com/office/drawing/2014/main" id="{CEA7C5C8-9DA2-4760-8560-18F903E0BAC4}"/>
                </a:ext>
              </a:extLst>
            </p:cNvPr>
            <p:cNvSpPr/>
            <p:nvPr/>
          </p:nvSpPr>
          <p:spPr>
            <a:xfrm>
              <a:off x="5324029" y="2193163"/>
              <a:ext cx="1524666" cy="2515327"/>
            </a:xfrm>
            <a:prstGeom prst="flowChartOffpageConnector">
              <a:avLst/>
            </a:prstGeom>
            <a:solidFill>
              <a:srgbClr val="3EBAEC"/>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rgbClr val="FFFFFF"/>
                </a:solidFill>
                <a:effectLst/>
                <a:uLnTx/>
                <a:uFillTx/>
                <a:cs typeface="Calibri" panose="020F0502020204030204" pitchFamily="34" charset="0"/>
              </a:endParaRPr>
            </a:p>
          </p:txBody>
        </p:sp>
        <p:sp>
          <p:nvSpPr>
            <p:cNvPr id="25" name="TextBox 24">
              <a:extLst>
                <a:ext uri="{FF2B5EF4-FFF2-40B4-BE49-F238E27FC236}">
                  <a16:creationId xmlns:a16="http://schemas.microsoft.com/office/drawing/2014/main" id="{BB766DDA-9225-4417-85EF-DCB3C97DCBCC}"/>
                </a:ext>
              </a:extLst>
            </p:cNvPr>
            <p:cNvSpPr txBox="1"/>
            <p:nvPr/>
          </p:nvSpPr>
          <p:spPr>
            <a:xfrm>
              <a:off x="5743980"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dirty="0">
                  <a:ln>
                    <a:noFill/>
                  </a:ln>
                  <a:solidFill>
                    <a:srgbClr val="FFFFFF"/>
                  </a:solidFill>
                  <a:effectLst/>
                  <a:uLnTx/>
                  <a:uFillTx/>
                  <a:cs typeface="Calibri" panose="020F0502020204030204" pitchFamily="34" charset="0"/>
                </a:rPr>
                <a:t>02</a:t>
              </a:r>
              <a:endParaRPr kumimoji="0" lang="en-GB" sz="3988" b="1" i="0" u="none" strike="noStrike" kern="0" cap="none" spc="0" normalizeH="0" baseline="0" dirty="0">
                <a:ln>
                  <a:noFill/>
                </a:ln>
                <a:solidFill>
                  <a:srgbClr val="FFFFFF"/>
                </a:solidFill>
                <a:effectLst/>
                <a:uLnTx/>
                <a:uFillTx/>
                <a:cs typeface="Calibri" panose="020F0502020204030204" pitchFamily="34" charset="0"/>
              </a:endParaRPr>
            </a:p>
          </p:txBody>
        </p:sp>
      </p:grpSp>
      <p:grpSp>
        <p:nvGrpSpPr>
          <p:cNvPr id="30" name="Group 29">
            <a:extLst>
              <a:ext uri="{FF2B5EF4-FFF2-40B4-BE49-F238E27FC236}">
                <a16:creationId xmlns:a16="http://schemas.microsoft.com/office/drawing/2014/main" id="{D874D62B-1CE7-4AF6-81D3-EA2C19F93CCF}"/>
              </a:ext>
            </a:extLst>
          </p:cNvPr>
          <p:cNvGrpSpPr/>
          <p:nvPr/>
        </p:nvGrpSpPr>
        <p:grpSpPr>
          <a:xfrm>
            <a:off x="7433273" y="2193163"/>
            <a:ext cx="1672773" cy="2515327"/>
            <a:chOff x="7306273" y="2193163"/>
            <a:chExt cx="1672773" cy="2515327"/>
          </a:xfrm>
        </p:grpSpPr>
        <p:sp>
          <p:nvSpPr>
            <p:cNvPr id="15" name="Right Triangle 14">
              <a:extLst>
                <a:ext uri="{FF2B5EF4-FFF2-40B4-BE49-F238E27FC236}">
                  <a16:creationId xmlns:a16="http://schemas.microsoft.com/office/drawing/2014/main" id="{79068983-D17B-4A13-BD77-15CE2584ABEC}"/>
                </a:ext>
              </a:extLst>
            </p:cNvPr>
            <p:cNvSpPr/>
            <p:nvPr/>
          </p:nvSpPr>
          <p:spPr>
            <a:xfrm>
              <a:off x="8840440" y="2209712"/>
              <a:ext cx="138606" cy="266550"/>
            </a:xfrm>
            <a:prstGeom prst="rtTriangle">
              <a:avLst/>
            </a:prstGeom>
            <a:solidFill>
              <a:srgbClr val="198AD6">
                <a:lumMod val="50000"/>
              </a:srgbClr>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rgbClr val="FFFFFF"/>
                </a:solidFill>
                <a:effectLst/>
                <a:uLnTx/>
                <a:uFillTx/>
                <a:cs typeface="Calibri" panose="020F0502020204030204" pitchFamily="34" charset="0"/>
              </a:endParaRPr>
            </a:p>
          </p:txBody>
        </p:sp>
        <p:sp>
          <p:nvSpPr>
            <p:cNvPr id="14" name="Off-page Connector 11">
              <a:extLst>
                <a:ext uri="{FF2B5EF4-FFF2-40B4-BE49-F238E27FC236}">
                  <a16:creationId xmlns:a16="http://schemas.microsoft.com/office/drawing/2014/main" id="{05A6B173-2E5A-49A7-A8B4-631794BAB47A}"/>
                </a:ext>
              </a:extLst>
            </p:cNvPr>
            <p:cNvSpPr/>
            <p:nvPr/>
          </p:nvSpPr>
          <p:spPr>
            <a:xfrm>
              <a:off x="7306273" y="2193163"/>
              <a:ext cx="1524666" cy="2515327"/>
            </a:xfrm>
            <a:prstGeom prst="flowChartOffpageConnector">
              <a:avLst/>
            </a:prstGeom>
            <a:solidFill>
              <a:srgbClr val="198AD6"/>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3600" b="1" i="0" u="none" strike="noStrike" kern="0" cap="none" spc="0" normalizeH="0" baseline="0" dirty="0">
                <a:ln>
                  <a:noFill/>
                </a:ln>
                <a:solidFill>
                  <a:srgbClr val="FFFFFF"/>
                </a:solidFill>
                <a:effectLst/>
                <a:uLnTx/>
                <a:uFillTx/>
                <a:cs typeface="Calibri" panose="020F0502020204030204" pitchFamily="34" charset="0"/>
              </a:endParaRPr>
            </a:p>
          </p:txBody>
        </p:sp>
        <p:sp>
          <p:nvSpPr>
            <p:cNvPr id="28" name="TextBox 27">
              <a:extLst>
                <a:ext uri="{FF2B5EF4-FFF2-40B4-BE49-F238E27FC236}">
                  <a16:creationId xmlns:a16="http://schemas.microsoft.com/office/drawing/2014/main" id="{4742A087-4C84-430E-8065-2D0B724C10B9}"/>
                </a:ext>
              </a:extLst>
            </p:cNvPr>
            <p:cNvSpPr txBox="1"/>
            <p:nvPr/>
          </p:nvSpPr>
          <p:spPr>
            <a:xfrm>
              <a:off x="7716586" y="2744799"/>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dirty="0">
                  <a:ln>
                    <a:noFill/>
                  </a:ln>
                  <a:solidFill>
                    <a:srgbClr val="FFFFFF"/>
                  </a:solidFill>
                  <a:effectLst/>
                  <a:uLnTx/>
                  <a:uFillTx/>
                  <a:cs typeface="Calibri" panose="020F0502020204030204" pitchFamily="34" charset="0"/>
                </a:rPr>
                <a:t>03</a:t>
              </a:r>
            </a:p>
          </p:txBody>
        </p:sp>
      </p:grpSp>
    </p:spTree>
    <p:extLst>
      <p:ext uri="{BB962C8B-B14F-4D97-AF65-F5344CB8AC3E}">
        <p14:creationId xmlns:p14="http://schemas.microsoft.com/office/powerpoint/2010/main" val="308042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p:bldP spid="20"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200" b="1" spc="-100" dirty="0">
                <a:solidFill>
                  <a:srgbClr val="000000"/>
                </a:solidFill>
                <a:cs typeface="Poppins SemiBold" panose="00000700000000000000" pitchFamily="2" charset="0"/>
              </a:rPr>
              <a:t>Controlling Your Body Language</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7770067" cy="369332"/>
          </a:xfrm>
          <a:prstGeom prst="rect">
            <a:avLst/>
          </a:prstGeom>
          <a:noFill/>
        </p:spPr>
        <p:txBody>
          <a:bodyPr wrap="square" rtlCol="0">
            <a:spAutoFit/>
          </a:bodyPr>
          <a:lstStyle/>
          <a:p>
            <a:r>
              <a:rPr lang="en-US" b="1" dirty="0">
                <a:cs typeface="Poppins Light" panose="00000400000000000000" pitchFamily="2" charset="0"/>
              </a:rPr>
              <a:t>The following are some tips for controlling your body language:</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8" name="Rectangle 7">
            <a:extLst>
              <a:ext uri="{FF2B5EF4-FFF2-40B4-BE49-F238E27FC236}">
                <a16:creationId xmlns:a16="http://schemas.microsoft.com/office/drawing/2014/main" id="{81FFA4EC-6181-49BA-8009-34C3B9FEF39B}"/>
              </a:ext>
            </a:extLst>
          </p:cNvPr>
          <p:cNvSpPr/>
          <p:nvPr/>
        </p:nvSpPr>
        <p:spPr>
          <a:xfrm>
            <a:off x="2667932" y="2459713"/>
            <a:ext cx="6856136" cy="1567314"/>
          </a:xfrm>
          <a:prstGeom prst="rect">
            <a:avLst/>
          </a:prstGeom>
          <a:solidFill>
            <a:schemeClr val="bg2">
              <a:lumMod val="90000"/>
            </a:schemeClr>
          </a:solidFill>
          <a:ln w="12700" cap="flat" cmpd="sng" algn="ctr">
            <a:no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a:ln>
                <a:noFill/>
              </a:ln>
              <a:solidFill>
                <a:srgbClr val="FFFFFF"/>
              </a:solidFill>
              <a:effectLst/>
              <a:uLnTx/>
              <a:uFillTx/>
              <a:cs typeface="Calibri" panose="020F0502020204030204" pitchFamily="34" charset="0"/>
            </a:endParaRPr>
          </a:p>
        </p:txBody>
      </p:sp>
      <p:sp>
        <p:nvSpPr>
          <p:cNvPr id="19" name="TextBox 18">
            <a:extLst>
              <a:ext uri="{FF2B5EF4-FFF2-40B4-BE49-F238E27FC236}">
                <a16:creationId xmlns:a16="http://schemas.microsoft.com/office/drawing/2014/main" id="{2A78C4CA-04EF-456A-A2B8-352F8997B9D0}"/>
              </a:ext>
            </a:extLst>
          </p:cNvPr>
          <p:cNvSpPr txBox="1"/>
          <p:nvPr/>
        </p:nvSpPr>
        <p:spPr>
          <a:xfrm>
            <a:off x="3025459" y="4903960"/>
            <a:ext cx="1639534" cy="528734"/>
          </a:xfrm>
          <a:prstGeom prst="rect">
            <a:avLst/>
          </a:prstGeom>
          <a:noFill/>
        </p:spPr>
        <p:txBody>
          <a:bodyPr wrap="square" rtlCol="0" anchor="b" anchorCtr="0">
            <a:spAutoFit/>
          </a:bodyPr>
          <a:lstStyle/>
          <a:p>
            <a:pPr lvl="0" algn="ctr" defTabSz="810179"/>
            <a:r>
              <a:rPr lang="en-US" sz="1400" b="1" kern="0" dirty="0">
                <a:ea typeface="League Spartan" charset="0"/>
                <a:cs typeface="Calibri" panose="020F0502020204030204" pitchFamily="34" charset="0"/>
              </a:rPr>
              <a:t>Watch Your Facial Expressions</a:t>
            </a:r>
          </a:p>
        </p:txBody>
      </p:sp>
      <p:sp>
        <p:nvSpPr>
          <p:cNvPr id="20" name="TextBox 19">
            <a:extLst>
              <a:ext uri="{FF2B5EF4-FFF2-40B4-BE49-F238E27FC236}">
                <a16:creationId xmlns:a16="http://schemas.microsoft.com/office/drawing/2014/main" id="{FC579E2E-D5CB-456C-A203-CFB4ACCB0BA5}"/>
              </a:ext>
            </a:extLst>
          </p:cNvPr>
          <p:cNvSpPr txBox="1"/>
          <p:nvPr/>
        </p:nvSpPr>
        <p:spPr>
          <a:xfrm>
            <a:off x="5015647" y="4909474"/>
            <a:ext cx="1978269" cy="523220"/>
          </a:xfrm>
          <a:prstGeom prst="rect">
            <a:avLst/>
          </a:prstGeom>
          <a:noFill/>
        </p:spPr>
        <p:txBody>
          <a:bodyPr wrap="square" rtlCol="0" anchor="b" anchorCtr="0">
            <a:spAutoFit/>
          </a:bodyPr>
          <a:lstStyle/>
          <a:p>
            <a:pPr lvl="0" algn="ctr" defTabSz="810179"/>
            <a:r>
              <a:rPr lang="en-US" sz="1400" b="1" kern="0" dirty="0">
                <a:ea typeface="League Spartan" charset="0"/>
                <a:cs typeface="Calibri" panose="020F0502020204030204" pitchFamily="34" charset="0"/>
              </a:rPr>
              <a:t>Be Aware of Your Movements</a:t>
            </a:r>
          </a:p>
        </p:txBody>
      </p:sp>
      <p:sp>
        <p:nvSpPr>
          <p:cNvPr id="21" name="TextBox 20">
            <a:extLst>
              <a:ext uri="{FF2B5EF4-FFF2-40B4-BE49-F238E27FC236}">
                <a16:creationId xmlns:a16="http://schemas.microsoft.com/office/drawing/2014/main" id="{28EE096A-3CFC-4A8F-A96C-262CFEE2CA9B}"/>
              </a:ext>
            </a:extLst>
          </p:cNvPr>
          <p:cNvSpPr txBox="1"/>
          <p:nvPr/>
        </p:nvSpPr>
        <p:spPr>
          <a:xfrm>
            <a:off x="7344570" y="4859130"/>
            <a:ext cx="1687411" cy="738664"/>
          </a:xfrm>
          <a:prstGeom prst="rect">
            <a:avLst/>
          </a:prstGeom>
          <a:noFill/>
        </p:spPr>
        <p:txBody>
          <a:bodyPr wrap="square" rtlCol="0" anchor="b" anchorCtr="0">
            <a:spAutoFit/>
          </a:bodyPr>
          <a:lstStyle/>
          <a:p>
            <a:pPr lvl="0" algn="ctr" defTabSz="810179"/>
            <a:r>
              <a:rPr lang="en-US" sz="1400" b="1" kern="0" dirty="0">
                <a:ea typeface="League Spartan" charset="0"/>
                <a:cs typeface="Calibri" panose="020F0502020204030204" pitchFamily="34" charset="0"/>
              </a:rPr>
              <a:t>Mirror the other Person's Body Language </a:t>
            </a:r>
          </a:p>
        </p:txBody>
      </p:sp>
      <p:sp>
        <p:nvSpPr>
          <p:cNvPr id="23" name="TextBox 22">
            <a:extLst>
              <a:ext uri="{FF2B5EF4-FFF2-40B4-BE49-F238E27FC236}">
                <a16:creationId xmlns:a16="http://schemas.microsoft.com/office/drawing/2014/main" id="{0ED560A3-B533-4593-9BDF-8B6C9A5FD7E6}"/>
              </a:ext>
            </a:extLst>
          </p:cNvPr>
          <p:cNvSpPr txBox="1"/>
          <p:nvPr/>
        </p:nvSpPr>
        <p:spPr>
          <a:xfrm>
            <a:off x="1986475"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3988" b="1" i="0" u="none" strike="noStrike" kern="0" cap="none" spc="0" normalizeH="0" baseline="0">
                <a:ln>
                  <a:noFill/>
                </a:ln>
                <a:solidFill>
                  <a:srgbClr val="FFFFFF"/>
                </a:solidFill>
                <a:effectLst/>
                <a:uLnTx/>
                <a:uFillTx/>
                <a:cs typeface="Calibri" panose="020F0502020204030204" pitchFamily="34" charset="0"/>
              </a:rPr>
              <a:t>01</a:t>
            </a:r>
          </a:p>
        </p:txBody>
      </p:sp>
      <p:grpSp>
        <p:nvGrpSpPr>
          <p:cNvPr id="29" name="Group 28">
            <a:extLst>
              <a:ext uri="{FF2B5EF4-FFF2-40B4-BE49-F238E27FC236}">
                <a16:creationId xmlns:a16="http://schemas.microsoft.com/office/drawing/2014/main" id="{3076FE6C-0AA2-4E44-9799-50246AC5729A}"/>
              </a:ext>
            </a:extLst>
          </p:cNvPr>
          <p:cNvGrpSpPr/>
          <p:nvPr/>
        </p:nvGrpSpPr>
        <p:grpSpPr>
          <a:xfrm>
            <a:off x="3075085" y="2193163"/>
            <a:ext cx="1674811" cy="2515327"/>
            <a:chOff x="3341785" y="2193163"/>
            <a:chExt cx="1674811" cy="2515327"/>
          </a:xfrm>
        </p:grpSpPr>
        <p:sp>
          <p:nvSpPr>
            <p:cNvPr id="11" name="Right Triangle 10">
              <a:extLst>
                <a:ext uri="{FF2B5EF4-FFF2-40B4-BE49-F238E27FC236}">
                  <a16:creationId xmlns:a16="http://schemas.microsoft.com/office/drawing/2014/main" id="{93AD5003-0BC6-4291-8996-56DA129F8718}"/>
                </a:ext>
              </a:extLst>
            </p:cNvPr>
            <p:cNvSpPr/>
            <p:nvPr/>
          </p:nvSpPr>
          <p:spPr>
            <a:xfrm>
              <a:off x="4877990" y="2208441"/>
              <a:ext cx="138606" cy="266550"/>
            </a:xfrm>
            <a:prstGeom prst="rtTriangle">
              <a:avLst/>
            </a:prstGeom>
            <a:solidFill>
              <a:srgbClr val="3DBEA2">
                <a:lumMod val="50000"/>
              </a:srgbClr>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rgbClr val="FFFFFF"/>
                </a:solidFill>
                <a:effectLst/>
                <a:uLnTx/>
                <a:uFillTx/>
                <a:cs typeface="Calibri" panose="020F0502020204030204" pitchFamily="34" charset="0"/>
              </a:endParaRPr>
            </a:p>
          </p:txBody>
        </p:sp>
        <p:sp>
          <p:nvSpPr>
            <p:cNvPr id="9" name="Off-page Connector 4">
              <a:extLst>
                <a:ext uri="{FF2B5EF4-FFF2-40B4-BE49-F238E27FC236}">
                  <a16:creationId xmlns:a16="http://schemas.microsoft.com/office/drawing/2014/main" id="{B59B7A05-9F1E-4EAA-B679-C33115CECD8E}"/>
                </a:ext>
              </a:extLst>
            </p:cNvPr>
            <p:cNvSpPr/>
            <p:nvPr/>
          </p:nvSpPr>
          <p:spPr>
            <a:xfrm>
              <a:off x="3341785" y="2193163"/>
              <a:ext cx="1524666" cy="2515327"/>
            </a:xfrm>
            <a:prstGeom prst="flowChartOffpageConnector">
              <a:avLst/>
            </a:prstGeom>
            <a:solidFill>
              <a:srgbClr val="3DBEA2"/>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a:ln>
                  <a:noFill/>
                </a:ln>
                <a:solidFill>
                  <a:srgbClr val="FFFFFF"/>
                </a:solidFill>
                <a:effectLst/>
                <a:uLnTx/>
                <a:uFillTx/>
                <a:cs typeface="Calibri" panose="020F0502020204030204" pitchFamily="34" charset="0"/>
              </a:endParaRPr>
            </a:p>
          </p:txBody>
        </p:sp>
        <p:sp>
          <p:nvSpPr>
            <p:cNvPr id="24" name="TextBox 23">
              <a:extLst>
                <a:ext uri="{FF2B5EF4-FFF2-40B4-BE49-F238E27FC236}">
                  <a16:creationId xmlns:a16="http://schemas.microsoft.com/office/drawing/2014/main" id="{B3B4904A-84AA-4F62-B5FC-677D1DEDCC52}"/>
                </a:ext>
              </a:extLst>
            </p:cNvPr>
            <p:cNvSpPr txBox="1"/>
            <p:nvPr/>
          </p:nvSpPr>
          <p:spPr>
            <a:xfrm>
              <a:off x="3747206" y="2719894"/>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lang="en-GB" sz="4000" b="1" kern="0" dirty="0">
                  <a:solidFill>
                    <a:srgbClr val="FFFFFF"/>
                  </a:solidFill>
                  <a:cs typeface="Calibri" panose="020F0502020204030204" pitchFamily="34" charset="0"/>
                </a:rPr>
                <a:t>04</a:t>
              </a:r>
              <a:endParaRPr kumimoji="0" lang="en-GB" sz="3988" b="1" i="0" u="none" strike="noStrike" kern="0" cap="none" spc="0" normalizeH="0" baseline="0" dirty="0">
                <a:ln>
                  <a:noFill/>
                </a:ln>
                <a:solidFill>
                  <a:srgbClr val="FFFFFF"/>
                </a:solidFill>
                <a:effectLst/>
                <a:uLnTx/>
                <a:uFillTx/>
                <a:cs typeface="Calibri" panose="020F0502020204030204" pitchFamily="34" charset="0"/>
              </a:endParaRPr>
            </a:p>
          </p:txBody>
        </p:sp>
      </p:grpSp>
      <p:grpSp>
        <p:nvGrpSpPr>
          <p:cNvPr id="6" name="Group 5">
            <a:extLst>
              <a:ext uri="{FF2B5EF4-FFF2-40B4-BE49-F238E27FC236}">
                <a16:creationId xmlns:a16="http://schemas.microsoft.com/office/drawing/2014/main" id="{E4D18D8B-84AA-4952-9F55-7C99EAE70972}"/>
              </a:ext>
            </a:extLst>
          </p:cNvPr>
          <p:cNvGrpSpPr/>
          <p:nvPr/>
        </p:nvGrpSpPr>
        <p:grpSpPr>
          <a:xfrm>
            <a:off x="5263943" y="2193163"/>
            <a:ext cx="1676018" cy="2515327"/>
            <a:chOff x="5324029" y="2193163"/>
            <a:chExt cx="1676018" cy="2515327"/>
          </a:xfrm>
        </p:grpSpPr>
        <p:sp>
          <p:nvSpPr>
            <p:cNvPr id="13" name="Right Triangle 12">
              <a:extLst>
                <a:ext uri="{FF2B5EF4-FFF2-40B4-BE49-F238E27FC236}">
                  <a16:creationId xmlns:a16="http://schemas.microsoft.com/office/drawing/2014/main" id="{C2479CCF-3CE3-4237-8C27-CC0F31C3EA1A}"/>
                </a:ext>
              </a:extLst>
            </p:cNvPr>
            <p:cNvSpPr/>
            <p:nvPr/>
          </p:nvSpPr>
          <p:spPr>
            <a:xfrm>
              <a:off x="6861441" y="2210307"/>
              <a:ext cx="138606" cy="266550"/>
            </a:xfrm>
            <a:prstGeom prst="rtTriangle">
              <a:avLst/>
            </a:prstGeom>
            <a:solidFill>
              <a:srgbClr val="3EBAEC">
                <a:lumMod val="50000"/>
              </a:srgbClr>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a:ln>
                  <a:noFill/>
                </a:ln>
                <a:solidFill>
                  <a:srgbClr val="FFFFFF"/>
                </a:solidFill>
                <a:effectLst/>
                <a:uLnTx/>
                <a:uFillTx/>
                <a:cs typeface="Calibri" panose="020F0502020204030204" pitchFamily="34" charset="0"/>
              </a:endParaRPr>
            </a:p>
          </p:txBody>
        </p:sp>
        <p:sp>
          <p:nvSpPr>
            <p:cNvPr id="12" name="Off-page Connector 8">
              <a:extLst>
                <a:ext uri="{FF2B5EF4-FFF2-40B4-BE49-F238E27FC236}">
                  <a16:creationId xmlns:a16="http://schemas.microsoft.com/office/drawing/2014/main" id="{CEA7C5C8-9DA2-4760-8560-18F903E0BAC4}"/>
                </a:ext>
              </a:extLst>
            </p:cNvPr>
            <p:cNvSpPr/>
            <p:nvPr/>
          </p:nvSpPr>
          <p:spPr>
            <a:xfrm>
              <a:off x="5324029" y="2193163"/>
              <a:ext cx="1524666" cy="2515327"/>
            </a:xfrm>
            <a:prstGeom prst="flowChartOffpageConnector">
              <a:avLst/>
            </a:prstGeom>
            <a:solidFill>
              <a:srgbClr val="3EBAEC"/>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a:ln>
                  <a:noFill/>
                </a:ln>
                <a:solidFill>
                  <a:srgbClr val="FFFFFF"/>
                </a:solidFill>
                <a:effectLst/>
                <a:uLnTx/>
                <a:uFillTx/>
                <a:cs typeface="Calibri" panose="020F0502020204030204" pitchFamily="34" charset="0"/>
              </a:endParaRPr>
            </a:p>
          </p:txBody>
        </p:sp>
        <p:sp>
          <p:nvSpPr>
            <p:cNvPr id="25" name="TextBox 24">
              <a:extLst>
                <a:ext uri="{FF2B5EF4-FFF2-40B4-BE49-F238E27FC236}">
                  <a16:creationId xmlns:a16="http://schemas.microsoft.com/office/drawing/2014/main" id="{BB766DDA-9225-4417-85EF-DCB3C97DCBCC}"/>
                </a:ext>
              </a:extLst>
            </p:cNvPr>
            <p:cNvSpPr txBox="1"/>
            <p:nvPr/>
          </p:nvSpPr>
          <p:spPr>
            <a:xfrm>
              <a:off x="5743980"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dirty="0">
                  <a:ln>
                    <a:noFill/>
                  </a:ln>
                  <a:solidFill>
                    <a:srgbClr val="FFFFFF"/>
                  </a:solidFill>
                  <a:effectLst/>
                  <a:uLnTx/>
                  <a:uFillTx/>
                  <a:cs typeface="Calibri" panose="020F0502020204030204" pitchFamily="34" charset="0"/>
                </a:rPr>
                <a:t>05</a:t>
              </a:r>
              <a:endParaRPr kumimoji="0" lang="en-GB" sz="3988" b="1" i="0" u="none" strike="noStrike" kern="0" cap="none" spc="0" normalizeH="0" baseline="0" dirty="0">
                <a:ln>
                  <a:noFill/>
                </a:ln>
                <a:solidFill>
                  <a:srgbClr val="FFFFFF"/>
                </a:solidFill>
                <a:effectLst/>
                <a:uLnTx/>
                <a:uFillTx/>
                <a:cs typeface="Calibri" panose="020F0502020204030204" pitchFamily="34" charset="0"/>
              </a:endParaRPr>
            </a:p>
          </p:txBody>
        </p:sp>
      </p:grpSp>
      <p:grpSp>
        <p:nvGrpSpPr>
          <p:cNvPr id="30" name="Group 29">
            <a:extLst>
              <a:ext uri="{FF2B5EF4-FFF2-40B4-BE49-F238E27FC236}">
                <a16:creationId xmlns:a16="http://schemas.microsoft.com/office/drawing/2014/main" id="{D874D62B-1CE7-4AF6-81D3-EA2C19F93CCF}"/>
              </a:ext>
            </a:extLst>
          </p:cNvPr>
          <p:cNvGrpSpPr/>
          <p:nvPr/>
        </p:nvGrpSpPr>
        <p:grpSpPr>
          <a:xfrm>
            <a:off x="7433273" y="2193163"/>
            <a:ext cx="1670887" cy="2515327"/>
            <a:chOff x="7306273" y="2193163"/>
            <a:chExt cx="1670887" cy="2515327"/>
          </a:xfrm>
        </p:grpSpPr>
        <p:sp>
          <p:nvSpPr>
            <p:cNvPr id="15" name="Right Triangle 14">
              <a:extLst>
                <a:ext uri="{FF2B5EF4-FFF2-40B4-BE49-F238E27FC236}">
                  <a16:creationId xmlns:a16="http://schemas.microsoft.com/office/drawing/2014/main" id="{79068983-D17B-4A13-BD77-15CE2584ABEC}"/>
                </a:ext>
              </a:extLst>
            </p:cNvPr>
            <p:cNvSpPr/>
            <p:nvPr/>
          </p:nvSpPr>
          <p:spPr>
            <a:xfrm>
              <a:off x="8838554" y="2209626"/>
              <a:ext cx="138606" cy="266550"/>
            </a:xfrm>
            <a:prstGeom prst="rtTriangle">
              <a:avLst/>
            </a:prstGeom>
            <a:solidFill>
              <a:srgbClr val="198AD6">
                <a:lumMod val="50000"/>
              </a:srgbClr>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rgbClr val="FFFFFF"/>
                </a:solidFill>
                <a:effectLst/>
                <a:uLnTx/>
                <a:uFillTx/>
                <a:cs typeface="Calibri" panose="020F0502020204030204" pitchFamily="34" charset="0"/>
              </a:endParaRPr>
            </a:p>
          </p:txBody>
        </p:sp>
        <p:sp>
          <p:nvSpPr>
            <p:cNvPr id="14" name="Off-page Connector 11">
              <a:extLst>
                <a:ext uri="{FF2B5EF4-FFF2-40B4-BE49-F238E27FC236}">
                  <a16:creationId xmlns:a16="http://schemas.microsoft.com/office/drawing/2014/main" id="{05A6B173-2E5A-49A7-A8B4-631794BAB47A}"/>
                </a:ext>
              </a:extLst>
            </p:cNvPr>
            <p:cNvSpPr/>
            <p:nvPr/>
          </p:nvSpPr>
          <p:spPr>
            <a:xfrm>
              <a:off x="7306273" y="2193163"/>
              <a:ext cx="1524666" cy="2515327"/>
            </a:xfrm>
            <a:prstGeom prst="flowChartOffpageConnector">
              <a:avLst/>
            </a:prstGeom>
            <a:solidFill>
              <a:srgbClr val="198AD6"/>
            </a:solidFill>
            <a:ln w="1270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3600" b="1" i="0" u="none" strike="noStrike" kern="0" cap="none" spc="0" normalizeH="0" baseline="0" dirty="0">
                <a:ln>
                  <a:noFill/>
                </a:ln>
                <a:solidFill>
                  <a:srgbClr val="FFFFFF"/>
                </a:solidFill>
                <a:effectLst/>
                <a:uLnTx/>
                <a:uFillTx/>
                <a:cs typeface="Calibri" panose="020F0502020204030204" pitchFamily="34" charset="0"/>
              </a:endParaRPr>
            </a:p>
          </p:txBody>
        </p:sp>
        <p:sp>
          <p:nvSpPr>
            <p:cNvPr id="28" name="TextBox 27">
              <a:extLst>
                <a:ext uri="{FF2B5EF4-FFF2-40B4-BE49-F238E27FC236}">
                  <a16:creationId xmlns:a16="http://schemas.microsoft.com/office/drawing/2014/main" id="{4742A087-4C84-430E-8065-2D0B724C10B9}"/>
                </a:ext>
              </a:extLst>
            </p:cNvPr>
            <p:cNvSpPr txBox="1"/>
            <p:nvPr/>
          </p:nvSpPr>
          <p:spPr>
            <a:xfrm>
              <a:off x="7716586" y="2744799"/>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dirty="0">
                  <a:ln>
                    <a:noFill/>
                  </a:ln>
                  <a:solidFill>
                    <a:srgbClr val="FFFFFF"/>
                  </a:solidFill>
                  <a:effectLst/>
                  <a:uLnTx/>
                  <a:uFillTx/>
                  <a:cs typeface="Calibri" panose="020F0502020204030204" pitchFamily="34" charset="0"/>
                </a:rPr>
                <a:t>06</a:t>
              </a:r>
              <a:endParaRPr kumimoji="0" lang="en-GB" sz="3988" b="1" i="0" u="none" strike="noStrike" kern="0" cap="none" spc="0" normalizeH="0" baseline="0" dirty="0">
                <a:ln>
                  <a:noFill/>
                </a:ln>
                <a:solidFill>
                  <a:srgbClr val="FFFFFF"/>
                </a:solidFill>
                <a:effectLst/>
                <a:uLnTx/>
                <a:uFillTx/>
                <a:cs typeface="Calibri" panose="020F0502020204030204" pitchFamily="34" charset="0"/>
              </a:endParaRPr>
            </a:p>
          </p:txBody>
        </p:sp>
      </p:grpSp>
    </p:spTree>
    <p:extLst>
      <p:ext uri="{BB962C8B-B14F-4D97-AF65-F5344CB8AC3E}">
        <p14:creationId xmlns:p14="http://schemas.microsoft.com/office/powerpoint/2010/main" val="197876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200" b="1" spc="-100" dirty="0">
                <a:solidFill>
                  <a:srgbClr val="000000"/>
                </a:solidFill>
                <a:cs typeface="Poppins SemiBold" panose="00000700000000000000" pitchFamily="2" charset="0"/>
              </a:rPr>
              <a:t>Controlling Your Body Language </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23" name="TextBox 22">
            <a:extLst>
              <a:ext uri="{FF2B5EF4-FFF2-40B4-BE49-F238E27FC236}">
                <a16:creationId xmlns:a16="http://schemas.microsoft.com/office/drawing/2014/main" id="{0ED560A3-B533-4593-9BDF-8B6C9A5FD7E6}"/>
              </a:ext>
            </a:extLst>
          </p:cNvPr>
          <p:cNvSpPr txBox="1"/>
          <p:nvPr/>
        </p:nvSpPr>
        <p:spPr>
          <a:xfrm>
            <a:off x="1986475"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3988" b="1" i="0" u="none" strike="noStrike" kern="0" cap="none" spc="0" normalizeH="0" baseline="0">
                <a:ln>
                  <a:noFill/>
                </a:ln>
                <a:solidFill>
                  <a:srgbClr val="FFFFFF"/>
                </a:solidFill>
                <a:effectLst/>
                <a:uLnTx/>
                <a:uFillTx/>
                <a:cs typeface="Calibri" panose="020F0502020204030204" pitchFamily="34" charset="0"/>
              </a:rPr>
              <a:t>01</a:t>
            </a:r>
          </a:p>
        </p:txBody>
      </p:sp>
      <p:grpSp>
        <p:nvGrpSpPr>
          <p:cNvPr id="26" name="Group 25">
            <a:extLst>
              <a:ext uri="{FF2B5EF4-FFF2-40B4-BE49-F238E27FC236}">
                <a16:creationId xmlns:a16="http://schemas.microsoft.com/office/drawing/2014/main" id="{71EC5223-4436-4447-8F22-72EE038B9B16}"/>
              </a:ext>
            </a:extLst>
          </p:cNvPr>
          <p:cNvGrpSpPr/>
          <p:nvPr/>
        </p:nvGrpSpPr>
        <p:grpSpPr>
          <a:xfrm>
            <a:off x="2010335" y="1868487"/>
            <a:ext cx="6780681" cy="1353647"/>
            <a:chOff x="2010335" y="1868487"/>
            <a:chExt cx="6780681" cy="1353647"/>
          </a:xfrm>
        </p:grpSpPr>
        <p:sp>
          <p:nvSpPr>
            <p:cNvPr id="31" name="Rectangle 30">
              <a:extLst>
                <a:ext uri="{FF2B5EF4-FFF2-40B4-BE49-F238E27FC236}">
                  <a16:creationId xmlns:a16="http://schemas.microsoft.com/office/drawing/2014/main" id="{43F61117-E8C0-4CAA-9592-99B35ABC4694}"/>
                </a:ext>
              </a:extLst>
            </p:cNvPr>
            <p:cNvSpPr/>
            <p:nvPr/>
          </p:nvSpPr>
          <p:spPr>
            <a:xfrm>
              <a:off x="2227066" y="2037092"/>
              <a:ext cx="6345455" cy="118504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2" name="Round Same Side Corner Rectangle 22">
              <a:extLst>
                <a:ext uri="{FF2B5EF4-FFF2-40B4-BE49-F238E27FC236}">
                  <a16:creationId xmlns:a16="http://schemas.microsoft.com/office/drawing/2014/main" id="{089B14E2-F268-40EC-9442-ABB73A76D204}"/>
                </a:ext>
              </a:extLst>
            </p:cNvPr>
            <p:cNvSpPr/>
            <p:nvPr/>
          </p:nvSpPr>
          <p:spPr>
            <a:xfrm rot="5400000">
              <a:off x="2251238" y="1844318"/>
              <a:ext cx="963448" cy="101179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3" name="Round Same Side Corner Rectangle 23">
              <a:extLst>
                <a:ext uri="{FF2B5EF4-FFF2-40B4-BE49-F238E27FC236}">
                  <a16:creationId xmlns:a16="http://schemas.microsoft.com/office/drawing/2014/main" id="{47D692C8-4F70-4D30-8CCD-B5B3948938DC}"/>
                </a:ext>
              </a:extLst>
            </p:cNvPr>
            <p:cNvSpPr/>
            <p:nvPr/>
          </p:nvSpPr>
          <p:spPr>
            <a:xfrm rot="16200000">
              <a:off x="6459017" y="131831"/>
              <a:ext cx="376849" cy="3850163"/>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4" name="Parallelogram 33">
              <a:extLst>
                <a:ext uri="{FF2B5EF4-FFF2-40B4-BE49-F238E27FC236}">
                  <a16:creationId xmlns:a16="http://schemas.microsoft.com/office/drawing/2014/main" id="{2BDDB2A8-3106-44C5-A061-841BE69BB1D1}"/>
                </a:ext>
              </a:extLst>
            </p:cNvPr>
            <p:cNvSpPr/>
            <p:nvPr/>
          </p:nvSpPr>
          <p:spPr>
            <a:xfrm rot="16200000" flipV="1">
              <a:off x="1537402" y="2341423"/>
              <a:ext cx="1162600" cy="216729"/>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5" name="Triangle 5">
              <a:extLst>
                <a:ext uri="{FF2B5EF4-FFF2-40B4-BE49-F238E27FC236}">
                  <a16:creationId xmlns:a16="http://schemas.microsoft.com/office/drawing/2014/main" id="{44A37FB1-25B9-45D0-A43E-C8BB1EC0E63B}"/>
                </a:ext>
              </a:extLst>
            </p:cNvPr>
            <p:cNvSpPr/>
            <p:nvPr/>
          </p:nvSpPr>
          <p:spPr>
            <a:xfrm rot="16200000">
              <a:off x="1923603" y="2918670"/>
              <a:ext cx="390196" cy="216731"/>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6" name="Parallelogram 35">
              <a:extLst>
                <a:ext uri="{FF2B5EF4-FFF2-40B4-BE49-F238E27FC236}">
                  <a16:creationId xmlns:a16="http://schemas.microsoft.com/office/drawing/2014/main" id="{DDB84D07-C513-4A2D-ADB8-F2CF26C4EBAB}"/>
                </a:ext>
              </a:extLst>
            </p:cNvPr>
            <p:cNvSpPr/>
            <p:nvPr/>
          </p:nvSpPr>
          <p:spPr>
            <a:xfrm rot="16200000">
              <a:off x="8100468" y="2340541"/>
              <a:ext cx="1162600" cy="218492"/>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7" name="Triangle 7">
              <a:extLst>
                <a:ext uri="{FF2B5EF4-FFF2-40B4-BE49-F238E27FC236}">
                  <a16:creationId xmlns:a16="http://schemas.microsoft.com/office/drawing/2014/main" id="{60CED73C-0788-43F3-8F95-DC96B314C755}"/>
                </a:ext>
              </a:extLst>
            </p:cNvPr>
            <p:cNvSpPr/>
            <p:nvPr/>
          </p:nvSpPr>
          <p:spPr>
            <a:xfrm rot="16200000" flipV="1">
              <a:off x="8486672" y="2917789"/>
              <a:ext cx="390196" cy="218492"/>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8" name="Oval 37">
              <a:extLst>
                <a:ext uri="{FF2B5EF4-FFF2-40B4-BE49-F238E27FC236}">
                  <a16:creationId xmlns:a16="http://schemas.microsoft.com/office/drawing/2014/main" id="{A697F315-9AC5-4732-9A55-89CB8FDA3546}"/>
                </a:ext>
              </a:extLst>
            </p:cNvPr>
            <p:cNvSpPr/>
            <p:nvPr/>
          </p:nvSpPr>
          <p:spPr>
            <a:xfrm>
              <a:off x="2386584" y="1984103"/>
              <a:ext cx="692756" cy="732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9" name="Rounded Rectangle 29">
              <a:extLst>
                <a:ext uri="{FF2B5EF4-FFF2-40B4-BE49-F238E27FC236}">
                  <a16:creationId xmlns:a16="http://schemas.microsoft.com/office/drawing/2014/main" id="{38ECC35A-DBB1-4EEA-A009-D1429F76D0BF}"/>
                </a:ext>
              </a:extLst>
            </p:cNvPr>
            <p:cNvSpPr/>
            <p:nvPr/>
          </p:nvSpPr>
          <p:spPr>
            <a:xfrm flipH="1">
              <a:off x="5074919" y="1921478"/>
              <a:ext cx="3169919" cy="281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lvl="0" algn="ctr">
                <a:defRPr/>
              </a:pPr>
              <a:r>
                <a:rPr lang="en-US" sz="1400" b="1" dirty="0">
                  <a:solidFill>
                    <a:schemeClr val="tx1"/>
                  </a:solidFill>
                  <a:cs typeface="Calibri" panose="020F0502020204030204" pitchFamily="34" charset="0"/>
                </a:rPr>
                <a:t>Pay Attention to Your Posture</a:t>
              </a:r>
            </a:p>
          </p:txBody>
        </p:sp>
        <p:sp>
          <p:nvSpPr>
            <p:cNvPr id="40" name="TextBox 16">
              <a:extLst>
                <a:ext uri="{FF2B5EF4-FFF2-40B4-BE49-F238E27FC236}">
                  <a16:creationId xmlns:a16="http://schemas.microsoft.com/office/drawing/2014/main" id="{EA7EFCE1-DC75-4999-A3D5-5D44A48ED226}"/>
                </a:ext>
              </a:extLst>
            </p:cNvPr>
            <p:cNvSpPr txBox="1"/>
            <p:nvPr/>
          </p:nvSpPr>
          <p:spPr>
            <a:xfrm>
              <a:off x="3255246" y="2307074"/>
              <a:ext cx="5116592" cy="815608"/>
            </a:xfrm>
            <a:prstGeom prst="rect">
              <a:avLst/>
            </a:prstGeom>
            <a:noFill/>
          </p:spPr>
          <p:txBody>
            <a:bodyPr wrap="squar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285750" lvl="0" indent="-285750">
                <a:buFont typeface="Wingdings" panose="05000000000000000000" pitchFamily="2" charset="2"/>
                <a:buChar char="ü"/>
                <a:defRPr/>
              </a:pPr>
              <a:r>
                <a:rPr lang="en-US" sz="1400" dirty="0">
                  <a:solidFill>
                    <a:prstClr val="white"/>
                  </a:solidFill>
                  <a:ea typeface="League Spartan" charset="0"/>
                  <a:cs typeface="Poppins" pitchFamily="2" charset="77"/>
                </a:rPr>
                <a:t>Stand or sit up straight with your shoulders back and your head held high.</a:t>
              </a:r>
            </a:p>
            <a:p>
              <a:pPr marL="285750" lvl="0" indent="-285750">
                <a:buFont typeface="Wingdings" panose="05000000000000000000" pitchFamily="2" charset="2"/>
                <a:buChar char="ü"/>
                <a:defRPr/>
              </a:pPr>
              <a:endParaRPr lang="en-US" sz="500" dirty="0">
                <a:solidFill>
                  <a:prstClr val="white"/>
                </a:solidFill>
                <a:ea typeface="League Spartan" charset="0"/>
                <a:cs typeface="Poppins" pitchFamily="2" charset="77"/>
              </a:endParaRPr>
            </a:p>
            <a:p>
              <a:pPr marL="285750" lvl="0" indent="-285750">
                <a:buFont typeface="Wingdings" panose="05000000000000000000" pitchFamily="2" charset="2"/>
                <a:buChar char="ü"/>
                <a:defRPr/>
              </a:pPr>
              <a:r>
                <a:rPr lang="en-US" sz="1400" dirty="0">
                  <a:solidFill>
                    <a:prstClr val="white"/>
                  </a:solidFill>
                  <a:ea typeface="League Spartan" charset="0"/>
                  <a:cs typeface="Poppins" pitchFamily="2" charset="77"/>
                </a:rPr>
                <a:t>This posture conveys confidence and self-assuredness.</a:t>
              </a:r>
            </a:p>
          </p:txBody>
        </p:sp>
        <p:sp>
          <p:nvSpPr>
            <p:cNvPr id="41" name="TextBox 27">
              <a:extLst>
                <a:ext uri="{FF2B5EF4-FFF2-40B4-BE49-F238E27FC236}">
                  <a16:creationId xmlns:a16="http://schemas.microsoft.com/office/drawing/2014/main" id="{B9CCC7BE-BA03-44BD-9FCC-9F9A66FEA5A3}"/>
                </a:ext>
              </a:extLst>
            </p:cNvPr>
            <p:cNvSpPr txBox="1"/>
            <p:nvPr/>
          </p:nvSpPr>
          <p:spPr>
            <a:xfrm>
              <a:off x="2481880" y="2023666"/>
              <a:ext cx="499257" cy="667830"/>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ea typeface="+mn-ea"/>
                  <a:cs typeface="+mn-cs"/>
                </a:rPr>
                <a:t>1</a:t>
              </a:r>
            </a:p>
          </p:txBody>
        </p:sp>
      </p:grpSp>
      <p:grpSp>
        <p:nvGrpSpPr>
          <p:cNvPr id="42" name="Group 41">
            <a:extLst>
              <a:ext uri="{FF2B5EF4-FFF2-40B4-BE49-F238E27FC236}">
                <a16:creationId xmlns:a16="http://schemas.microsoft.com/office/drawing/2014/main" id="{5ED7F53A-861A-479B-B661-348F58F85ED8}"/>
              </a:ext>
            </a:extLst>
          </p:cNvPr>
          <p:cNvGrpSpPr/>
          <p:nvPr/>
        </p:nvGrpSpPr>
        <p:grpSpPr>
          <a:xfrm>
            <a:off x="4169335" y="3994537"/>
            <a:ext cx="6780681" cy="1353647"/>
            <a:chOff x="2010335" y="1868487"/>
            <a:chExt cx="6780681" cy="1353647"/>
          </a:xfrm>
        </p:grpSpPr>
        <p:sp>
          <p:nvSpPr>
            <p:cNvPr id="43" name="Rectangle 42">
              <a:extLst>
                <a:ext uri="{FF2B5EF4-FFF2-40B4-BE49-F238E27FC236}">
                  <a16:creationId xmlns:a16="http://schemas.microsoft.com/office/drawing/2014/main" id="{18608F5F-45F3-403D-9F6D-79D9B0899351}"/>
                </a:ext>
              </a:extLst>
            </p:cNvPr>
            <p:cNvSpPr/>
            <p:nvPr/>
          </p:nvSpPr>
          <p:spPr>
            <a:xfrm>
              <a:off x="2227066" y="2037092"/>
              <a:ext cx="6345455" cy="11850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4" name="Round Same Side Corner Rectangle 22">
              <a:extLst>
                <a:ext uri="{FF2B5EF4-FFF2-40B4-BE49-F238E27FC236}">
                  <a16:creationId xmlns:a16="http://schemas.microsoft.com/office/drawing/2014/main" id="{82E6FE49-DAE9-4DEC-A65C-3EE9BAD773CF}"/>
                </a:ext>
              </a:extLst>
            </p:cNvPr>
            <p:cNvSpPr/>
            <p:nvPr/>
          </p:nvSpPr>
          <p:spPr>
            <a:xfrm rot="5400000">
              <a:off x="2251238" y="1844318"/>
              <a:ext cx="963448" cy="1011790"/>
            </a:xfrm>
            <a:prstGeom prst="round2SameRect">
              <a:avLst>
                <a:gd name="adj1" fmla="val 50000"/>
                <a:gd name="adj2" fmla="val 0"/>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5" name="Round Same Side Corner Rectangle 23">
              <a:extLst>
                <a:ext uri="{FF2B5EF4-FFF2-40B4-BE49-F238E27FC236}">
                  <a16:creationId xmlns:a16="http://schemas.microsoft.com/office/drawing/2014/main" id="{E4E992B4-A58D-4EC8-980C-FFF6CAE0FB13}"/>
                </a:ext>
              </a:extLst>
            </p:cNvPr>
            <p:cNvSpPr/>
            <p:nvPr/>
          </p:nvSpPr>
          <p:spPr>
            <a:xfrm rot="16200000">
              <a:off x="6459017" y="131831"/>
              <a:ext cx="376849" cy="3850163"/>
            </a:xfrm>
            <a:prstGeom prst="round2SameRect">
              <a:avLst>
                <a:gd name="adj1" fmla="val 50000"/>
                <a:gd name="adj2" fmla="val 0"/>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46" name="Parallelogram 45">
              <a:extLst>
                <a:ext uri="{FF2B5EF4-FFF2-40B4-BE49-F238E27FC236}">
                  <a16:creationId xmlns:a16="http://schemas.microsoft.com/office/drawing/2014/main" id="{64898C7E-6416-48D1-9DE2-0DAA360B91B2}"/>
                </a:ext>
              </a:extLst>
            </p:cNvPr>
            <p:cNvSpPr/>
            <p:nvPr/>
          </p:nvSpPr>
          <p:spPr>
            <a:xfrm rot="16200000" flipV="1">
              <a:off x="1537402" y="2341423"/>
              <a:ext cx="1162600" cy="216729"/>
            </a:xfrm>
            <a:prstGeom prst="parallelogram">
              <a:avLst>
                <a:gd name="adj" fmla="val 83126"/>
              </a:avLst>
            </a:prstGeom>
            <a:solidFill>
              <a:srgbClr val="7CB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7" name="Triangle 5">
              <a:extLst>
                <a:ext uri="{FF2B5EF4-FFF2-40B4-BE49-F238E27FC236}">
                  <a16:creationId xmlns:a16="http://schemas.microsoft.com/office/drawing/2014/main" id="{C7CDE647-8D34-42D0-97AB-AD8CBB12AA05}"/>
                </a:ext>
              </a:extLst>
            </p:cNvPr>
            <p:cNvSpPr/>
            <p:nvPr/>
          </p:nvSpPr>
          <p:spPr>
            <a:xfrm rot="16200000">
              <a:off x="1923603" y="2918670"/>
              <a:ext cx="390196" cy="216731"/>
            </a:xfrm>
            <a:prstGeom prst="triangl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48" name="Parallelogram 47">
              <a:extLst>
                <a:ext uri="{FF2B5EF4-FFF2-40B4-BE49-F238E27FC236}">
                  <a16:creationId xmlns:a16="http://schemas.microsoft.com/office/drawing/2014/main" id="{2A24E344-B13E-49BD-9E93-41F9ABA43B0E}"/>
                </a:ext>
              </a:extLst>
            </p:cNvPr>
            <p:cNvSpPr/>
            <p:nvPr/>
          </p:nvSpPr>
          <p:spPr>
            <a:xfrm rot="16200000">
              <a:off x="8100468" y="2340541"/>
              <a:ext cx="1162600" cy="218492"/>
            </a:xfrm>
            <a:prstGeom prst="parallelogram">
              <a:avLst>
                <a:gd name="adj" fmla="val 83126"/>
              </a:avLst>
            </a:prstGeom>
            <a:solidFill>
              <a:srgbClr val="7CB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49" name="Triangle 7">
              <a:extLst>
                <a:ext uri="{FF2B5EF4-FFF2-40B4-BE49-F238E27FC236}">
                  <a16:creationId xmlns:a16="http://schemas.microsoft.com/office/drawing/2014/main" id="{04F19E25-BB15-463F-B111-A765B231442D}"/>
                </a:ext>
              </a:extLst>
            </p:cNvPr>
            <p:cNvSpPr/>
            <p:nvPr/>
          </p:nvSpPr>
          <p:spPr>
            <a:xfrm rot="16200000" flipV="1">
              <a:off x="8486672" y="2917789"/>
              <a:ext cx="390196" cy="21849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50" name="Oval 49">
              <a:extLst>
                <a:ext uri="{FF2B5EF4-FFF2-40B4-BE49-F238E27FC236}">
                  <a16:creationId xmlns:a16="http://schemas.microsoft.com/office/drawing/2014/main" id="{82B9CD1F-6682-4E14-8FA0-3385A0B71A2C}"/>
                </a:ext>
              </a:extLst>
            </p:cNvPr>
            <p:cNvSpPr/>
            <p:nvPr/>
          </p:nvSpPr>
          <p:spPr>
            <a:xfrm>
              <a:off x="2386584" y="1984103"/>
              <a:ext cx="692756" cy="732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1" name="Rounded Rectangle 29">
              <a:extLst>
                <a:ext uri="{FF2B5EF4-FFF2-40B4-BE49-F238E27FC236}">
                  <a16:creationId xmlns:a16="http://schemas.microsoft.com/office/drawing/2014/main" id="{DA54BF0D-A413-4229-BD47-BD0382AAF135}"/>
                </a:ext>
              </a:extLst>
            </p:cNvPr>
            <p:cNvSpPr/>
            <p:nvPr/>
          </p:nvSpPr>
          <p:spPr>
            <a:xfrm flipH="1">
              <a:off x="5074919" y="1921478"/>
              <a:ext cx="3169919" cy="281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lvl="0" algn="ctr">
                <a:defRPr/>
              </a:pPr>
              <a:r>
                <a:rPr lang="en-US" sz="1400" b="1" dirty="0">
                  <a:solidFill>
                    <a:schemeClr val="tx1"/>
                  </a:solidFill>
                  <a:cs typeface="Calibri" panose="020F0502020204030204" pitchFamily="34" charset="0"/>
                </a:rPr>
                <a:t>Maintain Eye Contact </a:t>
              </a:r>
            </a:p>
          </p:txBody>
        </p:sp>
        <p:sp>
          <p:nvSpPr>
            <p:cNvPr id="52" name="TextBox 16">
              <a:extLst>
                <a:ext uri="{FF2B5EF4-FFF2-40B4-BE49-F238E27FC236}">
                  <a16:creationId xmlns:a16="http://schemas.microsoft.com/office/drawing/2014/main" id="{4ED5A2D8-D75F-4965-955A-9B0E60B6916B}"/>
                </a:ext>
              </a:extLst>
            </p:cNvPr>
            <p:cNvSpPr txBox="1"/>
            <p:nvPr/>
          </p:nvSpPr>
          <p:spPr>
            <a:xfrm>
              <a:off x="3255246" y="2307074"/>
              <a:ext cx="5215654" cy="815608"/>
            </a:xfrm>
            <a:prstGeom prst="rect">
              <a:avLst/>
            </a:prstGeom>
            <a:noFill/>
          </p:spPr>
          <p:txBody>
            <a:bodyPr wrap="squar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285750" lvl="0" indent="-285750">
                <a:buFont typeface="Wingdings" panose="05000000000000000000" pitchFamily="2" charset="2"/>
                <a:buChar char="ü"/>
                <a:defRPr/>
              </a:pPr>
              <a:r>
                <a:rPr lang="en-US" sz="1400" dirty="0">
                  <a:solidFill>
                    <a:prstClr val="white"/>
                  </a:solidFill>
                  <a:ea typeface="League Spartan" charset="0"/>
                  <a:cs typeface="Poppins" pitchFamily="2" charset="77"/>
                </a:rPr>
                <a:t>Make eye contact with the person you are speaking to.</a:t>
              </a:r>
            </a:p>
            <a:p>
              <a:pPr marL="285750" lvl="0" indent="-285750">
                <a:buFont typeface="Wingdings" panose="05000000000000000000" pitchFamily="2" charset="2"/>
                <a:buChar char="ü"/>
                <a:defRPr/>
              </a:pPr>
              <a:endParaRPr lang="en-US" sz="500" dirty="0">
                <a:solidFill>
                  <a:prstClr val="white"/>
                </a:solidFill>
                <a:ea typeface="League Spartan" charset="0"/>
                <a:cs typeface="Poppins" pitchFamily="2" charset="77"/>
              </a:endParaRPr>
            </a:p>
            <a:p>
              <a:pPr marL="285750" lvl="0" indent="-285750">
                <a:buFont typeface="Wingdings" panose="05000000000000000000" pitchFamily="2" charset="2"/>
                <a:buChar char="ü"/>
                <a:defRPr/>
              </a:pPr>
              <a:r>
                <a:rPr lang="en-US" sz="1400" dirty="0">
                  <a:solidFill>
                    <a:prstClr val="white"/>
                  </a:solidFill>
                  <a:ea typeface="League Spartan" charset="0"/>
                  <a:cs typeface="Poppins" pitchFamily="2" charset="77"/>
                </a:rPr>
                <a:t>It shows that you are paying attention and that you are engaged in the conversation.</a:t>
              </a:r>
            </a:p>
          </p:txBody>
        </p:sp>
        <p:sp>
          <p:nvSpPr>
            <p:cNvPr id="53" name="TextBox 27">
              <a:extLst>
                <a:ext uri="{FF2B5EF4-FFF2-40B4-BE49-F238E27FC236}">
                  <a16:creationId xmlns:a16="http://schemas.microsoft.com/office/drawing/2014/main" id="{0A17015B-C2B0-463A-8CEF-0F2B65CEAA9B}"/>
                </a:ext>
              </a:extLst>
            </p:cNvPr>
            <p:cNvSpPr txBox="1"/>
            <p:nvPr/>
          </p:nvSpPr>
          <p:spPr>
            <a:xfrm>
              <a:off x="2481880" y="2023666"/>
              <a:ext cx="499257" cy="667830"/>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ea typeface="+mn-ea"/>
                  <a:cs typeface="+mn-cs"/>
                </a:rPr>
                <a:t>2</a:t>
              </a:r>
            </a:p>
          </p:txBody>
        </p:sp>
      </p:grpSp>
    </p:spTree>
    <p:extLst>
      <p:ext uri="{BB962C8B-B14F-4D97-AF65-F5344CB8AC3E}">
        <p14:creationId xmlns:p14="http://schemas.microsoft.com/office/powerpoint/2010/main" val="237147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750" fill="hold"/>
                                        <p:tgtEl>
                                          <p:spTgt spid="42"/>
                                        </p:tgtEl>
                                        <p:attrNameLst>
                                          <p:attrName>ppt_x</p:attrName>
                                        </p:attrNameLst>
                                      </p:cBhvr>
                                      <p:tavLst>
                                        <p:tav tm="0">
                                          <p:val>
                                            <p:strVal val="1+#ppt_w/2"/>
                                          </p:val>
                                        </p:tav>
                                        <p:tav tm="100000">
                                          <p:val>
                                            <p:strVal val="#ppt_x"/>
                                          </p:val>
                                        </p:tav>
                                      </p:tavLst>
                                    </p:anim>
                                    <p:anim calcmode="lin" valueType="num">
                                      <p:cBhvr additive="base">
                                        <p:cTn id="14"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200" b="1" spc="-100" dirty="0">
                <a:solidFill>
                  <a:srgbClr val="000000"/>
                </a:solidFill>
                <a:cs typeface="Poppins SemiBold" panose="00000700000000000000" pitchFamily="2" charset="0"/>
              </a:rPr>
              <a:t>Controlling Your Body Language </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23" name="TextBox 22">
            <a:extLst>
              <a:ext uri="{FF2B5EF4-FFF2-40B4-BE49-F238E27FC236}">
                <a16:creationId xmlns:a16="http://schemas.microsoft.com/office/drawing/2014/main" id="{0ED560A3-B533-4593-9BDF-8B6C9A5FD7E6}"/>
              </a:ext>
            </a:extLst>
          </p:cNvPr>
          <p:cNvSpPr txBox="1"/>
          <p:nvPr/>
        </p:nvSpPr>
        <p:spPr>
          <a:xfrm>
            <a:off x="1986475"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3988" b="1" i="0" u="none" strike="noStrike" kern="0" cap="none" spc="0" normalizeH="0" baseline="0">
                <a:ln>
                  <a:noFill/>
                </a:ln>
                <a:solidFill>
                  <a:srgbClr val="FFFFFF"/>
                </a:solidFill>
                <a:effectLst/>
                <a:uLnTx/>
                <a:uFillTx/>
                <a:cs typeface="Calibri" panose="020F0502020204030204" pitchFamily="34" charset="0"/>
              </a:rPr>
              <a:t>01</a:t>
            </a:r>
          </a:p>
        </p:txBody>
      </p:sp>
      <p:grpSp>
        <p:nvGrpSpPr>
          <p:cNvPr id="26" name="Group 25">
            <a:extLst>
              <a:ext uri="{FF2B5EF4-FFF2-40B4-BE49-F238E27FC236}">
                <a16:creationId xmlns:a16="http://schemas.microsoft.com/office/drawing/2014/main" id="{71EC5223-4436-4447-8F22-72EE038B9B16}"/>
              </a:ext>
            </a:extLst>
          </p:cNvPr>
          <p:cNvGrpSpPr/>
          <p:nvPr/>
        </p:nvGrpSpPr>
        <p:grpSpPr>
          <a:xfrm>
            <a:off x="2010335" y="1868487"/>
            <a:ext cx="6780681" cy="1353647"/>
            <a:chOff x="2010335" y="1868487"/>
            <a:chExt cx="6780681" cy="1353647"/>
          </a:xfrm>
        </p:grpSpPr>
        <p:sp>
          <p:nvSpPr>
            <p:cNvPr id="31" name="Rectangle 30">
              <a:extLst>
                <a:ext uri="{FF2B5EF4-FFF2-40B4-BE49-F238E27FC236}">
                  <a16:creationId xmlns:a16="http://schemas.microsoft.com/office/drawing/2014/main" id="{43F61117-E8C0-4CAA-9592-99B35ABC4694}"/>
                </a:ext>
              </a:extLst>
            </p:cNvPr>
            <p:cNvSpPr/>
            <p:nvPr/>
          </p:nvSpPr>
          <p:spPr>
            <a:xfrm>
              <a:off x="2227066" y="2037092"/>
              <a:ext cx="6345455" cy="118504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2" name="Round Same Side Corner Rectangle 22">
              <a:extLst>
                <a:ext uri="{FF2B5EF4-FFF2-40B4-BE49-F238E27FC236}">
                  <a16:creationId xmlns:a16="http://schemas.microsoft.com/office/drawing/2014/main" id="{089B14E2-F268-40EC-9442-ABB73A76D204}"/>
                </a:ext>
              </a:extLst>
            </p:cNvPr>
            <p:cNvSpPr/>
            <p:nvPr/>
          </p:nvSpPr>
          <p:spPr>
            <a:xfrm rot="5400000">
              <a:off x="2251238" y="1844318"/>
              <a:ext cx="963448" cy="101179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3" name="Round Same Side Corner Rectangle 23">
              <a:extLst>
                <a:ext uri="{FF2B5EF4-FFF2-40B4-BE49-F238E27FC236}">
                  <a16:creationId xmlns:a16="http://schemas.microsoft.com/office/drawing/2014/main" id="{47D692C8-4F70-4D30-8CCD-B5B3948938DC}"/>
                </a:ext>
              </a:extLst>
            </p:cNvPr>
            <p:cNvSpPr/>
            <p:nvPr/>
          </p:nvSpPr>
          <p:spPr>
            <a:xfrm rot="16200000">
              <a:off x="6459017" y="131831"/>
              <a:ext cx="376849" cy="3850163"/>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4" name="Parallelogram 33">
              <a:extLst>
                <a:ext uri="{FF2B5EF4-FFF2-40B4-BE49-F238E27FC236}">
                  <a16:creationId xmlns:a16="http://schemas.microsoft.com/office/drawing/2014/main" id="{2BDDB2A8-3106-44C5-A061-841BE69BB1D1}"/>
                </a:ext>
              </a:extLst>
            </p:cNvPr>
            <p:cNvSpPr/>
            <p:nvPr/>
          </p:nvSpPr>
          <p:spPr>
            <a:xfrm rot="16200000" flipV="1">
              <a:off x="1537402" y="2341423"/>
              <a:ext cx="1162600" cy="216729"/>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5" name="Triangle 5">
              <a:extLst>
                <a:ext uri="{FF2B5EF4-FFF2-40B4-BE49-F238E27FC236}">
                  <a16:creationId xmlns:a16="http://schemas.microsoft.com/office/drawing/2014/main" id="{44A37FB1-25B9-45D0-A43E-C8BB1EC0E63B}"/>
                </a:ext>
              </a:extLst>
            </p:cNvPr>
            <p:cNvSpPr/>
            <p:nvPr/>
          </p:nvSpPr>
          <p:spPr>
            <a:xfrm rot="16200000">
              <a:off x="1923603" y="2918670"/>
              <a:ext cx="390196" cy="216731"/>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6" name="Parallelogram 35">
              <a:extLst>
                <a:ext uri="{FF2B5EF4-FFF2-40B4-BE49-F238E27FC236}">
                  <a16:creationId xmlns:a16="http://schemas.microsoft.com/office/drawing/2014/main" id="{DDB84D07-C513-4A2D-ADB8-F2CF26C4EBAB}"/>
                </a:ext>
              </a:extLst>
            </p:cNvPr>
            <p:cNvSpPr/>
            <p:nvPr/>
          </p:nvSpPr>
          <p:spPr>
            <a:xfrm rot="16200000">
              <a:off x="8100468" y="2340541"/>
              <a:ext cx="1162600" cy="218492"/>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7" name="Triangle 7">
              <a:extLst>
                <a:ext uri="{FF2B5EF4-FFF2-40B4-BE49-F238E27FC236}">
                  <a16:creationId xmlns:a16="http://schemas.microsoft.com/office/drawing/2014/main" id="{60CED73C-0788-43F3-8F95-DC96B314C755}"/>
                </a:ext>
              </a:extLst>
            </p:cNvPr>
            <p:cNvSpPr/>
            <p:nvPr/>
          </p:nvSpPr>
          <p:spPr>
            <a:xfrm rot="16200000" flipV="1">
              <a:off x="8486672" y="2917789"/>
              <a:ext cx="390196" cy="218492"/>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8" name="Oval 37">
              <a:extLst>
                <a:ext uri="{FF2B5EF4-FFF2-40B4-BE49-F238E27FC236}">
                  <a16:creationId xmlns:a16="http://schemas.microsoft.com/office/drawing/2014/main" id="{A697F315-9AC5-4732-9A55-89CB8FDA3546}"/>
                </a:ext>
              </a:extLst>
            </p:cNvPr>
            <p:cNvSpPr/>
            <p:nvPr/>
          </p:nvSpPr>
          <p:spPr>
            <a:xfrm>
              <a:off x="2386584" y="1984103"/>
              <a:ext cx="692756" cy="732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9" name="Rounded Rectangle 29">
              <a:extLst>
                <a:ext uri="{FF2B5EF4-FFF2-40B4-BE49-F238E27FC236}">
                  <a16:creationId xmlns:a16="http://schemas.microsoft.com/office/drawing/2014/main" id="{38ECC35A-DBB1-4EEA-A009-D1429F76D0BF}"/>
                </a:ext>
              </a:extLst>
            </p:cNvPr>
            <p:cNvSpPr/>
            <p:nvPr/>
          </p:nvSpPr>
          <p:spPr>
            <a:xfrm flipH="1">
              <a:off x="5074919" y="1921478"/>
              <a:ext cx="3169919" cy="281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lvl="0" algn="ctr">
                <a:defRPr/>
              </a:pPr>
              <a:r>
                <a:rPr lang="en-US" sz="1400" b="1" dirty="0">
                  <a:solidFill>
                    <a:schemeClr val="tx1"/>
                  </a:solidFill>
                  <a:cs typeface="Calibri" panose="020F0502020204030204" pitchFamily="34" charset="0"/>
                </a:rPr>
                <a:t>Use Hand Gestures Purposefully</a:t>
              </a:r>
            </a:p>
          </p:txBody>
        </p:sp>
        <p:sp>
          <p:nvSpPr>
            <p:cNvPr id="40" name="TextBox 16">
              <a:extLst>
                <a:ext uri="{FF2B5EF4-FFF2-40B4-BE49-F238E27FC236}">
                  <a16:creationId xmlns:a16="http://schemas.microsoft.com/office/drawing/2014/main" id="{EA7EFCE1-DC75-4999-A3D5-5D44A48ED226}"/>
                </a:ext>
              </a:extLst>
            </p:cNvPr>
            <p:cNvSpPr txBox="1"/>
            <p:nvPr/>
          </p:nvSpPr>
          <p:spPr>
            <a:xfrm>
              <a:off x="3255246" y="2453268"/>
              <a:ext cx="5116592" cy="523220"/>
            </a:xfrm>
            <a:prstGeom prst="rect">
              <a:avLst/>
            </a:prstGeom>
            <a:noFill/>
          </p:spPr>
          <p:txBody>
            <a:bodyPr wrap="squar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285750" lvl="0" indent="-285750">
                <a:buFont typeface="Wingdings" panose="05000000000000000000" pitchFamily="2" charset="2"/>
                <a:buChar char="ü"/>
                <a:defRPr/>
              </a:pPr>
              <a:r>
                <a:rPr lang="en-US" sz="1400" dirty="0">
                  <a:solidFill>
                    <a:prstClr val="white"/>
                  </a:solidFill>
                  <a:ea typeface="League Spartan" charset="0"/>
                  <a:cs typeface="Poppins" pitchFamily="2" charset="77"/>
                </a:rPr>
                <a:t>Use your hands to emphasise your points, but be careful not to overdo it or use gestures that may be distracting.</a:t>
              </a:r>
            </a:p>
          </p:txBody>
        </p:sp>
        <p:sp>
          <p:nvSpPr>
            <p:cNvPr id="41" name="TextBox 27">
              <a:extLst>
                <a:ext uri="{FF2B5EF4-FFF2-40B4-BE49-F238E27FC236}">
                  <a16:creationId xmlns:a16="http://schemas.microsoft.com/office/drawing/2014/main" id="{B9CCC7BE-BA03-44BD-9FCC-9F9A66FEA5A3}"/>
                </a:ext>
              </a:extLst>
            </p:cNvPr>
            <p:cNvSpPr txBox="1"/>
            <p:nvPr/>
          </p:nvSpPr>
          <p:spPr>
            <a:xfrm>
              <a:off x="2481880" y="2023666"/>
              <a:ext cx="499257" cy="667830"/>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lang="en-GB" sz="3600" b="1" dirty="0"/>
                <a:t>3</a:t>
              </a:r>
              <a:endParaRPr kumimoji="0" lang="en-GB" sz="3600" b="1" i="0" u="none" strike="noStrike" kern="1200" cap="none" spc="0" normalizeH="0" baseline="0" noProof="0" dirty="0">
                <a:ln>
                  <a:noFill/>
                </a:ln>
                <a:effectLst/>
                <a:uLnTx/>
                <a:uFillTx/>
                <a:ea typeface="+mn-ea"/>
                <a:cs typeface="+mn-cs"/>
              </a:endParaRPr>
            </a:p>
          </p:txBody>
        </p:sp>
      </p:grpSp>
      <p:grpSp>
        <p:nvGrpSpPr>
          <p:cNvPr id="42" name="Group 41">
            <a:extLst>
              <a:ext uri="{FF2B5EF4-FFF2-40B4-BE49-F238E27FC236}">
                <a16:creationId xmlns:a16="http://schemas.microsoft.com/office/drawing/2014/main" id="{5ED7F53A-861A-479B-B661-348F58F85ED8}"/>
              </a:ext>
            </a:extLst>
          </p:cNvPr>
          <p:cNvGrpSpPr/>
          <p:nvPr/>
        </p:nvGrpSpPr>
        <p:grpSpPr>
          <a:xfrm>
            <a:off x="4169335" y="3994537"/>
            <a:ext cx="6780681" cy="1361917"/>
            <a:chOff x="2010335" y="1868487"/>
            <a:chExt cx="6780681" cy="1361917"/>
          </a:xfrm>
        </p:grpSpPr>
        <p:sp>
          <p:nvSpPr>
            <p:cNvPr id="43" name="Rectangle 42">
              <a:extLst>
                <a:ext uri="{FF2B5EF4-FFF2-40B4-BE49-F238E27FC236}">
                  <a16:creationId xmlns:a16="http://schemas.microsoft.com/office/drawing/2014/main" id="{18608F5F-45F3-403D-9F6D-79D9B0899351}"/>
                </a:ext>
              </a:extLst>
            </p:cNvPr>
            <p:cNvSpPr/>
            <p:nvPr/>
          </p:nvSpPr>
          <p:spPr>
            <a:xfrm>
              <a:off x="2227066" y="2037092"/>
              <a:ext cx="6345455" cy="11850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4" name="Round Same Side Corner Rectangle 22">
              <a:extLst>
                <a:ext uri="{FF2B5EF4-FFF2-40B4-BE49-F238E27FC236}">
                  <a16:creationId xmlns:a16="http://schemas.microsoft.com/office/drawing/2014/main" id="{82E6FE49-DAE9-4DEC-A65C-3EE9BAD773CF}"/>
                </a:ext>
              </a:extLst>
            </p:cNvPr>
            <p:cNvSpPr/>
            <p:nvPr/>
          </p:nvSpPr>
          <p:spPr>
            <a:xfrm rot="5400000">
              <a:off x="2251238" y="1844318"/>
              <a:ext cx="963448" cy="1011790"/>
            </a:xfrm>
            <a:prstGeom prst="round2SameRect">
              <a:avLst>
                <a:gd name="adj1" fmla="val 50000"/>
                <a:gd name="adj2" fmla="val 0"/>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5" name="Round Same Side Corner Rectangle 23">
              <a:extLst>
                <a:ext uri="{FF2B5EF4-FFF2-40B4-BE49-F238E27FC236}">
                  <a16:creationId xmlns:a16="http://schemas.microsoft.com/office/drawing/2014/main" id="{E4E992B4-A58D-4EC8-980C-FFF6CAE0FB13}"/>
                </a:ext>
              </a:extLst>
            </p:cNvPr>
            <p:cNvSpPr/>
            <p:nvPr/>
          </p:nvSpPr>
          <p:spPr>
            <a:xfrm rot="16200000">
              <a:off x="6459017" y="131831"/>
              <a:ext cx="376849" cy="3850163"/>
            </a:xfrm>
            <a:prstGeom prst="round2SameRect">
              <a:avLst>
                <a:gd name="adj1" fmla="val 50000"/>
                <a:gd name="adj2" fmla="val 0"/>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46" name="Parallelogram 45">
              <a:extLst>
                <a:ext uri="{FF2B5EF4-FFF2-40B4-BE49-F238E27FC236}">
                  <a16:creationId xmlns:a16="http://schemas.microsoft.com/office/drawing/2014/main" id="{64898C7E-6416-48D1-9DE2-0DAA360B91B2}"/>
                </a:ext>
              </a:extLst>
            </p:cNvPr>
            <p:cNvSpPr/>
            <p:nvPr/>
          </p:nvSpPr>
          <p:spPr>
            <a:xfrm rot="16200000" flipV="1">
              <a:off x="1537402" y="2341423"/>
              <a:ext cx="1162600" cy="216729"/>
            </a:xfrm>
            <a:prstGeom prst="parallelogram">
              <a:avLst>
                <a:gd name="adj" fmla="val 83126"/>
              </a:avLst>
            </a:prstGeom>
            <a:solidFill>
              <a:srgbClr val="7CB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7" name="Triangle 5">
              <a:extLst>
                <a:ext uri="{FF2B5EF4-FFF2-40B4-BE49-F238E27FC236}">
                  <a16:creationId xmlns:a16="http://schemas.microsoft.com/office/drawing/2014/main" id="{C7CDE647-8D34-42D0-97AB-AD8CBB12AA05}"/>
                </a:ext>
              </a:extLst>
            </p:cNvPr>
            <p:cNvSpPr/>
            <p:nvPr/>
          </p:nvSpPr>
          <p:spPr>
            <a:xfrm rot="16200000">
              <a:off x="1923603" y="2918670"/>
              <a:ext cx="390196" cy="216731"/>
            </a:xfrm>
            <a:prstGeom prst="triangl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48" name="Parallelogram 47">
              <a:extLst>
                <a:ext uri="{FF2B5EF4-FFF2-40B4-BE49-F238E27FC236}">
                  <a16:creationId xmlns:a16="http://schemas.microsoft.com/office/drawing/2014/main" id="{2A24E344-B13E-49BD-9E93-41F9ABA43B0E}"/>
                </a:ext>
              </a:extLst>
            </p:cNvPr>
            <p:cNvSpPr/>
            <p:nvPr/>
          </p:nvSpPr>
          <p:spPr>
            <a:xfrm rot="16200000">
              <a:off x="8100468" y="2340541"/>
              <a:ext cx="1162600" cy="218492"/>
            </a:xfrm>
            <a:prstGeom prst="parallelogram">
              <a:avLst>
                <a:gd name="adj" fmla="val 83126"/>
              </a:avLst>
            </a:prstGeom>
            <a:solidFill>
              <a:srgbClr val="7CB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49" name="Triangle 7">
              <a:extLst>
                <a:ext uri="{FF2B5EF4-FFF2-40B4-BE49-F238E27FC236}">
                  <a16:creationId xmlns:a16="http://schemas.microsoft.com/office/drawing/2014/main" id="{04F19E25-BB15-463F-B111-A765B231442D}"/>
                </a:ext>
              </a:extLst>
            </p:cNvPr>
            <p:cNvSpPr/>
            <p:nvPr/>
          </p:nvSpPr>
          <p:spPr>
            <a:xfrm rot="16200000" flipV="1">
              <a:off x="8486672" y="2917789"/>
              <a:ext cx="390196" cy="21849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50" name="Oval 49">
              <a:extLst>
                <a:ext uri="{FF2B5EF4-FFF2-40B4-BE49-F238E27FC236}">
                  <a16:creationId xmlns:a16="http://schemas.microsoft.com/office/drawing/2014/main" id="{82B9CD1F-6682-4E14-8FA0-3385A0B71A2C}"/>
                </a:ext>
              </a:extLst>
            </p:cNvPr>
            <p:cNvSpPr/>
            <p:nvPr/>
          </p:nvSpPr>
          <p:spPr>
            <a:xfrm>
              <a:off x="2386584" y="1984103"/>
              <a:ext cx="692756" cy="732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1" name="Rounded Rectangle 29">
              <a:extLst>
                <a:ext uri="{FF2B5EF4-FFF2-40B4-BE49-F238E27FC236}">
                  <a16:creationId xmlns:a16="http://schemas.microsoft.com/office/drawing/2014/main" id="{DA54BF0D-A413-4229-BD47-BD0382AAF135}"/>
                </a:ext>
              </a:extLst>
            </p:cNvPr>
            <p:cNvSpPr/>
            <p:nvPr/>
          </p:nvSpPr>
          <p:spPr>
            <a:xfrm flipH="1">
              <a:off x="5074919" y="1921478"/>
              <a:ext cx="3169919" cy="281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lvl="0" algn="ctr">
                <a:defRPr/>
              </a:pPr>
              <a:r>
                <a:rPr lang="en-US" sz="1400" b="1" dirty="0">
                  <a:solidFill>
                    <a:schemeClr val="tx1"/>
                  </a:solidFill>
                  <a:cs typeface="Calibri" panose="020F0502020204030204" pitchFamily="34" charset="0"/>
                </a:rPr>
                <a:t>Watch your Facial Expressions </a:t>
              </a:r>
            </a:p>
          </p:txBody>
        </p:sp>
        <p:sp>
          <p:nvSpPr>
            <p:cNvPr id="52" name="TextBox 16">
              <a:extLst>
                <a:ext uri="{FF2B5EF4-FFF2-40B4-BE49-F238E27FC236}">
                  <a16:creationId xmlns:a16="http://schemas.microsoft.com/office/drawing/2014/main" id="{4ED5A2D8-D75F-4965-955A-9B0E60B6916B}"/>
                </a:ext>
              </a:extLst>
            </p:cNvPr>
            <p:cNvSpPr txBox="1"/>
            <p:nvPr/>
          </p:nvSpPr>
          <p:spPr>
            <a:xfrm>
              <a:off x="3255246" y="2199353"/>
              <a:ext cx="5215654" cy="1031051"/>
            </a:xfrm>
            <a:prstGeom prst="rect">
              <a:avLst/>
            </a:prstGeom>
            <a:noFill/>
          </p:spPr>
          <p:txBody>
            <a:bodyPr wrap="squar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285750" lvl="0" indent="-285750">
                <a:buFont typeface="Wingdings" panose="05000000000000000000" pitchFamily="2" charset="2"/>
                <a:buChar char="ü"/>
                <a:defRPr/>
              </a:pPr>
              <a:r>
                <a:rPr lang="en-US" sz="1400" dirty="0">
                  <a:solidFill>
                    <a:prstClr val="white"/>
                  </a:solidFill>
                  <a:ea typeface="League Spartan" charset="0"/>
                  <a:cs typeface="Poppins" pitchFamily="2" charset="77"/>
                </a:rPr>
                <a:t>Be aware of your facial expressions and try to maintain a neutral or pleasant expression when appropriate.</a:t>
              </a:r>
            </a:p>
            <a:p>
              <a:pPr marL="285750" lvl="0" indent="-285750">
                <a:buFont typeface="Wingdings" panose="05000000000000000000" pitchFamily="2" charset="2"/>
                <a:buChar char="ü"/>
                <a:defRPr/>
              </a:pPr>
              <a:endParaRPr lang="en-US" sz="400" dirty="0">
                <a:solidFill>
                  <a:prstClr val="white"/>
                </a:solidFill>
                <a:ea typeface="League Spartan" charset="0"/>
                <a:cs typeface="Poppins" pitchFamily="2" charset="77"/>
              </a:endParaRPr>
            </a:p>
            <a:p>
              <a:pPr marL="285750" lvl="0" indent="-285750">
                <a:buFont typeface="Wingdings" panose="05000000000000000000" pitchFamily="2" charset="2"/>
                <a:buChar char="ü"/>
                <a:defRPr/>
              </a:pPr>
              <a:r>
                <a:rPr lang="en-US" sz="1400" dirty="0">
                  <a:solidFill>
                    <a:prstClr val="white"/>
                  </a:solidFill>
                  <a:ea typeface="League Spartan" charset="0"/>
                  <a:cs typeface="Poppins" pitchFamily="2" charset="77"/>
                </a:rPr>
                <a:t>Avoid frowning, scowling, or rolling your eyes, as these expressions can be off-putting.</a:t>
              </a:r>
            </a:p>
          </p:txBody>
        </p:sp>
        <p:sp>
          <p:nvSpPr>
            <p:cNvPr id="53" name="TextBox 27">
              <a:extLst>
                <a:ext uri="{FF2B5EF4-FFF2-40B4-BE49-F238E27FC236}">
                  <a16:creationId xmlns:a16="http://schemas.microsoft.com/office/drawing/2014/main" id="{0A17015B-C2B0-463A-8CEF-0F2B65CEAA9B}"/>
                </a:ext>
              </a:extLst>
            </p:cNvPr>
            <p:cNvSpPr txBox="1"/>
            <p:nvPr/>
          </p:nvSpPr>
          <p:spPr>
            <a:xfrm>
              <a:off x="2481880" y="2023666"/>
              <a:ext cx="499257" cy="667830"/>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lang="en-GB" sz="3600" b="1" dirty="0"/>
                <a:t>4</a:t>
              </a:r>
              <a:endParaRPr kumimoji="0" lang="en-GB" sz="3600" b="1" i="0" u="none" strike="noStrike" kern="1200" cap="none" spc="0" normalizeH="0" baseline="0" noProof="0" dirty="0">
                <a:ln>
                  <a:noFill/>
                </a:ln>
                <a:effectLst/>
                <a:uLnTx/>
                <a:uFillTx/>
                <a:ea typeface="+mn-ea"/>
                <a:cs typeface="+mn-cs"/>
              </a:endParaRPr>
            </a:p>
          </p:txBody>
        </p:sp>
      </p:grpSp>
    </p:spTree>
    <p:extLst>
      <p:ext uri="{BB962C8B-B14F-4D97-AF65-F5344CB8AC3E}">
        <p14:creationId xmlns:p14="http://schemas.microsoft.com/office/powerpoint/2010/main" val="45894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750" fill="hold"/>
                                        <p:tgtEl>
                                          <p:spTgt spid="42"/>
                                        </p:tgtEl>
                                        <p:attrNameLst>
                                          <p:attrName>ppt_x</p:attrName>
                                        </p:attrNameLst>
                                      </p:cBhvr>
                                      <p:tavLst>
                                        <p:tav tm="0">
                                          <p:val>
                                            <p:strVal val="1+#ppt_w/2"/>
                                          </p:val>
                                        </p:tav>
                                        <p:tav tm="100000">
                                          <p:val>
                                            <p:strVal val="#ppt_x"/>
                                          </p:val>
                                        </p:tav>
                                      </p:tavLst>
                                    </p:anim>
                                    <p:anim calcmode="lin" valueType="num">
                                      <p:cBhvr additive="base">
                                        <p:cTn id="14"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200" b="1" spc="-100" dirty="0">
                <a:solidFill>
                  <a:srgbClr val="000000"/>
                </a:solidFill>
                <a:cs typeface="Poppins SemiBold" panose="00000700000000000000" pitchFamily="2" charset="0"/>
              </a:rPr>
              <a:t>Controlling Your Body Language </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23" name="TextBox 22">
            <a:extLst>
              <a:ext uri="{FF2B5EF4-FFF2-40B4-BE49-F238E27FC236}">
                <a16:creationId xmlns:a16="http://schemas.microsoft.com/office/drawing/2014/main" id="{0ED560A3-B533-4593-9BDF-8B6C9A5FD7E6}"/>
              </a:ext>
            </a:extLst>
          </p:cNvPr>
          <p:cNvSpPr txBox="1"/>
          <p:nvPr/>
        </p:nvSpPr>
        <p:spPr>
          <a:xfrm>
            <a:off x="1986475"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3988" b="1" i="0" u="none" strike="noStrike" kern="0" cap="none" spc="0" normalizeH="0" baseline="0">
                <a:ln>
                  <a:noFill/>
                </a:ln>
                <a:solidFill>
                  <a:srgbClr val="FFFFFF"/>
                </a:solidFill>
                <a:effectLst/>
                <a:uLnTx/>
                <a:uFillTx/>
                <a:cs typeface="Calibri" panose="020F0502020204030204" pitchFamily="34" charset="0"/>
              </a:rPr>
              <a:t>01</a:t>
            </a:r>
          </a:p>
        </p:txBody>
      </p:sp>
      <p:grpSp>
        <p:nvGrpSpPr>
          <p:cNvPr id="26" name="Group 25">
            <a:extLst>
              <a:ext uri="{FF2B5EF4-FFF2-40B4-BE49-F238E27FC236}">
                <a16:creationId xmlns:a16="http://schemas.microsoft.com/office/drawing/2014/main" id="{71EC5223-4436-4447-8F22-72EE038B9B16}"/>
              </a:ext>
            </a:extLst>
          </p:cNvPr>
          <p:cNvGrpSpPr/>
          <p:nvPr/>
        </p:nvGrpSpPr>
        <p:grpSpPr>
          <a:xfrm>
            <a:off x="2010335" y="1868487"/>
            <a:ext cx="6780681" cy="1353647"/>
            <a:chOff x="2010335" y="1868487"/>
            <a:chExt cx="6780681" cy="1353647"/>
          </a:xfrm>
        </p:grpSpPr>
        <p:sp>
          <p:nvSpPr>
            <p:cNvPr id="31" name="Rectangle 30">
              <a:extLst>
                <a:ext uri="{FF2B5EF4-FFF2-40B4-BE49-F238E27FC236}">
                  <a16:creationId xmlns:a16="http://schemas.microsoft.com/office/drawing/2014/main" id="{43F61117-E8C0-4CAA-9592-99B35ABC4694}"/>
                </a:ext>
              </a:extLst>
            </p:cNvPr>
            <p:cNvSpPr/>
            <p:nvPr/>
          </p:nvSpPr>
          <p:spPr>
            <a:xfrm>
              <a:off x="2227066" y="2037092"/>
              <a:ext cx="6345455" cy="118504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2" name="Round Same Side Corner Rectangle 22">
              <a:extLst>
                <a:ext uri="{FF2B5EF4-FFF2-40B4-BE49-F238E27FC236}">
                  <a16:creationId xmlns:a16="http://schemas.microsoft.com/office/drawing/2014/main" id="{089B14E2-F268-40EC-9442-ABB73A76D204}"/>
                </a:ext>
              </a:extLst>
            </p:cNvPr>
            <p:cNvSpPr/>
            <p:nvPr/>
          </p:nvSpPr>
          <p:spPr>
            <a:xfrm rot="5400000">
              <a:off x="2251238" y="1844318"/>
              <a:ext cx="963448" cy="1011790"/>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3" name="Round Same Side Corner Rectangle 23">
              <a:extLst>
                <a:ext uri="{FF2B5EF4-FFF2-40B4-BE49-F238E27FC236}">
                  <a16:creationId xmlns:a16="http://schemas.microsoft.com/office/drawing/2014/main" id="{47D692C8-4F70-4D30-8CCD-B5B3948938DC}"/>
                </a:ext>
              </a:extLst>
            </p:cNvPr>
            <p:cNvSpPr/>
            <p:nvPr/>
          </p:nvSpPr>
          <p:spPr>
            <a:xfrm rot="16200000">
              <a:off x="6459017" y="131831"/>
              <a:ext cx="376849" cy="3850163"/>
            </a:xfrm>
            <a:prstGeom prst="round2SameRect">
              <a:avLst>
                <a:gd name="adj1" fmla="val 50000"/>
                <a:gd name="adj2" fmla="val 0"/>
              </a:avLst>
            </a:prstGeom>
            <a:solidFill>
              <a:srgbClr val="AB8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4" name="Parallelogram 33">
              <a:extLst>
                <a:ext uri="{FF2B5EF4-FFF2-40B4-BE49-F238E27FC236}">
                  <a16:creationId xmlns:a16="http://schemas.microsoft.com/office/drawing/2014/main" id="{2BDDB2A8-3106-44C5-A061-841BE69BB1D1}"/>
                </a:ext>
              </a:extLst>
            </p:cNvPr>
            <p:cNvSpPr/>
            <p:nvPr/>
          </p:nvSpPr>
          <p:spPr>
            <a:xfrm rot="16200000" flipV="1">
              <a:off x="1537402" y="2341423"/>
              <a:ext cx="1162600" cy="216729"/>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5" name="Triangle 5">
              <a:extLst>
                <a:ext uri="{FF2B5EF4-FFF2-40B4-BE49-F238E27FC236}">
                  <a16:creationId xmlns:a16="http://schemas.microsoft.com/office/drawing/2014/main" id="{44A37FB1-25B9-45D0-A43E-C8BB1EC0E63B}"/>
                </a:ext>
              </a:extLst>
            </p:cNvPr>
            <p:cNvSpPr/>
            <p:nvPr/>
          </p:nvSpPr>
          <p:spPr>
            <a:xfrm rot="16200000">
              <a:off x="1923603" y="2918670"/>
              <a:ext cx="390196" cy="216731"/>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6" name="Parallelogram 35">
              <a:extLst>
                <a:ext uri="{FF2B5EF4-FFF2-40B4-BE49-F238E27FC236}">
                  <a16:creationId xmlns:a16="http://schemas.microsoft.com/office/drawing/2014/main" id="{DDB84D07-C513-4A2D-ADB8-F2CF26C4EBAB}"/>
                </a:ext>
              </a:extLst>
            </p:cNvPr>
            <p:cNvSpPr/>
            <p:nvPr/>
          </p:nvSpPr>
          <p:spPr>
            <a:xfrm rot="16200000">
              <a:off x="8100468" y="2340541"/>
              <a:ext cx="1162600" cy="218492"/>
            </a:xfrm>
            <a:prstGeom prst="parallelogram">
              <a:avLst>
                <a:gd name="adj" fmla="val 83126"/>
              </a:avLst>
            </a:prstGeom>
            <a:solidFill>
              <a:srgbClr val="723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7" name="Triangle 7">
              <a:extLst>
                <a:ext uri="{FF2B5EF4-FFF2-40B4-BE49-F238E27FC236}">
                  <a16:creationId xmlns:a16="http://schemas.microsoft.com/office/drawing/2014/main" id="{60CED73C-0788-43F3-8F95-DC96B314C755}"/>
                </a:ext>
              </a:extLst>
            </p:cNvPr>
            <p:cNvSpPr/>
            <p:nvPr/>
          </p:nvSpPr>
          <p:spPr>
            <a:xfrm rot="16200000" flipV="1">
              <a:off x="8486672" y="2917789"/>
              <a:ext cx="390196" cy="218492"/>
            </a:xfrm>
            <a:prstGeom prst="triangle">
              <a:avLst/>
            </a:prstGeom>
            <a:solidFill>
              <a:srgbClr val="562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8" name="Oval 37">
              <a:extLst>
                <a:ext uri="{FF2B5EF4-FFF2-40B4-BE49-F238E27FC236}">
                  <a16:creationId xmlns:a16="http://schemas.microsoft.com/office/drawing/2014/main" id="{A697F315-9AC5-4732-9A55-89CB8FDA3546}"/>
                </a:ext>
              </a:extLst>
            </p:cNvPr>
            <p:cNvSpPr/>
            <p:nvPr/>
          </p:nvSpPr>
          <p:spPr>
            <a:xfrm>
              <a:off x="2386584" y="1984103"/>
              <a:ext cx="692756" cy="732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39" name="Rounded Rectangle 29">
              <a:extLst>
                <a:ext uri="{FF2B5EF4-FFF2-40B4-BE49-F238E27FC236}">
                  <a16:creationId xmlns:a16="http://schemas.microsoft.com/office/drawing/2014/main" id="{38ECC35A-DBB1-4EEA-A009-D1429F76D0BF}"/>
                </a:ext>
              </a:extLst>
            </p:cNvPr>
            <p:cNvSpPr/>
            <p:nvPr/>
          </p:nvSpPr>
          <p:spPr>
            <a:xfrm flipH="1">
              <a:off x="5074919" y="1921478"/>
              <a:ext cx="3169919" cy="2811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lvl="0" algn="ctr">
                <a:defRPr/>
              </a:pPr>
              <a:r>
                <a:rPr lang="en-US" sz="1400" b="1" dirty="0">
                  <a:solidFill>
                    <a:schemeClr val="tx1"/>
                  </a:solidFill>
                  <a:cs typeface="Calibri" panose="020F0502020204030204" pitchFamily="34" charset="0"/>
                </a:rPr>
                <a:t>Be Aware of Your Movements </a:t>
              </a:r>
            </a:p>
          </p:txBody>
        </p:sp>
        <p:sp>
          <p:nvSpPr>
            <p:cNvPr id="40" name="TextBox 16">
              <a:extLst>
                <a:ext uri="{FF2B5EF4-FFF2-40B4-BE49-F238E27FC236}">
                  <a16:creationId xmlns:a16="http://schemas.microsoft.com/office/drawing/2014/main" id="{EA7EFCE1-DC75-4999-A3D5-5D44A48ED226}"/>
                </a:ext>
              </a:extLst>
            </p:cNvPr>
            <p:cNvSpPr txBox="1"/>
            <p:nvPr/>
          </p:nvSpPr>
          <p:spPr>
            <a:xfrm>
              <a:off x="3255246" y="2453268"/>
              <a:ext cx="5116592" cy="523220"/>
            </a:xfrm>
            <a:prstGeom prst="rect">
              <a:avLst/>
            </a:prstGeom>
            <a:noFill/>
          </p:spPr>
          <p:txBody>
            <a:bodyPr wrap="squar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285750" lvl="0" indent="-285750">
                <a:buFont typeface="Wingdings" panose="05000000000000000000" pitchFamily="2" charset="2"/>
                <a:buChar char="ü"/>
                <a:defRPr/>
              </a:pPr>
              <a:r>
                <a:rPr lang="en-US" sz="1400" dirty="0">
                  <a:solidFill>
                    <a:prstClr val="white"/>
                  </a:solidFill>
                  <a:ea typeface="League Spartan" charset="0"/>
                  <a:cs typeface="Poppins" pitchFamily="2" charset="77"/>
                </a:rPr>
                <a:t>Avoid fidgeting, tapping your foot, or other repetitive movements, as they can be distracting and convey nervousness. </a:t>
              </a:r>
            </a:p>
          </p:txBody>
        </p:sp>
        <p:sp>
          <p:nvSpPr>
            <p:cNvPr id="41" name="TextBox 27">
              <a:extLst>
                <a:ext uri="{FF2B5EF4-FFF2-40B4-BE49-F238E27FC236}">
                  <a16:creationId xmlns:a16="http://schemas.microsoft.com/office/drawing/2014/main" id="{B9CCC7BE-BA03-44BD-9FCC-9F9A66FEA5A3}"/>
                </a:ext>
              </a:extLst>
            </p:cNvPr>
            <p:cNvSpPr txBox="1"/>
            <p:nvPr/>
          </p:nvSpPr>
          <p:spPr>
            <a:xfrm>
              <a:off x="2481880" y="2023666"/>
              <a:ext cx="499257" cy="667830"/>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effectLst/>
                  <a:uLnTx/>
                  <a:uFillTx/>
                  <a:ea typeface="+mn-ea"/>
                  <a:cs typeface="+mn-cs"/>
                </a:rPr>
                <a:t>5</a:t>
              </a:r>
            </a:p>
          </p:txBody>
        </p:sp>
      </p:grpSp>
      <p:grpSp>
        <p:nvGrpSpPr>
          <p:cNvPr id="42" name="Group 41">
            <a:extLst>
              <a:ext uri="{FF2B5EF4-FFF2-40B4-BE49-F238E27FC236}">
                <a16:creationId xmlns:a16="http://schemas.microsoft.com/office/drawing/2014/main" id="{5ED7F53A-861A-479B-B661-348F58F85ED8}"/>
              </a:ext>
            </a:extLst>
          </p:cNvPr>
          <p:cNvGrpSpPr/>
          <p:nvPr/>
        </p:nvGrpSpPr>
        <p:grpSpPr>
          <a:xfrm>
            <a:off x="4169335" y="3994537"/>
            <a:ext cx="6780681" cy="1353647"/>
            <a:chOff x="2010335" y="1868487"/>
            <a:chExt cx="6780681" cy="1353647"/>
          </a:xfrm>
        </p:grpSpPr>
        <p:sp>
          <p:nvSpPr>
            <p:cNvPr id="43" name="Rectangle 42">
              <a:extLst>
                <a:ext uri="{FF2B5EF4-FFF2-40B4-BE49-F238E27FC236}">
                  <a16:creationId xmlns:a16="http://schemas.microsoft.com/office/drawing/2014/main" id="{18608F5F-45F3-403D-9F6D-79D9B0899351}"/>
                </a:ext>
              </a:extLst>
            </p:cNvPr>
            <p:cNvSpPr/>
            <p:nvPr/>
          </p:nvSpPr>
          <p:spPr>
            <a:xfrm>
              <a:off x="2227066" y="2037092"/>
              <a:ext cx="6345455" cy="11850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4" name="Round Same Side Corner Rectangle 22">
              <a:extLst>
                <a:ext uri="{FF2B5EF4-FFF2-40B4-BE49-F238E27FC236}">
                  <a16:creationId xmlns:a16="http://schemas.microsoft.com/office/drawing/2014/main" id="{82E6FE49-DAE9-4DEC-A65C-3EE9BAD773CF}"/>
                </a:ext>
              </a:extLst>
            </p:cNvPr>
            <p:cNvSpPr/>
            <p:nvPr/>
          </p:nvSpPr>
          <p:spPr>
            <a:xfrm rot="5400000">
              <a:off x="2251238" y="1844318"/>
              <a:ext cx="963448" cy="1011790"/>
            </a:xfrm>
            <a:prstGeom prst="round2SameRect">
              <a:avLst>
                <a:gd name="adj1" fmla="val 50000"/>
                <a:gd name="adj2" fmla="val 0"/>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5" name="Round Same Side Corner Rectangle 23">
              <a:extLst>
                <a:ext uri="{FF2B5EF4-FFF2-40B4-BE49-F238E27FC236}">
                  <a16:creationId xmlns:a16="http://schemas.microsoft.com/office/drawing/2014/main" id="{E4E992B4-A58D-4EC8-980C-FFF6CAE0FB13}"/>
                </a:ext>
              </a:extLst>
            </p:cNvPr>
            <p:cNvSpPr/>
            <p:nvPr/>
          </p:nvSpPr>
          <p:spPr>
            <a:xfrm rot="16200000">
              <a:off x="6459017" y="131831"/>
              <a:ext cx="376849" cy="3850163"/>
            </a:xfrm>
            <a:prstGeom prst="round2SameRect">
              <a:avLst>
                <a:gd name="adj1" fmla="val 50000"/>
                <a:gd name="adj2" fmla="val 0"/>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46" name="Parallelogram 45">
              <a:extLst>
                <a:ext uri="{FF2B5EF4-FFF2-40B4-BE49-F238E27FC236}">
                  <a16:creationId xmlns:a16="http://schemas.microsoft.com/office/drawing/2014/main" id="{64898C7E-6416-48D1-9DE2-0DAA360B91B2}"/>
                </a:ext>
              </a:extLst>
            </p:cNvPr>
            <p:cNvSpPr/>
            <p:nvPr/>
          </p:nvSpPr>
          <p:spPr>
            <a:xfrm rot="16200000" flipV="1">
              <a:off x="1537402" y="2341423"/>
              <a:ext cx="1162600" cy="216729"/>
            </a:xfrm>
            <a:prstGeom prst="parallelogram">
              <a:avLst>
                <a:gd name="adj" fmla="val 83126"/>
              </a:avLst>
            </a:prstGeom>
            <a:solidFill>
              <a:srgbClr val="7CB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47" name="Triangle 5">
              <a:extLst>
                <a:ext uri="{FF2B5EF4-FFF2-40B4-BE49-F238E27FC236}">
                  <a16:creationId xmlns:a16="http://schemas.microsoft.com/office/drawing/2014/main" id="{C7CDE647-8D34-42D0-97AB-AD8CBB12AA05}"/>
                </a:ext>
              </a:extLst>
            </p:cNvPr>
            <p:cNvSpPr/>
            <p:nvPr/>
          </p:nvSpPr>
          <p:spPr>
            <a:xfrm rot="16200000">
              <a:off x="1923603" y="2918670"/>
              <a:ext cx="390196" cy="216731"/>
            </a:xfrm>
            <a:prstGeom prst="triangl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48" name="Parallelogram 47">
              <a:extLst>
                <a:ext uri="{FF2B5EF4-FFF2-40B4-BE49-F238E27FC236}">
                  <a16:creationId xmlns:a16="http://schemas.microsoft.com/office/drawing/2014/main" id="{2A24E344-B13E-49BD-9E93-41F9ABA43B0E}"/>
                </a:ext>
              </a:extLst>
            </p:cNvPr>
            <p:cNvSpPr/>
            <p:nvPr/>
          </p:nvSpPr>
          <p:spPr>
            <a:xfrm rot="16200000">
              <a:off x="8100468" y="2340541"/>
              <a:ext cx="1162600" cy="218492"/>
            </a:xfrm>
            <a:prstGeom prst="parallelogram">
              <a:avLst>
                <a:gd name="adj" fmla="val 83126"/>
              </a:avLst>
            </a:prstGeom>
            <a:solidFill>
              <a:srgbClr val="7CB8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49" name="Triangle 7">
              <a:extLst>
                <a:ext uri="{FF2B5EF4-FFF2-40B4-BE49-F238E27FC236}">
                  <a16:creationId xmlns:a16="http://schemas.microsoft.com/office/drawing/2014/main" id="{04F19E25-BB15-463F-B111-A765B231442D}"/>
                </a:ext>
              </a:extLst>
            </p:cNvPr>
            <p:cNvSpPr/>
            <p:nvPr/>
          </p:nvSpPr>
          <p:spPr>
            <a:xfrm rot="16200000" flipV="1">
              <a:off x="8486672" y="2917789"/>
              <a:ext cx="390196" cy="21849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dirty="0">
                <a:ln>
                  <a:noFill/>
                </a:ln>
                <a:solidFill>
                  <a:prstClr val="white"/>
                </a:solidFill>
                <a:effectLst/>
                <a:uLnTx/>
                <a:uFillTx/>
                <a:ea typeface="+mn-ea"/>
                <a:cs typeface="+mn-cs"/>
              </a:endParaRPr>
            </a:p>
          </p:txBody>
        </p:sp>
        <p:sp>
          <p:nvSpPr>
            <p:cNvPr id="50" name="Oval 49">
              <a:extLst>
                <a:ext uri="{FF2B5EF4-FFF2-40B4-BE49-F238E27FC236}">
                  <a16:creationId xmlns:a16="http://schemas.microsoft.com/office/drawing/2014/main" id="{82B9CD1F-6682-4E14-8FA0-3385A0B71A2C}"/>
                </a:ext>
              </a:extLst>
            </p:cNvPr>
            <p:cNvSpPr/>
            <p:nvPr/>
          </p:nvSpPr>
          <p:spPr>
            <a:xfrm>
              <a:off x="2386584" y="1984103"/>
              <a:ext cx="692756" cy="732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endParaRPr kumimoji="0" lang="en-GB" sz="798" b="0" i="0" u="none" strike="noStrike" kern="1200" cap="none" spc="0" normalizeH="0" baseline="0" noProof="0">
                <a:ln>
                  <a:noFill/>
                </a:ln>
                <a:solidFill>
                  <a:prstClr val="white"/>
                </a:solidFill>
                <a:effectLst/>
                <a:uLnTx/>
                <a:uFillTx/>
                <a:ea typeface="+mn-ea"/>
                <a:cs typeface="+mn-cs"/>
              </a:endParaRPr>
            </a:p>
          </p:txBody>
        </p:sp>
        <p:sp>
          <p:nvSpPr>
            <p:cNvPr id="51" name="Rounded Rectangle 29">
              <a:extLst>
                <a:ext uri="{FF2B5EF4-FFF2-40B4-BE49-F238E27FC236}">
                  <a16:creationId xmlns:a16="http://schemas.microsoft.com/office/drawing/2014/main" id="{DA54BF0D-A413-4229-BD47-BD0382AAF135}"/>
                </a:ext>
              </a:extLst>
            </p:cNvPr>
            <p:cNvSpPr/>
            <p:nvPr/>
          </p:nvSpPr>
          <p:spPr>
            <a:xfrm flipH="1">
              <a:off x="4917661" y="1908235"/>
              <a:ext cx="3553238" cy="2811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05" rtl="0" eaLnBrk="1" latinLnBrk="0" hangingPunct="1">
                <a:defRPr sz="1800" kern="1200">
                  <a:solidFill>
                    <a:schemeClr val="lt1"/>
                  </a:solidFill>
                  <a:latin typeface="+mn-lt"/>
                  <a:ea typeface="+mn-ea"/>
                  <a:cs typeface="+mn-cs"/>
                </a:defRPr>
              </a:lvl1pPr>
              <a:lvl2pPr marL="457153" algn="l" defTabSz="914305" rtl="0" eaLnBrk="1" latinLnBrk="0" hangingPunct="1">
                <a:defRPr sz="1800" kern="1200">
                  <a:solidFill>
                    <a:schemeClr val="lt1"/>
                  </a:solidFill>
                  <a:latin typeface="+mn-lt"/>
                  <a:ea typeface="+mn-ea"/>
                  <a:cs typeface="+mn-cs"/>
                </a:defRPr>
              </a:lvl2pPr>
              <a:lvl3pPr marL="914305" algn="l" defTabSz="914305" rtl="0" eaLnBrk="1" latinLnBrk="0" hangingPunct="1">
                <a:defRPr sz="1800" kern="1200">
                  <a:solidFill>
                    <a:schemeClr val="lt1"/>
                  </a:solidFill>
                  <a:latin typeface="+mn-lt"/>
                  <a:ea typeface="+mn-ea"/>
                  <a:cs typeface="+mn-cs"/>
                </a:defRPr>
              </a:lvl3pPr>
              <a:lvl4pPr marL="1371458" algn="l" defTabSz="914305" rtl="0" eaLnBrk="1" latinLnBrk="0" hangingPunct="1">
                <a:defRPr sz="1800" kern="1200">
                  <a:solidFill>
                    <a:schemeClr val="lt1"/>
                  </a:solidFill>
                  <a:latin typeface="+mn-lt"/>
                  <a:ea typeface="+mn-ea"/>
                  <a:cs typeface="+mn-cs"/>
                </a:defRPr>
              </a:lvl4pPr>
              <a:lvl5pPr marL="1828610" algn="l" defTabSz="914305" rtl="0" eaLnBrk="1" latinLnBrk="0" hangingPunct="1">
                <a:defRPr sz="1800" kern="1200">
                  <a:solidFill>
                    <a:schemeClr val="lt1"/>
                  </a:solidFill>
                  <a:latin typeface="+mn-lt"/>
                  <a:ea typeface="+mn-ea"/>
                  <a:cs typeface="+mn-cs"/>
                </a:defRPr>
              </a:lvl5pPr>
              <a:lvl6pPr marL="2285763" algn="l" defTabSz="914305" rtl="0" eaLnBrk="1" latinLnBrk="0" hangingPunct="1">
                <a:defRPr sz="1800" kern="1200">
                  <a:solidFill>
                    <a:schemeClr val="lt1"/>
                  </a:solidFill>
                  <a:latin typeface="+mn-lt"/>
                  <a:ea typeface="+mn-ea"/>
                  <a:cs typeface="+mn-cs"/>
                </a:defRPr>
              </a:lvl6pPr>
              <a:lvl7pPr marL="2742915" algn="l" defTabSz="914305" rtl="0" eaLnBrk="1" latinLnBrk="0" hangingPunct="1">
                <a:defRPr sz="1800" kern="1200">
                  <a:solidFill>
                    <a:schemeClr val="lt1"/>
                  </a:solidFill>
                  <a:latin typeface="+mn-lt"/>
                  <a:ea typeface="+mn-ea"/>
                  <a:cs typeface="+mn-cs"/>
                </a:defRPr>
              </a:lvl7pPr>
              <a:lvl8pPr marL="3200068" algn="l" defTabSz="914305" rtl="0" eaLnBrk="1" latinLnBrk="0" hangingPunct="1">
                <a:defRPr sz="1800" kern="1200">
                  <a:solidFill>
                    <a:schemeClr val="lt1"/>
                  </a:solidFill>
                  <a:latin typeface="+mn-lt"/>
                  <a:ea typeface="+mn-ea"/>
                  <a:cs typeface="+mn-cs"/>
                </a:defRPr>
              </a:lvl8pPr>
              <a:lvl9pPr marL="3657220" algn="l" defTabSz="914305" rtl="0" eaLnBrk="1" latinLnBrk="0" hangingPunct="1">
                <a:defRPr sz="1800" kern="1200">
                  <a:solidFill>
                    <a:schemeClr val="lt1"/>
                  </a:solidFill>
                  <a:latin typeface="+mn-lt"/>
                  <a:ea typeface="+mn-ea"/>
                  <a:cs typeface="+mn-cs"/>
                </a:defRPr>
              </a:lvl9pPr>
            </a:lstStyle>
            <a:p>
              <a:pPr lvl="0" algn="ctr">
                <a:defRPr/>
              </a:pPr>
              <a:r>
                <a:rPr lang="en-US" sz="1400" b="1" dirty="0">
                  <a:solidFill>
                    <a:schemeClr val="tx1"/>
                  </a:solidFill>
                  <a:cs typeface="Calibri" panose="020F0502020204030204" pitchFamily="34" charset="0"/>
                </a:rPr>
                <a:t>Mirror the other Person's Body Language</a:t>
              </a:r>
            </a:p>
          </p:txBody>
        </p:sp>
        <p:sp>
          <p:nvSpPr>
            <p:cNvPr id="52" name="TextBox 16">
              <a:extLst>
                <a:ext uri="{FF2B5EF4-FFF2-40B4-BE49-F238E27FC236}">
                  <a16:creationId xmlns:a16="http://schemas.microsoft.com/office/drawing/2014/main" id="{4ED5A2D8-D75F-4965-955A-9B0E60B6916B}"/>
                </a:ext>
              </a:extLst>
            </p:cNvPr>
            <p:cNvSpPr txBox="1"/>
            <p:nvPr/>
          </p:nvSpPr>
          <p:spPr>
            <a:xfrm>
              <a:off x="3255246" y="2453268"/>
              <a:ext cx="5215654" cy="523220"/>
            </a:xfrm>
            <a:prstGeom prst="rect">
              <a:avLst/>
            </a:prstGeom>
            <a:noFill/>
          </p:spPr>
          <p:txBody>
            <a:bodyPr wrap="square" rtlCol="0" anchor="ctr" anchorCtr="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285750" lvl="0" indent="-285750">
                <a:buFont typeface="Wingdings" panose="05000000000000000000" pitchFamily="2" charset="2"/>
                <a:buChar char="ü"/>
                <a:defRPr/>
              </a:pPr>
              <a:r>
                <a:rPr lang="en-US" sz="1400" dirty="0">
                  <a:solidFill>
                    <a:prstClr val="white"/>
                  </a:solidFill>
                  <a:ea typeface="League Spartan" charset="0"/>
                  <a:cs typeface="Poppins" pitchFamily="2" charset="77"/>
                </a:rPr>
                <a:t>Mirroring the other person's body language can help establish rapport and create a sense of connection. </a:t>
              </a:r>
            </a:p>
          </p:txBody>
        </p:sp>
        <p:sp>
          <p:nvSpPr>
            <p:cNvPr id="53" name="TextBox 27">
              <a:extLst>
                <a:ext uri="{FF2B5EF4-FFF2-40B4-BE49-F238E27FC236}">
                  <a16:creationId xmlns:a16="http://schemas.microsoft.com/office/drawing/2014/main" id="{0A17015B-C2B0-463A-8CEF-0F2B65CEAA9B}"/>
                </a:ext>
              </a:extLst>
            </p:cNvPr>
            <p:cNvSpPr txBox="1"/>
            <p:nvPr/>
          </p:nvSpPr>
          <p:spPr>
            <a:xfrm>
              <a:off x="2481880" y="2023666"/>
              <a:ext cx="499257" cy="667830"/>
            </a:xfrm>
            <a:prstGeom prst="rect">
              <a:avLst/>
            </a:prstGeom>
            <a:noFill/>
          </p:spPr>
          <p:txBody>
            <a:bodyPr wrap="square" rtlCol="0">
              <a:spAutoFit/>
            </a:bodyPr>
            <a:ls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marL="0" marR="0" lvl="0" indent="0" algn="ctr" defTabSz="914305" rtl="0" eaLnBrk="1" fontAlgn="auto" latinLnBrk="0" hangingPunct="1">
                <a:lnSpc>
                  <a:spcPct val="100000"/>
                </a:lnSpc>
                <a:spcBef>
                  <a:spcPts val="0"/>
                </a:spcBef>
                <a:spcAft>
                  <a:spcPts val="0"/>
                </a:spcAft>
                <a:buClrTx/>
                <a:buSzTx/>
                <a:buFontTx/>
                <a:buNone/>
                <a:tabLst/>
                <a:defRPr/>
              </a:pPr>
              <a:r>
                <a:rPr lang="en-GB" sz="3600" b="1" dirty="0"/>
                <a:t>6</a:t>
              </a:r>
              <a:endParaRPr kumimoji="0" lang="en-GB" sz="3600" b="1" i="0" u="none" strike="noStrike" kern="1200" cap="none" spc="0" normalizeH="0" baseline="0" noProof="0" dirty="0">
                <a:ln>
                  <a:noFill/>
                </a:ln>
                <a:effectLst/>
                <a:uLnTx/>
                <a:uFillTx/>
                <a:ea typeface="+mn-ea"/>
                <a:cs typeface="+mn-cs"/>
              </a:endParaRPr>
            </a:p>
          </p:txBody>
        </p:sp>
      </p:grpSp>
    </p:spTree>
    <p:extLst>
      <p:ext uri="{BB962C8B-B14F-4D97-AF65-F5344CB8AC3E}">
        <p14:creationId xmlns:p14="http://schemas.microsoft.com/office/powerpoint/2010/main" val="28552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750" fill="hold"/>
                                        <p:tgtEl>
                                          <p:spTgt spid="42"/>
                                        </p:tgtEl>
                                        <p:attrNameLst>
                                          <p:attrName>ppt_x</p:attrName>
                                        </p:attrNameLst>
                                      </p:cBhvr>
                                      <p:tavLst>
                                        <p:tav tm="0">
                                          <p:val>
                                            <p:strVal val="1+#ppt_w/2"/>
                                          </p:val>
                                        </p:tav>
                                        <p:tav tm="100000">
                                          <p:val>
                                            <p:strVal val="#ppt_x"/>
                                          </p:val>
                                        </p:tav>
                                      </p:tavLst>
                                    </p:anim>
                                    <p:anim calcmode="lin" valueType="num">
                                      <p:cBhvr additive="base">
                                        <p:cTn id="14"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dirty="0">
                <a:solidFill>
                  <a:srgbClr val="000000"/>
                </a:solidFill>
                <a:cs typeface="Poppins SemiBold" panose="00000700000000000000" pitchFamily="2" charset="0"/>
              </a:rPr>
              <a:t>Introduction</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6632620" cy="3970318"/>
          </a:xfrm>
          <a:prstGeom prst="rect">
            <a:avLst/>
          </a:prstGeom>
          <a:noFill/>
        </p:spPr>
        <p:txBody>
          <a:bodyPr wrap="square" rtlCol="0">
            <a:spAutoFit/>
          </a:bodyPr>
          <a:lstStyle/>
          <a:p>
            <a:pPr marL="285750" indent="-285750">
              <a:buFont typeface="Wingdings" panose="05000000000000000000" pitchFamily="2" charset="2"/>
              <a:buChar char="ü"/>
            </a:pPr>
            <a:r>
              <a:rPr lang="en-US" dirty="0">
                <a:cs typeface="Poppins Light" panose="00000400000000000000" pitchFamily="2" charset="0"/>
              </a:rPr>
              <a:t>Some common types of public speaking include informative speeches, persuasive speeches, motivational speeches, and ceremonial speeches.</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Each type has its own unique goals and requires a different approach.</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Public speaking can be nerve-wracking for many people, but with practice and preparation, anyone can become a confident and effective public speaker.</a:t>
            </a:r>
          </a:p>
          <a:p>
            <a:pPr marL="285750" indent="-285750">
              <a:buFont typeface="Wingdings" panose="05000000000000000000" pitchFamily="2" charset="2"/>
              <a:buChar char="ü"/>
            </a:pPr>
            <a:endParaRPr lang="en-US" dirty="0">
              <a:cs typeface="Poppins Light" panose="00000400000000000000" pitchFamily="2" charset="0"/>
            </a:endParaRPr>
          </a:p>
          <a:p>
            <a:pPr marL="285750" indent="-285750">
              <a:buFont typeface="Wingdings" panose="05000000000000000000" pitchFamily="2" charset="2"/>
              <a:buChar char="ü"/>
            </a:pPr>
            <a:r>
              <a:rPr lang="en-US" dirty="0">
                <a:cs typeface="Poppins Light" panose="00000400000000000000" pitchFamily="2" charset="0"/>
              </a:rPr>
              <a:t>There are many resources available for improving public speaking skills, such as public speaking courses, books, online videos, and public speaking clubs.</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7" name="Picture 6">
            <a:extLst>
              <a:ext uri="{FF2B5EF4-FFF2-40B4-BE49-F238E27FC236}">
                <a16:creationId xmlns:a16="http://schemas.microsoft.com/office/drawing/2014/main" id="{AE754743-9197-4BF8-8BA2-276BE73D1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2138" y="1437067"/>
            <a:ext cx="3983865" cy="3983865"/>
          </a:xfrm>
          <a:prstGeom prst="rect">
            <a:avLst/>
          </a:prstGeom>
        </p:spPr>
      </p:pic>
    </p:spTree>
    <p:extLst>
      <p:ext uri="{BB962C8B-B14F-4D97-AF65-F5344CB8AC3E}">
        <p14:creationId xmlns:p14="http://schemas.microsoft.com/office/powerpoint/2010/main" val="37251099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Engaging the Audience with Your Tone and Timing</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7770067" cy="369332"/>
          </a:xfrm>
          <a:prstGeom prst="rect">
            <a:avLst/>
          </a:prstGeom>
          <a:noFill/>
        </p:spPr>
        <p:txBody>
          <a:bodyPr wrap="square" rtlCol="0">
            <a:spAutoFit/>
          </a:bodyPr>
          <a:lstStyle/>
          <a:p>
            <a:r>
              <a:rPr lang="en-US" b="1" dirty="0">
                <a:cs typeface="Poppins Light" panose="00000400000000000000" pitchFamily="2" charset="0"/>
              </a:rPr>
              <a:t>The following are some tips for controlling your body language:</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23" name="TextBox 22">
            <a:extLst>
              <a:ext uri="{FF2B5EF4-FFF2-40B4-BE49-F238E27FC236}">
                <a16:creationId xmlns:a16="http://schemas.microsoft.com/office/drawing/2014/main" id="{0ED560A3-B533-4593-9BDF-8B6C9A5FD7E6}"/>
              </a:ext>
            </a:extLst>
          </p:cNvPr>
          <p:cNvSpPr txBox="1"/>
          <p:nvPr/>
        </p:nvSpPr>
        <p:spPr>
          <a:xfrm>
            <a:off x="1986475"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3988" b="1" i="0" u="none" strike="noStrike" kern="0" cap="none" spc="0" normalizeH="0" baseline="0">
                <a:ln>
                  <a:noFill/>
                </a:ln>
                <a:solidFill>
                  <a:srgbClr val="FFFFFF"/>
                </a:solidFill>
                <a:effectLst/>
                <a:uLnTx/>
                <a:uFillTx/>
                <a:cs typeface="Calibri" panose="020F0502020204030204" pitchFamily="34" charset="0"/>
              </a:rPr>
              <a:t>01</a:t>
            </a:r>
          </a:p>
        </p:txBody>
      </p:sp>
      <p:grpSp>
        <p:nvGrpSpPr>
          <p:cNvPr id="7" name="Group 6">
            <a:extLst>
              <a:ext uri="{FF2B5EF4-FFF2-40B4-BE49-F238E27FC236}">
                <a16:creationId xmlns:a16="http://schemas.microsoft.com/office/drawing/2014/main" id="{EDEEE815-3E76-4FC0-AB75-281F9A01BECA}"/>
              </a:ext>
            </a:extLst>
          </p:cNvPr>
          <p:cNvGrpSpPr/>
          <p:nvPr/>
        </p:nvGrpSpPr>
        <p:grpSpPr>
          <a:xfrm>
            <a:off x="1861255" y="2014331"/>
            <a:ext cx="8469490" cy="3508192"/>
            <a:chOff x="1861255" y="2080591"/>
            <a:chExt cx="8469490" cy="3508192"/>
          </a:xfrm>
        </p:grpSpPr>
        <p:sp>
          <p:nvSpPr>
            <p:cNvPr id="3" name="Rectangle: Diagonal Corners Rounded 2">
              <a:extLst>
                <a:ext uri="{FF2B5EF4-FFF2-40B4-BE49-F238E27FC236}">
                  <a16:creationId xmlns:a16="http://schemas.microsoft.com/office/drawing/2014/main" id="{934682E4-C07F-41E8-9A1C-2325ACBEE9FF}"/>
                </a:ext>
              </a:extLst>
            </p:cNvPr>
            <p:cNvSpPr/>
            <p:nvPr/>
          </p:nvSpPr>
          <p:spPr>
            <a:xfrm>
              <a:off x="1861255" y="2080591"/>
              <a:ext cx="8469490" cy="3508192"/>
            </a:xfrm>
            <a:prstGeom prst="round2DiagRect">
              <a:avLst/>
            </a:prstGeom>
            <a:solidFill>
              <a:srgbClr val="934B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E43363E-8645-4F11-9FCA-2933C906AFF8}"/>
                </a:ext>
              </a:extLst>
            </p:cNvPr>
            <p:cNvSpPr txBox="1"/>
            <p:nvPr/>
          </p:nvSpPr>
          <p:spPr>
            <a:xfrm>
              <a:off x="2385393" y="2345636"/>
              <a:ext cx="7182678" cy="3046988"/>
            </a:xfrm>
            <a:prstGeom prst="rect">
              <a:avLst/>
            </a:prstGeom>
            <a:noFill/>
          </p:spPr>
          <p:txBody>
            <a:bodyPr wrap="square" rtlCol="0">
              <a:spAutoFit/>
            </a:bodyPr>
            <a:lstStyle/>
            <a:p>
              <a:pPr marL="285750" indent="-285750">
                <a:buFont typeface="Wingdings" panose="05000000000000000000" pitchFamily="2" charset="2"/>
                <a:buChar char="ü"/>
              </a:pPr>
              <a:r>
                <a:rPr lang="en-US" sz="1600" dirty="0">
                  <a:solidFill>
                    <a:schemeClr val="bg1"/>
                  </a:solidFill>
                </a:rPr>
                <a:t>Engaging an audience is all about connecting with them on an emotional level, and two key factors in achieving this connection are tone and timing.</a:t>
              </a:r>
            </a:p>
            <a:p>
              <a:pPr marL="285750" indent="-285750">
                <a:buFont typeface="Wingdings" panose="05000000000000000000" pitchFamily="2" charset="2"/>
                <a:buChar char="ü"/>
              </a:pPr>
              <a:endParaRPr lang="en-US" sz="1400" dirty="0">
                <a:solidFill>
                  <a:schemeClr val="bg1"/>
                </a:solidFill>
              </a:endParaRPr>
            </a:p>
            <a:p>
              <a:pPr marL="285750" indent="-285750">
                <a:buFont typeface="Wingdings" panose="05000000000000000000" pitchFamily="2" charset="2"/>
                <a:buChar char="ü"/>
              </a:pPr>
              <a:r>
                <a:rPr lang="en-US" sz="1600" dirty="0">
                  <a:solidFill>
                    <a:schemeClr val="bg1"/>
                  </a:solidFill>
                </a:rPr>
                <a:t>Tone refers to the overall attitude and mood conveyed in your communication, whether it be through spoken words, written text, or body language.</a:t>
              </a:r>
            </a:p>
            <a:p>
              <a:pPr marL="285750" indent="-285750">
                <a:buFont typeface="Wingdings" panose="05000000000000000000" pitchFamily="2" charset="2"/>
                <a:buChar char="ü"/>
              </a:pPr>
              <a:endParaRPr lang="en-US" sz="1400" dirty="0">
                <a:solidFill>
                  <a:schemeClr val="bg1"/>
                </a:solidFill>
              </a:endParaRPr>
            </a:p>
            <a:p>
              <a:pPr marL="285750" indent="-285750">
                <a:buFont typeface="Wingdings" panose="05000000000000000000" pitchFamily="2" charset="2"/>
                <a:buChar char="ü"/>
              </a:pPr>
              <a:r>
                <a:rPr lang="en-US" sz="1600" dirty="0">
                  <a:solidFill>
                    <a:schemeClr val="bg1"/>
                  </a:solidFill>
                </a:rPr>
                <a:t>The tone you use can influence how your message is perceived and received by your audience. </a:t>
              </a:r>
            </a:p>
            <a:p>
              <a:pPr marL="285750" indent="-285750">
                <a:buFont typeface="Wingdings" panose="05000000000000000000" pitchFamily="2" charset="2"/>
                <a:buChar char="ü"/>
              </a:pPr>
              <a:endParaRPr lang="en-US" sz="1400" dirty="0">
                <a:solidFill>
                  <a:schemeClr val="bg1"/>
                </a:solidFill>
              </a:endParaRPr>
            </a:p>
            <a:p>
              <a:pPr marL="285750" indent="-285750">
                <a:buFont typeface="Wingdings" panose="05000000000000000000" pitchFamily="2" charset="2"/>
                <a:buChar char="ü"/>
              </a:pPr>
              <a:r>
                <a:rPr lang="en-US" sz="1600" dirty="0">
                  <a:solidFill>
                    <a:schemeClr val="bg1"/>
                  </a:solidFill>
                </a:rPr>
                <a:t>For example, a humorous or light-hearted tone can help to put your audience at ease and make them more receptive to your message, while a serious or formal tone can convey authority and expertise.</a:t>
              </a:r>
            </a:p>
          </p:txBody>
        </p:sp>
      </p:grpSp>
    </p:spTree>
    <p:extLst>
      <p:ext uri="{BB962C8B-B14F-4D97-AF65-F5344CB8AC3E}">
        <p14:creationId xmlns:p14="http://schemas.microsoft.com/office/powerpoint/2010/main" val="233859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Engaging the Audience with Your Tone and Timing</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23" name="TextBox 22">
            <a:extLst>
              <a:ext uri="{FF2B5EF4-FFF2-40B4-BE49-F238E27FC236}">
                <a16:creationId xmlns:a16="http://schemas.microsoft.com/office/drawing/2014/main" id="{0ED560A3-B533-4593-9BDF-8B6C9A5FD7E6}"/>
              </a:ext>
            </a:extLst>
          </p:cNvPr>
          <p:cNvSpPr txBox="1"/>
          <p:nvPr/>
        </p:nvSpPr>
        <p:spPr>
          <a:xfrm>
            <a:off x="1986475"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3988" b="1" i="0" u="none" strike="noStrike" kern="0" cap="none" spc="0" normalizeH="0" baseline="0">
                <a:ln>
                  <a:noFill/>
                </a:ln>
                <a:solidFill>
                  <a:srgbClr val="FFFFFF"/>
                </a:solidFill>
                <a:effectLst/>
                <a:uLnTx/>
                <a:uFillTx/>
                <a:cs typeface="Calibri" panose="020F0502020204030204" pitchFamily="34" charset="0"/>
              </a:rPr>
              <a:t>01</a:t>
            </a:r>
          </a:p>
        </p:txBody>
      </p:sp>
      <p:sp>
        <p:nvSpPr>
          <p:cNvPr id="8" name="TextBox 7">
            <a:extLst>
              <a:ext uri="{FF2B5EF4-FFF2-40B4-BE49-F238E27FC236}">
                <a16:creationId xmlns:a16="http://schemas.microsoft.com/office/drawing/2014/main" id="{4F332CA0-B0A7-4ABD-B87E-96AC78ECC660}"/>
              </a:ext>
            </a:extLst>
          </p:cNvPr>
          <p:cNvSpPr txBox="1"/>
          <p:nvPr/>
        </p:nvSpPr>
        <p:spPr>
          <a:xfrm>
            <a:off x="0" y="-16675"/>
            <a:ext cx="9985356" cy="384977"/>
          </a:xfrm>
          <a:prstGeom prst="rect">
            <a:avLst/>
          </a:prstGeom>
          <a:noFill/>
        </p:spPr>
        <p:txBody>
          <a:bodyPr wrap="square" rtlCol="0">
            <a:spAutoFit/>
          </a:bodyPr>
          <a:lstStyle/>
          <a:p>
            <a:pPr>
              <a:lnSpc>
                <a:spcPct val="150000"/>
              </a:lnSpc>
            </a:pPr>
            <a:r>
              <a:rPr lang="en-US" sz="1400" dirty="0">
                <a:cs typeface="Poppins Light" panose="00000400000000000000" pitchFamily="2" charset="0"/>
              </a:rPr>
              <a:t>(Continued)</a:t>
            </a:r>
          </a:p>
        </p:txBody>
      </p:sp>
      <p:grpSp>
        <p:nvGrpSpPr>
          <p:cNvPr id="6" name="Group 5">
            <a:extLst>
              <a:ext uri="{FF2B5EF4-FFF2-40B4-BE49-F238E27FC236}">
                <a16:creationId xmlns:a16="http://schemas.microsoft.com/office/drawing/2014/main" id="{5860EF81-08F7-44C3-A480-BCC0EC881F94}"/>
              </a:ext>
            </a:extLst>
          </p:cNvPr>
          <p:cNvGrpSpPr/>
          <p:nvPr/>
        </p:nvGrpSpPr>
        <p:grpSpPr>
          <a:xfrm>
            <a:off x="1861255" y="1789047"/>
            <a:ext cx="8496030" cy="3508192"/>
            <a:chOff x="1861255" y="1789047"/>
            <a:chExt cx="8496030" cy="3508192"/>
          </a:xfrm>
        </p:grpSpPr>
        <p:sp>
          <p:nvSpPr>
            <p:cNvPr id="9" name="Rectangle: Diagonal Corners Rounded 8">
              <a:extLst>
                <a:ext uri="{FF2B5EF4-FFF2-40B4-BE49-F238E27FC236}">
                  <a16:creationId xmlns:a16="http://schemas.microsoft.com/office/drawing/2014/main" id="{D649857A-4CAE-45C4-AC6D-B5AE072ACA23}"/>
                </a:ext>
              </a:extLst>
            </p:cNvPr>
            <p:cNvSpPr/>
            <p:nvPr/>
          </p:nvSpPr>
          <p:spPr>
            <a:xfrm>
              <a:off x="1861255" y="1789047"/>
              <a:ext cx="8469490" cy="3508192"/>
            </a:xfrm>
            <a:prstGeom prst="round2DiagRect">
              <a:avLst/>
            </a:prstGeom>
            <a:solidFill>
              <a:srgbClr val="7F7F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ADA3871-7BA5-48F9-94A2-65EE011F24D2}"/>
                </a:ext>
              </a:extLst>
            </p:cNvPr>
            <p:cNvSpPr txBox="1"/>
            <p:nvPr/>
          </p:nvSpPr>
          <p:spPr>
            <a:xfrm>
              <a:off x="1887795" y="2054092"/>
              <a:ext cx="8469490" cy="3139321"/>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chemeClr val="bg1"/>
                  </a:solidFill>
                </a:rPr>
                <a:t>Timing, on the other hand, refers to the pace and rhythm of your communication, including pauses, emphasis, and inflexion.</a:t>
              </a:r>
            </a:p>
            <a:p>
              <a:pPr marL="285750" indent="-285750">
                <a:buFont typeface="Wingdings" panose="05000000000000000000" pitchFamily="2" charset="2"/>
                <a:buChar char="ü"/>
              </a:pPr>
              <a:endParaRPr lang="en-US" dirty="0">
                <a:solidFill>
                  <a:schemeClr val="bg1"/>
                </a:solidFill>
              </a:endParaRPr>
            </a:p>
            <a:p>
              <a:pPr marL="285750" indent="-285750">
                <a:buFont typeface="Wingdings" panose="05000000000000000000" pitchFamily="2" charset="2"/>
                <a:buChar char="ü"/>
              </a:pPr>
              <a:r>
                <a:rPr lang="en-US" dirty="0">
                  <a:solidFill>
                    <a:schemeClr val="bg1"/>
                  </a:solidFill>
                </a:rPr>
                <a:t>Timing can help to create a sense of suspense, build anticipation, or emphasise important points.</a:t>
              </a:r>
            </a:p>
            <a:p>
              <a:pPr marL="285750" indent="-285750">
                <a:buFont typeface="Wingdings" panose="05000000000000000000" pitchFamily="2" charset="2"/>
                <a:buChar char="ü"/>
              </a:pPr>
              <a:endParaRPr lang="en-US" dirty="0">
                <a:solidFill>
                  <a:schemeClr val="bg1"/>
                </a:solidFill>
              </a:endParaRPr>
            </a:p>
            <a:p>
              <a:pPr marL="285750" indent="-285750">
                <a:buFont typeface="Wingdings" panose="05000000000000000000" pitchFamily="2" charset="2"/>
                <a:buChar char="ü"/>
              </a:pPr>
              <a:r>
                <a:rPr lang="en-US" dirty="0">
                  <a:solidFill>
                    <a:schemeClr val="bg1"/>
                  </a:solidFill>
                </a:rPr>
                <a:t>It can also help to keep your audience engaged and prevent them from losing interest or becoming distracted.</a:t>
              </a:r>
            </a:p>
            <a:p>
              <a:pPr marL="285750" indent="-285750">
                <a:buFont typeface="Wingdings" panose="05000000000000000000" pitchFamily="2" charset="2"/>
                <a:buChar char="ü"/>
              </a:pPr>
              <a:endParaRPr lang="en-US" dirty="0">
                <a:solidFill>
                  <a:schemeClr val="bg1"/>
                </a:solidFill>
              </a:endParaRPr>
            </a:p>
            <a:p>
              <a:pPr marL="285750" indent="-285750">
                <a:buFont typeface="Wingdings" panose="05000000000000000000" pitchFamily="2" charset="2"/>
                <a:buChar char="ü"/>
              </a:pPr>
              <a:r>
                <a:rPr lang="en-US" dirty="0">
                  <a:solidFill>
                    <a:schemeClr val="bg1"/>
                  </a:solidFill>
                </a:rPr>
                <a:t>To engage your audience effectively, it is important to choose the right tone and timing for your message and your audience. </a:t>
              </a:r>
            </a:p>
          </p:txBody>
        </p:sp>
      </p:grpSp>
    </p:spTree>
    <p:extLst>
      <p:ext uri="{BB962C8B-B14F-4D97-AF65-F5344CB8AC3E}">
        <p14:creationId xmlns:p14="http://schemas.microsoft.com/office/powerpoint/2010/main" val="415654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Engaging the Audience with Your Tone and Timing</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
        <p:nvSpPr>
          <p:cNvPr id="23" name="TextBox 22">
            <a:extLst>
              <a:ext uri="{FF2B5EF4-FFF2-40B4-BE49-F238E27FC236}">
                <a16:creationId xmlns:a16="http://schemas.microsoft.com/office/drawing/2014/main" id="{0ED560A3-B533-4593-9BDF-8B6C9A5FD7E6}"/>
              </a:ext>
            </a:extLst>
          </p:cNvPr>
          <p:cNvSpPr txBox="1"/>
          <p:nvPr/>
        </p:nvSpPr>
        <p:spPr>
          <a:xfrm>
            <a:off x="1986475"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3988" b="1" i="0" u="none" strike="noStrike" kern="0" cap="none" spc="0" normalizeH="0" baseline="0">
                <a:ln>
                  <a:noFill/>
                </a:ln>
                <a:solidFill>
                  <a:srgbClr val="FFFFFF"/>
                </a:solidFill>
                <a:effectLst/>
                <a:uLnTx/>
                <a:uFillTx/>
                <a:cs typeface="Calibri" panose="020F0502020204030204" pitchFamily="34" charset="0"/>
              </a:rPr>
              <a:t>01</a:t>
            </a:r>
          </a:p>
        </p:txBody>
      </p:sp>
      <p:sp>
        <p:nvSpPr>
          <p:cNvPr id="8" name="TextBox 7">
            <a:extLst>
              <a:ext uri="{FF2B5EF4-FFF2-40B4-BE49-F238E27FC236}">
                <a16:creationId xmlns:a16="http://schemas.microsoft.com/office/drawing/2014/main" id="{4F332CA0-B0A7-4ABD-B87E-96AC78ECC660}"/>
              </a:ext>
            </a:extLst>
          </p:cNvPr>
          <p:cNvSpPr txBox="1"/>
          <p:nvPr/>
        </p:nvSpPr>
        <p:spPr>
          <a:xfrm>
            <a:off x="0" y="-16675"/>
            <a:ext cx="9985356" cy="384977"/>
          </a:xfrm>
          <a:prstGeom prst="rect">
            <a:avLst/>
          </a:prstGeom>
          <a:noFill/>
        </p:spPr>
        <p:txBody>
          <a:bodyPr wrap="square" rtlCol="0">
            <a:spAutoFit/>
          </a:bodyPr>
          <a:lstStyle/>
          <a:p>
            <a:pPr>
              <a:lnSpc>
                <a:spcPct val="150000"/>
              </a:lnSpc>
            </a:pPr>
            <a:r>
              <a:rPr lang="en-US" sz="1400" dirty="0">
                <a:cs typeface="Poppins Light" panose="00000400000000000000" pitchFamily="2" charset="0"/>
              </a:rPr>
              <a:t>(Continued)</a:t>
            </a:r>
          </a:p>
        </p:txBody>
      </p:sp>
      <p:grpSp>
        <p:nvGrpSpPr>
          <p:cNvPr id="7" name="Group 6">
            <a:extLst>
              <a:ext uri="{FF2B5EF4-FFF2-40B4-BE49-F238E27FC236}">
                <a16:creationId xmlns:a16="http://schemas.microsoft.com/office/drawing/2014/main" id="{95F79499-BD9B-45FD-AC43-312D2CF9320F}"/>
              </a:ext>
            </a:extLst>
          </p:cNvPr>
          <p:cNvGrpSpPr/>
          <p:nvPr/>
        </p:nvGrpSpPr>
        <p:grpSpPr>
          <a:xfrm>
            <a:off x="1861255" y="1789047"/>
            <a:ext cx="8469490" cy="3508192"/>
            <a:chOff x="1861255" y="1789047"/>
            <a:chExt cx="8469490" cy="3508192"/>
          </a:xfrm>
        </p:grpSpPr>
        <p:sp>
          <p:nvSpPr>
            <p:cNvPr id="9" name="Rectangle: Diagonal Corners Rounded 8">
              <a:extLst>
                <a:ext uri="{FF2B5EF4-FFF2-40B4-BE49-F238E27FC236}">
                  <a16:creationId xmlns:a16="http://schemas.microsoft.com/office/drawing/2014/main" id="{22839949-4755-43C6-8E5E-A64938B5F188}"/>
                </a:ext>
              </a:extLst>
            </p:cNvPr>
            <p:cNvSpPr/>
            <p:nvPr/>
          </p:nvSpPr>
          <p:spPr>
            <a:xfrm>
              <a:off x="1861255" y="1789047"/>
              <a:ext cx="8469490" cy="3508192"/>
            </a:xfrm>
            <a:prstGeom prst="round2Diag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F8AD7AC-CE34-4D9C-95FC-C5A36F7A1BED}"/>
                </a:ext>
              </a:extLst>
            </p:cNvPr>
            <p:cNvSpPr txBox="1"/>
            <p:nvPr/>
          </p:nvSpPr>
          <p:spPr>
            <a:xfrm>
              <a:off x="1861255" y="2054092"/>
              <a:ext cx="8469490" cy="2308324"/>
            </a:xfrm>
            <a:prstGeom prst="rect">
              <a:avLst/>
            </a:prstGeom>
            <a:noFill/>
          </p:spPr>
          <p:txBody>
            <a:bodyPr wrap="square" rtlCol="0">
              <a:spAutoFit/>
            </a:bodyPr>
            <a:lstStyle/>
            <a:p>
              <a:pPr marL="285750" indent="-285750">
                <a:buFont typeface="Wingdings" panose="05000000000000000000" pitchFamily="2" charset="2"/>
                <a:buChar char="ü"/>
              </a:pPr>
              <a:r>
                <a:rPr lang="en-US" dirty="0">
                  <a:solidFill>
                    <a:schemeClr val="bg1"/>
                  </a:solidFill>
                </a:rPr>
                <a:t>Consider your audience's interests, needs, and expectations, as well as the context and purpose of your communication.</a:t>
              </a:r>
            </a:p>
            <a:p>
              <a:pPr marL="285750" indent="-285750">
                <a:buFont typeface="Wingdings" panose="05000000000000000000" pitchFamily="2" charset="2"/>
                <a:buChar char="ü"/>
              </a:pPr>
              <a:endParaRPr lang="en-US" dirty="0">
                <a:solidFill>
                  <a:schemeClr val="bg1"/>
                </a:solidFill>
              </a:endParaRPr>
            </a:p>
            <a:p>
              <a:pPr marL="285750" indent="-285750">
                <a:buFont typeface="Wingdings" panose="05000000000000000000" pitchFamily="2" charset="2"/>
                <a:buChar char="ü"/>
              </a:pPr>
              <a:r>
                <a:rPr lang="en-US" dirty="0">
                  <a:solidFill>
                    <a:schemeClr val="bg1"/>
                  </a:solidFill>
                </a:rPr>
                <a:t>Practice using different tones and timing strategies to see what works best for your audience and your message.</a:t>
              </a:r>
            </a:p>
            <a:p>
              <a:pPr marL="285750" indent="-285750">
                <a:buFont typeface="Wingdings" panose="05000000000000000000" pitchFamily="2" charset="2"/>
                <a:buChar char="ü"/>
              </a:pPr>
              <a:endParaRPr lang="en-US" dirty="0">
                <a:solidFill>
                  <a:schemeClr val="bg1"/>
                </a:solidFill>
              </a:endParaRPr>
            </a:p>
            <a:p>
              <a:pPr marL="285750" indent="-285750">
                <a:buFont typeface="Wingdings" panose="05000000000000000000" pitchFamily="2" charset="2"/>
                <a:buChar char="ü"/>
              </a:pPr>
              <a:r>
                <a:rPr lang="en-US" dirty="0">
                  <a:solidFill>
                    <a:schemeClr val="bg1"/>
                  </a:solidFill>
                </a:rPr>
                <a:t>And do not forget to be authentic to yourself - the most engaging communicators are those who are genuine and passionate about their message.</a:t>
              </a:r>
            </a:p>
          </p:txBody>
        </p:sp>
      </p:grpSp>
    </p:spTree>
    <p:extLst>
      <p:ext uri="{BB962C8B-B14F-4D97-AF65-F5344CB8AC3E}">
        <p14:creationId xmlns:p14="http://schemas.microsoft.com/office/powerpoint/2010/main" val="205802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Adapting to Your Audience </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7770067" cy="1661993"/>
          </a:xfrm>
          <a:prstGeom prst="rect">
            <a:avLst/>
          </a:prstGeom>
          <a:noFill/>
        </p:spPr>
        <p:txBody>
          <a:bodyPr wrap="square" rtlCol="0">
            <a:spAutoFit/>
          </a:bodyPr>
          <a:lstStyle/>
          <a:p>
            <a:r>
              <a:rPr lang="en-US" dirty="0">
                <a:cs typeface="Poppins Light" panose="00000400000000000000" pitchFamily="2" charset="0"/>
              </a:rPr>
              <a:t>Adapting to your audience is an essential technique for any good public speaker, it involves tailoring your message and delivery to suit the needs and expectations of your listeners.</a:t>
            </a:r>
          </a:p>
          <a:p>
            <a:endParaRPr lang="en-US" sz="1400" dirty="0">
              <a:cs typeface="Poppins Light" panose="00000400000000000000" pitchFamily="2" charset="0"/>
            </a:endParaRPr>
          </a:p>
          <a:p>
            <a:r>
              <a:rPr lang="en-US" b="1" dirty="0">
                <a:cs typeface="Poppins Light" panose="00000400000000000000" pitchFamily="2" charset="0"/>
              </a:rPr>
              <a:t>Here are some tips on how to adapt to your audience:</a:t>
            </a:r>
          </a:p>
          <a:p>
            <a:endParaRPr lang="en-US" sz="1400" dirty="0">
              <a:cs typeface="Poppins Light" panose="00000400000000000000" pitchFamily="2" charset="0"/>
            </a:endParaRP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6" name="Group 5">
            <a:extLst>
              <a:ext uri="{FF2B5EF4-FFF2-40B4-BE49-F238E27FC236}">
                <a16:creationId xmlns:a16="http://schemas.microsoft.com/office/drawing/2014/main" id="{620CEDEB-2D1D-4B9D-A71A-4CFC459AA8CC}"/>
              </a:ext>
            </a:extLst>
          </p:cNvPr>
          <p:cNvGrpSpPr/>
          <p:nvPr/>
        </p:nvGrpSpPr>
        <p:grpSpPr>
          <a:xfrm>
            <a:off x="1712569" y="2966818"/>
            <a:ext cx="6518071" cy="815620"/>
            <a:chOff x="1857303" y="2718080"/>
            <a:chExt cx="6518071" cy="815620"/>
          </a:xfrm>
        </p:grpSpPr>
        <p:sp>
          <p:nvSpPr>
            <p:cNvPr id="23" name="TextBox 22">
              <a:extLst>
                <a:ext uri="{FF2B5EF4-FFF2-40B4-BE49-F238E27FC236}">
                  <a16:creationId xmlns:a16="http://schemas.microsoft.com/office/drawing/2014/main" id="{0ED560A3-B533-4593-9BDF-8B6C9A5FD7E6}"/>
                </a:ext>
              </a:extLst>
            </p:cNvPr>
            <p:cNvSpPr txBox="1"/>
            <p:nvPr/>
          </p:nvSpPr>
          <p:spPr>
            <a:xfrm>
              <a:off x="1986475"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3988" b="1" i="0" u="none" strike="noStrike" kern="0" cap="none" spc="0" normalizeH="0" baseline="0">
                  <a:ln>
                    <a:noFill/>
                  </a:ln>
                  <a:solidFill>
                    <a:srgbClr val="FFFFFF"/>
                  </a:solidFill>
                  <a:effectLst/>
                  <a:uLnTx/>
                  <a:uFillTx/>
                  <a:cs typeface="Calibri" panose="020F0502020204030204" pitchFamily="34" charset="0"/>
                </a:rPr>
                <a:t>01</a:t>
              </a:r>
            </a:p>
          </p:txBody>
        </p:sp>
        <p:sp>
          <p:nvSpPr>
            <p:cNvPr id="12" name="Rectangle 11">
              <a:extLst>
                <a:ext uri="{FF2B5EF4-FFF2-40B4-BE49-F238E27FC236}">
                  <a16:creationId xmlns:a16="http://schemas.microsoft.com/office/drawing/2014/main" id="{681C252C-60B7-475C-9B77-97200EDBDB4F}"/>
                </a:ext>
              </a:extLst>
            </p:cNvPr>
            <p:cNvSpPr/>
            <p:nvPr/>
          </p:nvSpPr>
          <p:spPr>
            <a:xfrm>
              <a:off x="2613468" y="2930441"/>
              <a:ext cx="5761906" cy="560570"/>
            </a:xfrm>
            <a:prstGeom prst="rect">
              <a:avLst/>
            </a:prstGeom>
            <a:solidFill>
              <a:srgbClr val="AC75D5"/>
            </a:solidFill>
            <a:ln w="63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FFFFFF"/>
                </a:solidFill>
                <a:effectLst/>
                <a:uLnTx/>
                <a:uFillTx/>
                <a:latin typeface="Lato Light" panose="020F0502020204030203" pitchFamily="34" charset="0"/>
                <a:ea typeface="+mn-ea"/>
                <a:cs typeface="+mn-cs"/>
              </a:endParaRPr>
            </a:p>
          </p:txBody>
        </p:sp>
        <p:sp>
          <p:nvSpPr>
            <p:cNvPr id="15" name="Freeform 64">
              <a:extLst>
                <a:ext uri="{FF2B5EF4-FFF2-40B4-BE49-F238E27FC236}">
                  <a16:creationId xmlns:a16="http://schemas.microsoft.com/office/drawing/2014/main" id="{0BBE8F75-3C10-476D-BA07-1743E35BD3C3}"/>
                </a:ext>
              </a:extLst>
            </p:cNvPr>
            <p:cNvSpPr/>
            <p:nvPr/>
          </p:nvSpPr>
          <p:spPr>
            <a:xfrm rot="5400000">
              <a:off x="2030150" y="2705572"/>
              <a:ext cx="655281" cy="1000976"/>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solidFill>
              <a:srgbClr val="934BC9"/>
            </a:solidFill>
            <a:ln w="6350" cap="flat" cmpd="sng" algn="ctr">
              <a:solidFill>
                <a:srgbClr val="323232"/>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rgbClr val="FFFFFF"/>
                </a:solidFill>
                <a:effectLst/>
                <a:uLnTx/>
                <a:uFillTx/>
                <a:latin typeface="Lato Light" panose="020F0502020204030203" pitchFamily="34" charset="0"/>
                <a:ea typeface="+mn-ea"/>
                <a:cs typeface="+mn-cs"/>
              </a:endParaRPr>
            </a:p>
          </p:txBody>
        </p:sp>
        <p:sp>
          <p:nvSpPr>
            <p:cNvPr id="17" name="TextBox 16">
              <a:extLst>
                <a:ext uri="{FF2B5EF4-FFF2-40B4-BE49-F238E27FC236}">
                  <a16:creationId xmlns:a16="http://schemas.microsoft.com/office/drawing/2014/main" id="{E9F1C46B-B310-4D92-9270-D3E7CC019AA8}"/>
                </a:ext>
              </a:extLst>
            </p:cNvPr>
            <p:cNvSpPr txBox="1"/>
            <p:nvPr/>
          </p:nvSpPr>
          <p:spPr>
            <a:xfrm>
              <a:off x="2160484" y="2997017"/>
              <a:ext cx="332142" cy="400110"/>
            </a:xfrm>
            <a:prstGeom prst="rect">
              <a:avLst/>
            </a:prstGeom>
            <a:noFill/>
          </p:spPr>
          <p:txBody>
            <a:bodyPr wrap="none" rtlCol="0">
              <a:spAutoFit/>
            </a:bodyPr>
            <a:lstStyle/>
            <a:p>
              <a:pPr marL="0" marR="0" lvl="0" indent="0" defTabSz="810179"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dirty="0">
                  <a:ln>
                    <a:noFill/>
                  </a:ln>
                  <a:solidFill>
                    <a:srgbClr val="FFFFFF"/>
                  </a:solidFill>
                  <a:effectLst/>
                  <a:uLnTx/>
                  <a:uFillTx/>
                  <a:latin typeface="Poppins" pitchFamily="2" charset="77"/>
                  <a:cs typeface="Poppins" pitchFamily="2" charset="77"/>
                </a:rPr>
                <a:t>1</a:t>
              </a:r>
            </a:p>
          </p:txBody>
        </p:sp>
        <p:sp>
          <p:nvSpPr>
            <p:cNvPr id="20" name="TextBox 19">
              <a:extLst>
                <a:ext uri="{FF2B5EF4-FFF2-40B4-BE49-F238E27FC236}">
                  <a16:creationId xmlns:a16="http://schemas.microsoft.com/office/drawing/2014/main" id="{678FC318-CAC1-44A9-B8FB-4845C8DFF249}"/>
                </a:ext>
              </a:extLst>
            </p:cNvPr>
            <p:cNvSpPr txBox="1"/>
            <p:nvPr/>
          </p:nvSpPr>
          <p:spPr>
            <a:xfrm>
              <a:off x="2858279" y="3027795"/>
              <a:ext cx="2252540" cy="338554"/>
            </a:xfrm>
            <a:prstGeom prst="rect">
              <a:avLst/>
            </a:prstGeom>
            <a:noFill/>
          </p:spPr>
          <p:txBody>
            <a:bodyPr wrap="none" rtlCol="0">
              <a:spAutoFit/>
            </a:bodyPr>
            <a:lstStyle/>
            <a:p>
              <a:pPr lvl="0" defTabSz="810179">
                <a:defRPr/>
              </a:pPr>
              <a:r>
                <a:rPr lang="en-GB" sz="1600" b="1" kern="0" dirty="0">
                  <a:solidFill>
                    <a:schemeClr val="bg1"/>
                  </a:solidFill>
                  <a:latin typeface="Calibri" panose="020F0502020204030204" pitchFamily="34" charset="0"/>
                  <a:cs typeface="Calibri" panose="020F0502020204030204" pitchFamily="34" charset="0"/>
                </a:rPr>
                <a:t>Research Your Audience</a:t>
              </a:r>
            </a:p>
          </p:txBody>
        </p:sp>
      </p:grpSp>
      <p:grpSp>
        <p:nvGrpSpPr>
          <p:cNvPr id="8" name="Group 7">
            <a:extLst>
              <a:ext uri="{FF2B5EF4-FFF2-40B4-BE49-F238E27FC236}">
                <a16:creationId xmlns:a16="http://schemas.microsoft.com/office/drawing/2014/main" id="{E698F3B4-1086-451C-A3CF-6089C66510E6}"/>
              </a:ext>
            </a:extLst>
          </p:cNvPr>
          <p:cNvGrpSpPr/>
          <p:nvPr/>
        </p:nvGrpSpPr>
        <p:grpSpPr>
          <a:xfrm>
            <a:off x="2468734" y="4071340"/>
            <a:ext cx="6518070" cy="655281"/>
            <a:chOff x="1857304" y="3727939"/>
            <a:chExt cx="6518070" cy="655281"/>
          </a:xfrm>
          <a:solidFill>
            <a:srgbClr val="92D050"/>
          </a:solidFill>
        </p:grpSpPr>
        <p:sp>
          <p:nvSpPr>
            <p:cNvPr id="13" name="Rectangle 12">
              <a:extLst>
                <a:ext uri="{FF2B5EF4-FFF2-40B4-BE49-F238E27FC236}">
                  <a16:creationId xmlns:a16="http://schemas.microsoft.com/office/drawing/2014/main" id="{E5C9D522-EEAE-4B98-9B11-EBCF91D13C6C}"/>
                </a:ext>
              </a:extLst>
            </p:cNvPr>
            <p:cNvSpPr/>
            <p:nvPr/>
          </p:nvSpPr>
          <p:spPr>
            <a:xfrm>
              <a:off x="2613468" y="3775295"/>
              <a:ext cx="5761906" cy="560570"/>
            </a:xfrm>
            <a:prstGeom prst="rect">
              <a:avLst/>
            </a:prstGeom>
            <a:grpFill/>
            <a:ln w="63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FFFFFF"/>
                </a:solidFill>
                <a:effectLst/>
                <a:uLnTx/>
                <a:uFillTx/>
                <a:latin typeface="Lato Light" panose="020F0502020204030203" pitchFamily="34" charset="0"/>
                <a:ea typeface="+mn-ea"/>
                <a:cs typeface="+mn-cs"/>
              </a:endParaRPr>
            </a:p>
          </p:txBody>
        </p:sp>
        <p:grpSp>
          <p:nvGrpSpPr>
            <p:cNvPr id="19" name="Group 18">
              <a:extLst>
                <a:ext uri="{FF2B5EF4-FFF2-40B4-BE49-F238E27FC236}">
                  <a16:creationId xmlns:a16="http://schemas.microsoft.com/office/drawing/2014/main" id="{92C3E95B-E05E-468A-8801-42A3CF4C518A}"/>
                </a:ext>
              </a:extLst>
            </p:cNvPr>
            <p:cNvGrpSpPr/>
            <p:nvPr/>
          </p:nvGrpSpPr>
          <p:grpSpPr>
            <a:xfrm>
              <a:off x="1857304" y="3727939"/>
              <a:ext cx="1000976" cy="655281"/>
              <a:chOff x="3719159" y="2641302"/>
              <a:chExt cx="1000976" cy="655281"/>
            </a:xfrm>
            <a:grpFill/>
          </p:grpSpPr>
          <p:sp>
            <p:nvSpPr>
              <p:cNvPr id="24" name="Freeform 71">
                <a:extLst>
                  <a:ext uri="{FF2B5EF4-FFF2-40B4-BE49-F238E27FC236}">
                    <a16:creationId xmlns:a16="http://schemas.microsoft.com/office/drawing/2014/main" id="{B3BDEA5D-DD9E-4AF1-B928-64EC3E55E032}"/>
                  </a:ext>
                </a:extLst>
              </p:cNvPr>
              <p:cNvSpPr/>
              <p:nvPr/>
            </p:nvSpPr>
            <p:spPr>
              <a:xfrm rot="5400000">
                <a:off x="3892006" y="2468455"/>
                <a:ext cx="655281" cy="1000976"/>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solidFill>
                <a:srgbClr val="70AD47"/>
              </a:solidFill>
              <a:ln w="635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rgbClr val="FFFFFF"/>
                  </a:solidFill>
                  <a:effectLst/>
                  <a:uLnTx/>
                  <a:uFillTx/>
                  <a:latin typeface="Lato Light" panose="020F0502020204030203" pitchFamily="34" charset="0"/>
                  <a:ea typeface="+mn-ea"/>
                  <a:cs typeface="+mn-cs"/>
                </a:endParaRPr>
              </a:p>
            </p:txBody>
          </p:sp>
          <p:sp>
            <p:nvSpPr>
              <p:cNvPr id="25" name="TextBox 24">
                <a:extLst>
                  <a:ext uri="{FF2B5EF4-FFF2-40B4-BE49-F238E27FC236}">
                    <a16:creationId xmlns:a16="http://schemas.microsoft.com/office/drawing/2014/main" id="{9F3F3A1A-ED13-4421-9A3D-A136BC7DC734}"/>
                  </a:ext>
                </a:extLst>
              </p:cNvPr>
              <p:cNvSpPr txBox="1"/>
              <p:nvPr/>
            </p:nvSpPr>
            <p:spPr>
              <a:xfrm>
                <a:off x="4038277" y="2797507"/>
                <a:ext cx="332142" cy="400110"/>
              </a:xfrm>
              <a:prstGeom prst="rect">
                <a:avLst/>
              </a:prstGeom>
              <a:solidFill>
                <a:srgbClr val="70AD47"/>
              </a:solidFill>
            </p:spPr>
            <p:txBody>
              <a:bodyPr wrap="none" rtlCol="0">
                <a:spAutoFit/>
              </a:bodyPr>
              <a:lstStyle/>
              <a:p>
                <a:pPr marL="0" marR="0" lvl="0" indent="0" defTabSz="810179"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dirty="0">
                    <a:ln>
                      <a:noFill/>
                    </a:ln>
                    <a:solidFill>
                      <a:srgbClr val="FFFFFF"/>
                    </a:solidFill>
                    <a:effectLst/>
                    <a:uLnTx/>
                    <a:uFillTx/>
                    <a:latin typeface="Poppins" pitchFamily="2" charset="77"/>
                    <a:cs typeface="Poppins" pitchFamily="2" charset="77"/>
                  </a:rPr>
                  <a:t>2</a:t>
                </a:r>
              </a:p>
            </p:txBody>
          </p:sp>
        </p:grpSp>
        <p:sp>
          <p:nvSpPr>
            <p:cNvPr id="21" name="TextBox 20">
              <a:extLst>
                <a:ext uri="{FF2B5EF4-FFF2-40B4-BE49-F238E27FC236}">
                  <a16:creationId xmlns:a16="http://schemas.microsoft.com/office/drawing/2014/main" id="{F93D4EF2-6A9C-4E84-8934-FAAC454A76E4}"/>
                </a:ext>
              </a:extLst>
            </p:cNvPr>
            <p:cNvSpPr txBox="1"/>
            <p:nvPr/>
          </p:nvSpPr>
          <p:spPr>
            <a:xfrm>
              <a:off x="2858279" y="3886303"/>
              <a:ext cx="2443298" cy="338554"/>
            </a:xfrm>
            <a:prstGeom prst="rect">
              <a:avLst/>
            </a:prstGeom>
            <a:grpFill/>
          </p:spPr>
          <p:txBody>
            <a:bodyPr wrap="none" rtlCol="0">
              <a:spAutoFit/>
            </a:bodyPr>
            <a:lstStyle/>
            <a:p>
              <a:pPr lvl="0" defTabSz="810179">
                <a:defRPr/>
              </a:pPr>
              <a:r>
                <a:rPr lang="en-GB" sz="1600" b="1" kern="0" dirty="0">
                  <a:solidFill>
                    <a:schemeClr val="bg1"/>
                  </a:solidFill>
                  <a:latin typeface="Calibri" panose="020F0502020204030204" pitchFamily="34" charset="0"/>
                  <a:cs typeface="Calibri" panose="020F0502020204030204" pitchFamily="34" charset="0"/>
                </a:rPr>
                <a:t>Use Appropriate Language</a:t>
              </a:r>
            </a:p>
          </p:txBody>
        </p:sp>
      </p:grpSp>
      <p:grpSp>
        <p:nvGrpSpPr>
          <p:cNvPr id="9" name="Group 8">
            <a:extLst>
              <a:ext uri="{FF2B5EF4-FFF2-40B4-BE49-F238E27FC236}">
                <a16:creationId xmlns:a16="http://schemas.microsoft.com/office/drawing/2014/main" id="{6F00BA01-F9EF-4AA0-99B9-7587E0D6C249}"/>
              </a:ext>
            </a:extLst>
          </p:cNvPr>
          <p:cNvGrpSpPr/>
          <p:nvPr/>
        </p:nvGrpSpPr>
        <p:grpSpPr>
          <a:xfrm>
            <a:off x="3224898" y="5015522"/>
            <a:ext cx="6490349" cy="655281"/>
            <a:chOff x="1857303" y="4567766"/>
            <a:chExt cx="6490349" cy="655281"/>
          </a:xfrm>
        </p:grpSpPr>
        <p:sp>
          <p:nvSpPr>
            <p:cNvPr id="14" name="Rectangle 13">
              <a:extLst>
                <a:ext uri="{FF2B5EF4-FFF2-40B4-BE49-F238E27FC236}">
                  <a16:creationId xmlns:a16="http://schemas.microsoft.com/office/drawing/2014/main" id="{165DE0C5-322B-43A5-8BCA-1A2A21F91CDC}"/>
                </a:ext>
              </a:extLst>
            </p:cNvPr>
            <p:cNvSpPr/>
            <p:nvPr/>
          </p:nvSpPr>
          <p:spPr>
            <a:xfrm>
              <a:off x="2585746" y="4614377"/>
              <a:ext cx="5761906" cy="560570"/>
            </a:xfrm>
            <a:prstGeom prst="rect">
              <a:avLst/>
            </a:prstGeom>
            <a:solidFill>
              <a:schemeClr val="accent1">
                <a:lumMod val="60000"/>
                <a:lumOff val="40000"/>
              </a:schemeClr>
            </a:solidFill>
            <a:ln w="63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rgbClr val="FFFFFF"/>
                </a:solidFill>
                <a:effectLst/>
                <a:uLnTx/>
                <a:uFillTx/>
                <a:latin typeface="Lato Light" panose="020F0502020204030203" pitchFamily="34" charset="0"/>
                <a:ea typeface="+mn-ea"/>
                <a:cs typeface="+mn-cs"/>
              </a:endParaRPr>
            </a:p>
          </p:txBody>
        </p:sp>
        <p:grpSp>
          <p:nvGrpSpPr>
            <p:cNvPr id="18" name="Group 17">
              <a:extLst>
                <a:ext uri="{FF2B5EF4-FFF2-40B4-BE49-F238E27FC236}">
                  <a16:creationId xmlns:a16="http://schemas.microsoft.com/office/drawing/2014/main" id="{19995AD4-31D5-4170-B9CF-1A2D7ABBC1CA}"/>
                </a:ext>
              </a:extLst>
            </p:cNvPr>
            <p:cNvGrpSpPr/>
            <p:nvPr/>
          </p:nvGrpSpPr>
          <p:grpSpPr>
            <a:xfrm>
              <a:off x="1857303" y="4567766"/>
              <a:ext cx="1000976" cy="655281"/>
              <a:chOff x="3719158" y="3602372"/>
              <a:chExt cx="1000976" cy="655281"/>
            </a:xfrm>
          </p:grpSpPr>
          <p:sp>
            <p:nvSpPr>
              <p:cNvPr id="26" name="Freeform 73">
                <a:extLst>
                  <a:ext uri="{FF2B5EF4-FFF2-40B4-BE49-F238E27FC236}">
                    <a16:creationId xmlns:a16="http://schemas.microsoft.com/office/drawing/2014/main" id="{A8757D48-563C-4084-B0F9-962D15BBDA04}"/>
                  </a:ext>
                </a:extLst>
              </p:cNvPr>
              <p:cNvSpPr/>
              <p:nvPr/>
            </p:nvSpPr>
            <p:spPr>
              <a:xfrm rot="5400000">
                <a:off x="3892005" y="3429525"/>
                <a:ext cx="655281" cy="1000976"/>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gradFill rotWithShape="1">
                <a:gsLst>
                  <a:gs pos="0">
                    <a:srgbClr val="1264C3">
                      <a:satMod val="103000"/>
                      <a:lumMod val="102000"/>
                      <a:tint val="94000"/>
                    </a:srgbClr>
                  </a:gs>
                  <a:gs pos="50000">
                    <a:srgbClr val="1264C3">
                      <a:satMod val="110000"/>
                      <a:lumMod val="100000"/>
                      <a:shade val="100000"/>
                    </a:srgbClr>
                  </a:gs>
                  <a:gs pos="100000">
                    <a:srgbClr val="1264C3">
                      <a:lumMod val="99000"/>
                      <a:satMod val="120000"/>
                      <a:shade val="78000"/>
                    </a:srgbClr>
                  </a:gs>
                </a:gsLst>
                <a:lin ang="5400000" scaled="0"/>
              </a:gradFill>
              <a:ln w="635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rgbClr val="FFFFFF"/>
                  </a:solidFill>
                  <a:effectLst/>
                  <a:uLnTx/>
                  <a:uFillTx/>
                  <a:latin typeface="Lato Light" panose="020F0502020204030203" pitchFamily="34" charset="0"/>
                  <a:ea typeface="+mn-ea"/>
                  <a:cs typeface="+mn-cs"/>
                </a:endParaRPr>
              </a:p>
            </p:txBody>
          </p:sp>
          <p:sp>
            <p:nvSpPr>
              <p:cNvPr id="28" name="TextBox 27">
                <a:extLst>
                  <a:ext uri="{FF2B5EF4-FFF2-40B4-BE49-F238E27FC236}">
                    <a16:creationId xmlns:a16="http://schemas.microsoft.com/office/drawing/2014/main" id="{CCBD1638-D19E-4A56-8D11-E58E9BD7C54A}"/>
                  </a:ext>
                </a:extLst>
              </p:cNvPr>
              <p:cNvSpPr txBox="1"/>
              <p:nvPr/>
            </p:nvSpPr>
            <p:spPr>
              <a:xfrm>
                <a:off x="4022339" y="3758575"/>
                <a:ext cx="332142" cy="400110"/>
              </a:xfrm>
              <a:prstGeom prst="rect">
                <a:avLst/>
              </a:prstGeom>
              <a:noFill/>
            </p:spPr>
            <p:txBody>
              <a:bodyPr wrap="none" rtlCol="0">
                <a:spAutoFit/>
              </a:bodyPr>
              <a:lstStyle/>
              <a:p>
                <a:pPr marL="0" marR="0" lvl="0" indent="0" defTabSz="810179"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dirty="0">
                    <a:ln>
                      <a:noFill/>
                    </a:ln>
                    <a:solidFill>
                      <a:srgbClr val="FFFFFF"/>
                    </a:solidFill>
                    <a:effectLst/>
                    <a:uLnTx/>
                    <a:uFillTx/>
                    <a:latin typeface="Poppins" pitchFamily="2" charset="77"/>
                    <a:cs typeface="Poppins" pitchFamily="2" charset="77"/>
                  </a:rPr>
                  <a:t>3</a:t>
                </a:r>
              </a:p>
            </p:txBody>
          </p:sp>
        </p:grpSp>
        <p:sp>
          <p:nvSpPr>
            <p:cNvPr id="22" name="TextBox 21">
              <a:extLst>
                <a:ext uri="{FF2B5EF4-FFF2-40B4-BE49-F238E27FC236}">
                  <a16:creationId xmlns:a16="http://schemas.microsoft.com/office/drawing/2014/main" id="{08BF93A7-2B7B-4588-91B0-8186581579A7}"/>
                </a:ext>
              </a:extLst>
            </p:cNvPr>
            <p:cNvSpPr txBox="1"/>
            <p:nvPr/>
          </p:nvSpPr>
          <p:spPr>
            <a:xfrm>
              <a:off x="2858279" y="4725385"/>
              <a:ext cx="2186817" cy="338554"/>
            </a:xfrm>
            <a:prstGeom prst="rect">
              <a:avLst/>
            </a:prstGeom>
            <a:noFill/>
          </p:spPr>
          <p:txBody>
            <a:bodyPr wrap="none" rtlCol="0">
              <a:spAutoFit/>
            </a:bodyPr>
            <a:lstStyle/>
            <a:p>
              <a:pPr lvl="0" defTabSz="810179">
                <a:defRPr/>
              </a:pPr>
              <a:r>
                <a:rPr lang="en-GB" sz="1600" b="1" kern="0" dirty="0">
                  <a:solidFill>
                    <a:schemeClr val="bg1"/>
                  </a:solidFill>
                  <a:latin typeface="Calibri" panose="020F0502020204030204" pitchFamily="34" charset="0"/>
                  <a:cs typeface="Calibri" panose="020F0502020204030204" pitchFamily="34" charset="0"/>
                </a:rPr>
                <a:t>Address Their Concerns</a:t>
              </a:r>
            </a:p>
          </p:txBody>
        </p:sp>
      </p:grpSp>
    </p:spTree>
    <p:extLst>
      <p:ext uri="{BB962C8B-B14F-4D97-AF65-F5344CB8AC3E}">
        <p14:creationId xmlns:p14="http://schemas.microsoft.com/office/powerpoint/2010/main" val="395979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Adapting to Your Audience </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6" name="Group 5">
            <a:extLst>
              <a:ext uri="{FF2B5EF4-FFF2-40B4-BE49-F238E27FC236}">
                <a16:creationId xmlns:a16="http://schemas.microsoft.com/office/drawing/2014/main" id="{620CEDEB-2D1D-4B9D-A71A-4CFC459AA8CC}"/>
              </a:ext>
            </a:extLst>
          </p:cNvPr>
          <p:cNvGrpSpPr/>
          <p:nvPr/>
        </p:nvGrpSpPr>
        <p:grpSpPr>
          <a:xfrm>
            <a:off x="1421872" y="1580405"/>
            <a:ext cx="6518071" cy="815620"/>
            <a:chOff x="1857303" y="2718080"/>
            <a:chExt cx="6518071" cy="815620"/>
          </a:xfrm>
        </p:grpSpPr>
        <p:sp>
          <p:nvSpPr>
            <p:cNvPr id="23" name="TextBox 22">
              <a:extLst>
                <a:ext uri="{FF2B5EF4-FFF2-40B4-BE49-F238E27FC236}">
                  <a16:creationId xmlns:a16="http://schemas.microsoft.com/office/drawing/2014/main" id="{0ED560A3-B533-4593-9BDF-8B6C9A5FD7E6}"/>
                </a:ext>
              </a:extLst>
            </p:cNvPr>
            <p:cNvSpPr txBox="1"/>
            <p:nvPr/>
          </p:nvSpPr>
          <p:spPr>
            <a:xfrm>
              <a:off x="1986475"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3988" b="1" i="0" u="none" strike="noStrike" kern="0" cap="none" spc="0" normalizeH="0" baseline="0">
                  <a:ln>
                    <a:noFill/>
                  </a:ln>
                  <a:solidFill>
                    <a:schemeClr val="bg1"/>
                  </a:solidFill>
                  <a:effectLst/>
                  <a:uLnTx/>
                  <a:uFillTx/>
                  <a:cs typeface="Calibri" panose="020F0502020204030204" pitchFamily="34" charset="0"/>
                </a:rPr>
                <a:t>01</a:t>
              </a:r>
            </a:p>
          </p:txBody>
        </p:sp>
        <p:sp>
          <p:nvSpPr>
            <p:cNvPr id="12" name="Rectangle 11">
              <a:extLst>
                <a:ext uri="{FF2B5EF4-FFF2-40B4-BE49-F238E27FC236}">
                  <a16:creationId xmlns:a16="http://schemas.microsoft.com/office/drawing/2014/main" id="{681C252C-60B7-475C-9B77-97200EDBDB4F}"/>
                </a:ext>
              </a:extLst>
            </p:cNvPr>
            <p:cNvSpPr/>
            <p:nvPr/>
          </p:nvSpPr>
          <p:spPr>
            <a:xfrm>
              <a:off x="2613468" y="2930441"/>
              <a:ext cx="5761906" cy="560570"/>
            </a:xfrm>
            <a:prstGeom prst="rect">
              <a:avLst/>
            </a:prstGeom>
            <a:solidFill>
              <a:srgbClr val="2970FF"/>
            </a:solidFill>
            <a:ln w="63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sp>
          <p:nvSpPr>
            <p:cNvPr id="15" name="Freeform 64">
              <a:extLst>
                <a:ext uri="{FF2B5EF4-FFF2-40B4-BE49-F238E27FC236}">
                  <a16:creationId xmlns:a16="http://schemas.microsoft.com/office/drawing/2014/main" id="{0BBE8F75-3C10-476D-BA07-1743E35BD3C3}"/>
                </a:ext>
              </a:extLst>
            </p:cNvPr>
            <p:cNvSpPr/>
            <p:nvPr/>
          </p:nvSpPr>
          <p:spPr>
            <a:xfrm rot="5400000">
              <a:off x="2030150" y="2705572"/>
              <a:ext cx="655281" cy="1000976"/>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solidFill>
              <a:srgbClr val="0043C8"/>
            </a:solidFill>
            <a:ln w="635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sp>
          <p:nvSpPr>
            <p:cNvPr id="17" name="TextBox 16">
              <a:extLst>
                <a:ext uri="{FF2B5EF4-FFF2-40B4-BE49-F238E27FC236}">
                  <a16:creationId xmlns:a16="http://schemas.microsoft.com/office/drawing/2014/main" id="{E9F1C46B-B310-4D92-9270-D3E7CC019AA8}"/>
                </a:ext>
              </a:extLst>
            </p:cNvPr>
            <p:cNvSpPr txBox="1"/>
            <p:nvPr/>
          </p:nvSpPr>
          <p:spPr>
            <a:xfrm>
              <a:off x="2160484" y="2997017"/>
              <a:ext cx="314510" cy="400110"/>
            </a:xfrm>
            <a:prstGeom prst="rect">
              <a:avLst/>
            </a:prstGeom>
            <a:noFill/>
          </p:spPr>
          <p:txBody>
            <a:bodyPr wrap="none" rtlCol="0">
              <a:spAutoFit/>
            </a:bodyPr>
            <a:lstStyle/>
            <a:p>
              <a:pPr marL="0" marR="0" lvl="0" indent="0" defTabSz="810179"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a:ln>
                    <a:noFill/>
                  </a:ln>
                  <a:solidFill>
                    <a:schemeClr val="bg1"/>
                  </a:solidFill>
                  <a:effectLst/>
                  <a:uLnTx/>
                  <a:uFillTx/>
                  <a:latin typeface="Poppins" pitchFamily="2" charset="77"/>
                  <a:cs typeface="Poppins" pitchFamily="2" charset="77"/>
                </a:rPr>
                <a:t>4</a:t>
              </a:r>
              <a:endParaRPr kumimoji="0" lang="en-GB" sz="2000" b="1" i="0" u="none" strike="noStrike" kern="0" cap="none" spc="0" normalizeH="0" baseline="0" dirty="0">
                <a:ln>
                  <a:noFill/>
                </a:ln>
                <a:solidFill>
                  <a:schemeClr val="bg1"/>
                </a:solidFill>
                <a:effectLst/>
                <a:uLnTx/>
                <a:uFillTx/>
                <a:latin typeface="Poppins" pitchFamily="2" charset="77"/>
                <a:cs typeface="Poppins" pitchFamily="2" charset="77"/>
              </a:endParaRPr>
            </a:p>
          </p:txBody>
        </p:sp>
        <p:sp>
          <p:nvSpPr>
            <p:cNvPr id="20" name="TextBox 19">
              <a:extLst>
                <a:ext uri="{FF2B5EF4-FFF2-40B4-BE49-F238E27FC236}">
                  <a16:creationId xmlns:a16="http://schemas.microsoft.com/office/drawing/2014/main" id="{678FC318-CAC1-44A9-B8FB-4845C8DFF249}"/>
                </a:ext>
              </a:extLst>
            </p:cNvPr>
            <p:cNvSpPr txBox="1"/>
            <p:nvPr/>
          </p:nvSpPr>
          <p:spPr>
            <a:xfrm>
              <a:off x="2858279" y="3027795"/>
              <a:ext cx="2153154" cy="338554"/>
            </a:xfrm>
            <a:prstGeom prst="rect">
              <a:avLst/>
            </a:prstGeom>
            <a:noFill/>
          </p:spPr>
          <p:txBody>
            <a:bodyPr wrap="none" rtlCol="0">
              <a:spAutoFit/>
            </a:bodyPr>
            <a:lstStyle/>
            <a:p>
              <a:pPr lvl="0" defTabSz="810179">
                <a:defRPr/>
              </a:pPr>
              <a:r>
                <a:rPr lang="en-GB" sz="1600" b="1" kern="0" dirty="0">
                  <a:solidFill>
                    <a:schemeClr val="bg1"/>
                  </a:solidFill>
                  <a:latin typeface="Calibri" panose="020F0502020204030204" pitchFamily="34" charset="0"/>
                  <a:cs typeface="Calibri" panose="020F0502020204030204" pitchFamily="34" charset="0"/>
                </a:rPr>
                <a:t>Use Relevant Examples</a:t>
              </a:r>
            </a:p>
          </p:txBody>
        </p:sp>
      </p:grpSp>
      <p:grpSp>
        <p:nvGrpSpPr>
          <p:cNvPr id="8" name="Group 7">
            <a:extLst>
              <a:ext uri="{FF2B5EF4-FFF2-40B4-BE49-F238E27FC236}">
                <a16:creationId xmlns:a16="http://schemas.microsoft.com/office/drawing/2014/main" id="{E698F3B4-1086-451C-A3CF-6089C66510E6}"/>
              </a:ext>
            </a:extLst>
          </p:cNvPr>
          <p:cNvGrpSpPr/>
          <p:nvPr/>
        </p:nvGrpSpPr>
        <p:grpSpPr>
          <a:xfrm>
            <a:off x="2178037" y="2741532"/>
            <a:ext cx="6518070" cy="655281"/>
            <a:chOff x="1857304" y="3727939"/>
            <a:chExt cx="6518070" cy="655281"/>
          </a:xfrm>
        </p:grpSpPr>
        <p:sp>
          <p:nvSpPr>
            <p:cNvPr id="13" name="Rectangle 12">
              <a:extLst>
                <a:ext uri="{FF2B5EF4-FFF2-40B4-BE49-F238E27FC236}">
                  <a16:creationId xmlns:a16="http://schemas.microsoft.com/office/drawing/2014/main" id="{E5C9D522-EEAE-4B98-9B11-EBCF91D13C6C}"/>
                </a:ext>
              </a:extLst>
            </p:cNvPr>
            <p:cNvSpPr/>
            <p:nvPr/>
          </p:nvSpPr>
          <p:spPr>
            <a:xfrm>
              <a:off x="2613468" y="3775295"/>
              <a:ext cx="5761906" cy="560570"/>
            </a:xfrm>
            <a:prstGeom prst="rect">
              <a:avLst/>
            </a:prstGeom>
            <a:solidFill>
              <a:schemeClr val="accent1">
                <a:lumMod val="60000"/>
                <a:lumOff val="40000"/>
              </a:schemeClr>
            </a:solidFill>
            <a:ln w="63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grpSp>
          <p:nvGrpSpPr>
            <p:cNvPr id="19" name="Group 18">
              <a:extLst>
                <a:ext uri="{FF2B5EF4-FFF2-40B4-BE49-F238E27FC236}">
                  <a16:creationId xmlns:a16="http://schemas.microsoft.com/office/drawing/2014/main" id="{92C3E95B-E05E-468A-8801-42A3CF4C518A}"/>
                </a:ext>
              </a:extLst>
            </p:cNvPr>
            <p:cNvGrpSpPr/>
            <p:nvPr/>
          </p:nvGrpSpPr>
          <p:grpSpPr>
            <a:xfrm>
              <a:off x="1857304" y="3727939"/>
              <a:ext cx="1000976" cy="655281"/>
              <a:chOff x="3719159" y="2641302"/>
              <a:chExt cx="1000976" cy="655281"/>
            </a:xfrm>
          </p:grpSpPr>
          <p:sp>
            <p:nvSpPr>
              <p:cNvPr id="24" name="Freeform 71">
                <a:extLst>
                  <a:ext uri="{FF2B5EF4-FFF2-40B4-BE49-F238E27FC236}">
                    <a16:creationId xmlns:a16="http://schemas.microsoft.com/office/drawing/2014/main" id="{B3BDEA5D-DD9E-4AF1-B928-64EC3E55E032}"/>
                  </a:ext>
                </a:extLst>
              </p:cNvPr>
              <p:cNvSpPr/>
              <p:nvPr/>
            </p:nvSpPr>
            <p:spPr>
              <a:xfrm rot="5400000">
                <a:off x="3892006" y="2468455"/>
                <a:ext cx="655281" cy="1000976"/>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solidFill>
                <a:schemeClr val="accent1"/>
              </a:solidFill>
              <a:ln w="635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sp>
            <p:nvSpPr>
              <p:cNvPr id="25" name="TextBox 24">
                <a:extLst>
                  <a:ext uri="{FF2B5EF4-FFF2-40B4-BE49-F238E27FC236}">
                    <a16:creationId xmlns:a16="http://schemas.microsoft.com/office/drawing/2014/main" id="{9F3F3A1A-ED13-4421-9A3D-A136BC7DC734}"/>
                  </a:ext>
                </a:extLst>
              </p:cNvPr>
              <p:cNvSpPr txBox="1"/>
              <p:nvPr/>
            </p:nvSpPr>
            <p:spPr>
              <a:xfrm>
                <a:off x="4038277" y="2797507"/>
                <a:ext cx="314510" cy="400110"/>
              </a:xfrm>
              <a:prstGeom prst="rect">
                <a:avLst/>
              </a:prstGeom>
              <a:noFill/>
            </p:spPr>
            <p:txBody>
              <a:bodyPr wrap="none" rtlCol="0">
                <a:spAutoFit/>
              </a:bodyPr>
              <a:lstStyle/>
              <a:p>
                <a:pPr marL="0" marR="0" lvl="0" indent="0" defTabSz="810179"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dirty="0">
                    <a:ln>
                      <a:noFill/>
                    </a:ln>
                    <a:solidFill>
                      <a:schemeClr val="bg1"/>
                    </a:solidFill>
                    <a:effectLst/>
                    <a:uLnTx/>
                    <a:uFillTx/>
                    <a:latin typeface="Poppins" pitchFamily="2" charset="77"/>
                    <a:cs typeface="Poppins" pitchFamily="2" charset="77"/>
                  </a:rPr>
                  <a:t>5</a:t>
                </a:r>
              </a:p>
            </p:txBody>
          </p:sp>
        </p:grpSp>
        <p:sp>
          <p:nvSpPr>
            <p:cNvPr id="21" name="TextBox 20">
              <a:extLst>
                <a:ext uri="{FF2B5EF4-FFF2-40B4-BE49-F238E27FC236}">
                  <a16:creationId xmlns:a16="http://schemas.microsoft.com/office/drawing/2014/main" id="{F93D4EF2-6A9C-4E84-8934-FAAC454A76E4}"/>
                </a:ext>
              </a:extLst>
            </p:cNvPr>
            <p:cNvSpPr txBox="1"/>
            <p:nvPr/>
          </p:nvSpPr>
          <p:spPr>
            <a:xfrm>
              <a:off x="2858279" y="3886303"/>
              <a:ext cx="1935145" cy="338554"/>
            </a:xfrm>
            <a:prstGeom prst="rect">
              <a:avLst/>
            </a:prstGeom>
            <a:noFill/>
          </p:spPr>
          <p:txBody>
            <a:bodyPr wrap="none" rtlCol="0">
              <a:spAutoFit/>
            </a:bodyPr>
            <a:lstStyle/>
            <a:p>
              <a:pPr lvl="0" defTabSz="810179">
                <a:defRPr/>
              </a:pPr>
              <a:r>
                <a:rPr lang="en-GB" sz="1600" b="1" kern="0" dirty="0">
                  <a:solidFill>
                    <a:schemeClr val="bg1"/>
                  </a:solidFill>
                  <a:latin typeface="Calibri" panose="020F0502020204030204" pitchFamily="34" charset="0"/>
                  <a:cs typeface="Calibri" panose="020F0502020204030204" pitchFamily="34" charset="0"/>
                </a:rPr>
                <a:t>Adjust Your Delivery</a:t>
              </a:r>
            </a:p>
          </p:txBody>
        </p:sp>
      </p:grpSp>
      <p:grpSp>
        <p:nvGrpSpPr>
          <p:cNvPr id="9" name="Group 8">
            <a:extLst>
              <a:ext uri="{FF2B5EF4-FFF2-40B4-BE49-F238E27FC236}">
                <a16:creationId xmlns:a16="http://schemas.microsoft.com/office/drawing/2014/main" id="{6F00BA01-F9EF-4AA0-99B9-7587E0D6C249}"/>
              </a:ext>
            </a:extLst>
          </p:cNvPr>
          <p:cNvGrpSpPr/>
          <p:nvPr/>
        </p:nvGrpSpPr>
        <p:grpSpPr>
          <a:xfrm>
            <a:off x="2934201" y="3742320"/>
            <a:ext cx="6490349" cy="655281"/>
            <a:chOff x="1857303" y="4567766"/>
            <a:chExt cx="6490349" cy="655281"/>
          </a:xfrm>
        </p:grpSpPr>
        <p:sp>
          <p:nvSpPr>
            <p:cNvPr id="14" name="Rectangle 13">
              <a:extLst>
                <a:ext uri="{FF2B5EF4-FFF2-40B4-BE49-F238E27FC236}">
                  <a16:creationId xmlns:a16="http://schemas.microsoft.com/office/drawing/2014/main" id="{165DE0C5-322B-43A5-8BCA-1A2A21F91CDC}"/>
                </a:ext>
              </a:extLst>
            </p:cNvPr>
            <p:cNvSpPr/>
            <p:nvPr/>
          </p:nvSpPr>
          <p:spPr>
            <a:xfrm>
              <a:off x="2585746" y="4614377"/>
              <a:ext cx="5761906" cy="560570"/>
            </a:xfrm>
            <a:prstGeom prst="rect">
              <a:avLst/>
            </a:prstGeom>
            <a:solidFill>
              <a:srgbClr val="AC75D5"/>
            </a:solidFill>
            <a:ln w="6350" cap="flat" cmpd="sng" algn="ctr">
              <a:solidFill>
                <a:srgbClr val="32323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grpSp>
          <p:nvGrpSpPr>
            <p:cNvPr id="18" name="Group 17">
              <a:extLst>
                <a:ext uri="{FF2B5EF4-FFF2-40B4-BE49-F238E27FC236}">
                  <a16:creationId xmlns:a16="http://schemas.microsoft.com/office/drawing/2014/main" id="{19995AD4-31D5-4170-B9CF-1A2D7ABBC1CA}"/>
                </a:ext>
              </a:extLst>
            </p:cNvPr>
            <p:cNvGrpSpPr/>
            <p:nvPr/>
          </p:nvGrpSpPr>
          <p:grpSpPr>
            <a:xfrm>
              <a:off x="1857303" y="4567766"/>
              <a:ext cx="1000976" cy="655281"/>
              <a:chOff x="3719158" y="3602372"/>
              <a:chExt cx="1000976" cy="655281"/>
            </a:xfrm>
          </p:grpSpPr>
          <p:sp>
            <p:nvSpPr>
              <p:cNvPr id="26" name="Freeform 73">
                <a:extLst>
                  <a:ext uri="{FF2B5EF4-FFF2-40B4-BE49-F238E27FC236}">
                    <a16:creationId xmlns:a16="http://schemas.microsoft.com/office/drawing/2014/main" id="{A8757D48-563C-4084-B0F9-962D15BBDA04}"/>
                  </a:ext>
                </a:extLst>
              </p:cNvPr>
              <p:cNvSpPr/>
              <p:nvPr/>
            </p:nvSpPr>
            <p:spPr>
              <a:xfrm rot="5400000">
                <a:off x="3892005" y="3429525"/>
                <a:ext cx="655281" cy="1000976"/>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solidFill>
                <a:srgbClr val="934BC9"/>
              </a:solidFill>
              <a:ln w="635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sp>
            <p:nvSpPr>
              <p:cNvPr id="28" name="TextBox 27">
                <a:extLst>
                  <a:ext uri="{FF2B5EF4-FFF2-40B4-BE49-F238E27FC236}">
                    <a16:creationId xmlns:a16="http://schemas.microsoft.com/office/drawing/2014/main" id="{CCBD1638-D19E-4A56-8D11-E58E9BD7C54A}"/>
                  </a:ext>
                </a:extLst>
              </p:cNvPr>
              <p:cNvSpPr txBox="1"/>
              <p:nvPr/>
            </p:nvSpPr>
            <p:spPr>
              <a:xfrm>
                <a:off x="4022339" y="3758575"/>
                <a:ext cx="314510" cy="400110"/>
              </a:xfrm>
              <a:prstGeom prst="rect">
                <a:avLst/>
              </a:prstGeom>
              <a:noFill/>
            </p:spPr>
            <p:txBody>
              <a:bodyPr wrap="none" rtlCol="0">
                <a:spAutoFit/>
              </a:bodyPr>
              <a:lstStyle/>
              <a:p>
                <a:pPr marL="0" marR="0" lvl="0" indent="0" defTabSz="810179"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dirty="0">
                    <a:ln>
                      <a:noFill/>
                    </a:ln>
                    <a:solidFill>
                      <a:schemeClr val="bg1"/>
                    </a:solidFill>
                    <a:effectLst/>
                    <a:uLnTx/>
                    <a:uFillTx/>
                    <a:latin typeface="Poppins" pitchFamily="2" charset="77"/>
                    <a:cs typeface="Poppins" pitchFamily="2" charset="77"/>
                  </a:rPr>
                  <a:t>6</a:t>
                </a:r>
              </a:p>
            </p:txBody>
          </p:sp>
        </p:grpSp>
        <p:sp>
          <p:nvSpPr>
            <p:cNvPr id="22" name="TextBox 21">
              <a:extLst>
                <a:ext uri="{FF2B5EF4-FFF2-40B4-BE49-F238E27FC236}">
                  <a16:creationId xmlns:a16="http://schemas.microsoft.com/office/drawing/2014/main" id="{08BF93A7-2B7B-4588-91B0-8186581579A7}"/>
                </a:ext>
              </a:extLst>
            </p:cNvPr>
            <p:cNvSpPr txBox="1"/>
            <p:nvPr/>
          </p:nvSpPr>
          <p:spPr>
            <a:xfrm>
              <a:off x="2858279" y="4725385"/>
              <a:ext cx="1345240" cy="338554"/>
            </a:xfrm>
            <a:prstGeom prst="rect">
              <a:avLst/>
            </a:prstGeom>
            <a:noFill/>
          </p:spPr>
          <p:txBody>
            <a:bodyPr wrap="none" rtlCol="0">
              <a:spAutoFit/>
            </a:bodyPr>
            <a:lstStyle/>
            <a:p>
              <a:pPr lvl="0" defTabSz="810179">
                <a:defRPr/>
              </a:pPr>
              <a:r>
                <a:rPr lang="en-GB" sz="1600" b="1" kern="0" dirty="0">
                  <a:solidFill>
                    <a:schemeClr val="bg1"/>
                  </a:solidFill>
                  <a:latin typeface="Calibri" panose="020F0502020204030204" pitchFamily="34" charset="0"/>
                  <a:cs typeface="Calibri" panose="020F0502020204030204" pitchFamily="34" charset="0"/>
                </a:rPr>
                <a:t>Be Respectful</a:t>
              </a:r>
            </a:p>
          </p:txBody>
        </p:sp>
      </p:grpSp>
      <p:grpSp>
        <p:nvGrpSpPr>
          <p:cNvPr id="29" name="Group 28">
            <a:extLst>
              <a:ext uri="{FF2B5EF4-FFF2-40B4-BE49-F238E27FC236}">
                <a16:creationId xmlns:a16="http://schemas.microsoft.com/office/drawing/2014/main" id="{15352870-8F66-4F9F-A2E8-E3B2F1C38923}"/>
              </a:ext>
            </a:extLst>
          </p:cNvPr>
          <p:cNvGrpSpPr/>
          <p:nvPr/>
        </p:nvGrpSpPr>
        <p:grpSpPr>
          <a:xfrm>
            <a:off x="3701578" y="4743109"/>
            <a:ext cx="6490349" cy="655281"/>
            <a:chOff x="1857303" y="4567766"/>
            <a:chExt cx="6490349" cy="655281"/>
          </a:xfrm>
        </p:grpSpPr>
        <p:sp>
          <p:nvSpPr>
            <p:cNvPr id="30" name="Rectangle 29">
              <a:extLst>
                <a:ext uri="{FF2B5EF4-FFF2-40B4-BE49-F238E27FC236}">
                  <a16:creationId xmlns:a16="http://schemas.microsoft.com/office/drawing/2014/main" id="{10D70A55-E5EE-4271-9F03-DF406FC42B4A}"/>
                </a:ext>
              </a:extLst>
            </p:cNvPr>
            <p:cNvSpPr/>
            <p:nvPr/>
          </p:nvSpPr>
          <p:spPr>
            <a:xfrm>
              <a:off x="2585746" y="4614377"/>
              <a:ext cx="5761906" cy="560570"/>
            </a:xfrm>
            <a:prstGeom prst="rect">
              <a:avLst/>
            </a:prstGeom>
            <a:solidFill>
              <a:schemeClr val="bg1">
                <a:lumMod val="65000"/>
              </a:schemeClr>
            </a:solidFill>
            <a:ln w="6350" cap="flat" cmpd="sng" algn="ctr">
              <a:solidFill>
                <a:schemeClr val="tx1">
                  <a:lumMod val="95000"/>
                  <a:lumOff val="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grpSp>
          <p:nvGrpSpPr>
            <p:cNvPr id="31" name="Group 30">
              <a:extLst>
                <a:ext uri="{FF2B5EF4-FFF2-40B4-BE49-F238E27FC236}">
                  <a16:creationId xmlns:a16="http://schemas.microsoft.com/office/drawing/2014/main" id="{7DACD511-C61D-450C-92F6-CC565356D4D8}"/>
                </a:ext>
              </a:extLst>
            </p:cNvPr>
            <p:cNvGrpSpPr/>
            <p:nvPr/>
          </p:nvGrpSpPr>
          <p:grpSpPr>
            <a:xfrm>
              <a:off x="1857303" y="4567766"/>
              <a:ext cx="1000976" cy="655281"/>
              <a:chOff x="3719158" y="3602372"/>
              <a:chExt cx="1000976" cy="655281"/>
            </a:xfrm>
          </p:grpSpPr>
          <p:sp>
            <p:nvSpPr>
              <p:cNvPr id="33" name="Freeform 73">
                <a:extLst>
                  <a:ext uri="{FF2B5EF4-FFF2-40B4-BE49-F238E27FC236}">
                    <a16:creationId xmlns:a16="http://schemas.microsoft.com/office/drawing/2014/main" id="{F5BC82B5-8715-4BFC-9AC3-AC5C7AEBA40A}"/>
                  </a:ext>
                </a:extLst>
              </p:cNvPr>
              <p:cNvSpPr/>
              <p:nvPr/>
            </p:nvSpPr>
            <p:spPr>
              <a:xfrm rot="5400000">
                <a:off x="3892005" y="3429525"/>
                <a:ext cx="655281" cy="1000976"/>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solidFill>
                <a:schemeClr val="bg1">
                  <a:lumMod val="50000"/>
                </a:schemeClr>
              </a:solidFill>
              <a:ln w="635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sp>
            <p:nvSpPr>
              <p:cNvPr id="34" name="TextBox 33">
                <a:extLst>
                  <a:ext uri="{FF2B5EF4-FFF2-40B4-BE49-F238E27FC236}">
                    <a16:creationId xmlns:a16="http://schemas.microsoft.com/office/drawing/2014/main" id="{74BAEEED-68E6-461E-B4EC-E37616CFD26C}"/>
                  </a:ext>
                </a:extLst>
              </p:cNvPr>
              <p:cNvSpPr txBox="1"/>
              <p:nvPr/>
            </p:nvSpPr>
            <p:spPr>
              <a:xfrm>
                <a:off x="4022339" y="3758575"/>
                <a:ext cx="314510" cy="400110"/>
              </a:xfrm>
              <a:prstGeom prst="rect">
                <a:avLst/>
              </a:prstGeom>
              <a:noFill/>
            </p:spPr>
            <p:txBody>
              <a:bodyPr wrap="none" rtlCol="0">
                <a:spAutoFit/>
              </a:bodyPr>
              <a:lstStyle/>
              <a:p>
                <a:pPr marL="0" marR="0" lvl="0" indent="0" defTabSz="810179"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dirty="0">
                    <a:ln>
                      <a:noFill/>
                    </a:ln>
                    <a:solidFill>
                      <a:schemeClr val="bg1"/>
                    </a:solidFill>
                    <a:effectLst/>
                    <a:uLnTx/>
                    <a:uFillTx/>
                    <a:latin typeface="Poppins" pitchFamily="2" charset="77"/>
                    <a:cs typeface="Poppins" pitchFamily="2" charset="77"/>
                  </a:rPr>
                  <a:t>7</a:t>
                </a:r>
              </a:p>
            </p:txBody>
          </p:sp>
        </p:grpSp>
        <p:sp>
          <p:nvSpPr>
            <p:cNvPr id="32" name="TextBox 31">
              <a:extLst>
                <a:ext uri="{FF2B5EF4-FFF2-40B4-BE49-F238E27FC236}">
                  <a16:creationId xmlns:a16="http://schemas.microsoft.com/office/drawing/2014/main" id="{C332FEB9-889D-4D5E-A3D9-29635C56FDCE}"/>
                </a:ext>
              </a:extLst>
            </p:cNvPr>
            <p:cNvSpPr txBox="1"/>
            <p:nvPr/>
          </p:nvSpPr>
          <p:spPr>
            <a:xfrm>
              <a:off x="2858279" y="4725385"/>
              <a:ext cx="2517036" cy="338554"/>
            </a:xfrm>
            <a:prstGeom prst="rect">
              <a:avLst/>
            </a:prstGeom>
            <a:noFill/>
          </p:spPr>
          <p:txBody>
            <a:bodyPr wrap="none" rtlCol="0">
              <a:spAutoFit/>
            </a:bodyPr>
            <a:lstStyle/>
            <a:p>
              <a:pPr lvl="0" defTabSz="810179">
                <a:defRPr/>
              </a:pPr>
              <a:r>
                <a:rPr lang="en-US" sz="1600" b="1" kern="0" dirty="0">
                  <a:solidFill>
                    <a:schemeClr val="bg1"/>
                  </a:solidFill>
                  <a:latin typeface="Calibri" panose="020F0502020204030204" pitchFamily="34" charset="0"/>
                  <a:cs typeface="Calibri" panose="020F0502020204030204" pitchFamily="34" charset="0"/>
                </a:rPr>
                <a:t>Engage with Your Audience</a:t>
              </a:r>
            </a:p>
          </p:txBody>
        </p:sp>
      </p:grpSp>
    </p:spTree>
    <p:extLst>
      <p:ext uri="{BB962C8B-B14F-4D97-AF65-F5344CB8AC3E}">
        <p14:creationId xmlns:p14="http://schemas.microsoft.com/office/powerpoint/2010/main" val="43119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out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82391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Adapting to Your Audience </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6" name="Group 5">
            <a:extLst>
              <a:ext uri="{FF2B5EF4-FFF2-40B4-BE49-F238E27FC236}">
                <a16:creationId xmlns:a16="http://schemas.microsoft.com/office/drawing/2014/main" id="{620CEDEB-2D1D-4B9D-A71A-4CFC459AA8CC}"/>
              </a:ext>
            </a:extLst>
          </p:cNvPr>
          <p:cNvGrpSpPr/>
          <p:nvPr/>
        </p:nvGrpSpPr>
        <p:grpSpPr>
          <a:xfrm>
            <a:off x="1421872" y="1580405"/>
            <a:ext cx="6518071" cy="815620"/>
            <a:chOff x="1857303" y="2718080"/>
            <a:chExt cx="6518071" cy="815620"/>
          </a:xfrm>
        </p:grpSpPr>
        <p:sp>
          <p:nvSpPr>
            <p:cNvPr id="23" name="TextBox 22">
              <a:extLst>
                <a:ext uri="{FF2B5EF4-FFF2-40B4-BE49-F238E27FC236}">
                  <a16:creationId xmlns:a16="http://schemas.microsoft.com/office/drawing/2014/main" id="{0ED560A3-B533-4593-9BDF-8B6C9A5FD7E6}"/>
                </a:ext>
              </a:extLst>
            </p:cNvPr>
            <p:cNvSpPr txBox="1"/>
            <p:nvPr/>
          </p:nvSpPr>
          <p:spPr>
            <a:xfrm>
              <a:off x="1986475" y="2718080"/>
              <a:ext cx="704039" cy="706027"/>
            </a:xfrm>
            <a:prstGeom prst="rect">
              <a:avLst/>
            </a:prstGeom>
            <a:noFill/>
          </p:spPr>
          <p:txBody>
            <a:bodyPr wrap="none" rtlCol="0" anchor="ctr">
              <a:spAutoFit/>
            </a:bodyPr>
            <a:lstStyle/>
            <a:p>
              <a:pPr marL="0" marR="0" lvl="0" indent="0" algn="ctr" defTabSz="810179" eaLnBrk="1" fontAlgn="auto" latinLnBrk="0" hangingPunct="1">
                <a:lnSpc>
                  <a:spcPct val="100000"/>
                </a:lnSpc>
                <a:spcBef>
                  <a:spcPts val="0"/>
                </a:spcBef>
                <a:spcAft>
                  <a:spcPts val="0"/>
                </a:spcAft>
                <a:buClrTx/>
                <a:buSzTx/>
                <a:buFontTx/>
                <a:buNone/>
                <a:tabLst/>
                <a:defRPr/>
              </a:pPr>
              <a:r>
                <a:rPr kumimoji="0" lang="en-GB" sz="3988" b="1" i="0" u="none" strike="noStrike" kern="0" cap="none" spc="0" normalizeH="0" baseline="0">
                  <a:ln>
                    <a:noFill/>
                  </a:ln>
                  <a:solidFill>
                    <a:schemeClr val="bg1"/>
                  </a:solidFill>
                  <a:effectLst/>
                  <a:uLnTx/>
                  <a:uFillTx/>
                  <a:cs typeface="Calibri" panose="020F0502020204030204" pitchFamily="34" charset="0"/>
                </a:rPr>
                <a:t>01</a:t>
              </a:r>
            </a:p>
          </p:txBody>
        </p:sp>
        <p:sp>
          <p:nvSpPr>
            <p:cNvPr id="12" name="Rectangle 11">
              <a:extLst>
                <a:ext uri="{FF2B5EF4-FFF2-40B4-BE49-F238E27FC236}">
                  <a16:creationId xmlns:a16="http://schemas.microsoft.com/office/drawing/2014/main" id="{681C252C-60B7-475C-9B77-97200EDBDB4F}"/>
                </a:ext>
              </a:extLst>
            </p:cNvPr>
            <p:cNvSpPr/>
            <p:nvPr/>
          </p:nvSpPr>
          <p:spPr>
            <a:xfrm>
              <a:off x="2613468" y="2930441"/>
              <a:ext cx="5761906" cy="560570"/>
            </a:xfrm>
            <a:prstGeom prst="rect">
              <a:avLst/>
            </a:prstGeom>
            <a:solidFill>
              <a:schemeClr val="tx2">
                <a:lumMod val="60000"/>
                <a:lumOff val="40000"/>
              </a:schemeClr>
            </a:solidFill>
            <a:ln w="63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sp>
          <p:nvSpPr>
            <p:cNvPr id="15" name="Freeform 64">
              <a:extLst>
                <a:ext uri="{FF2B5EF4-FFF2-40B4-BE49-F238E27FC236}">
                  <a16:creationId xmlns:a16="http://schemas.microsoft.com/office/drawing/2014/main" id="{0BBE8F75-3C10-476D-BA07-1743E35BD3C3}"/>
                </a:ext>
              </a:extLst>
            </p:cNvPr>
            <p:cNvSpPr/>
            <p:nvPr/>
          </p:nvSpPr>
          <p:spPr>
            <a:xfrm rot="5400000">
              <a:off x="2030150" y="2705572"/>
              <a:ext cx="655281" cy="1000976"/>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solidFill>
              <a:schemeClr val="tx2">
                <a:lumMod val="75000"/>
              </a:schemeClr>
            </a:solidFill>
            <a:ln w="635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sp>
          <p:nvSpPr>
            <p:cNvPr id="17" name="TextBox 16">
              <a:extLst>
                <a:ext uri="{FF2B5EF4-FFF2-40B4-BE49-F238E27FC236}">
                  <a16:creationId xmlns:a16="http://schemas.microsoft.com/office/drawing/2014/main" id="{E9F1C46B-B310-4D92-9270-D3E7CC019AA8}"/>
                </a:ext>
              </a:extLst>
            </p:cNvPr>
            <p:cNvSpPr txBox="1"/>
            <p:nvPr/>
          </p:nvSpPr>
          <p:spPr>
            <a:xfrm>
              <a:off x="2160484" y="2997017"/>
              <a:ext cx="314510" cy="400110"/>
            </a:xfrm>
            <a:prstGeom prst="rect">
              <a:avLst/>
            </a:prstGeom>
            <a:noFill/>
          </p:spPr>
          <p:txBody>
            <a:bodyPr wrap="none" rtlCol="0">
              <a:spAutoFit/>
            </a:bodyPr>
            <a:lstStyle/>
            <a:p>
              <a:pPr marL="0" marR="0" lvl="0" indent="0" defTabSz="810179" eaLnBrk="1" fontAlgn="auto" latinLnBrk="0" hangingPunct="1">
                <a:lnSpc>
                  <a:spcPct val="100000"/>
                </a:lnSpc>
                <a:spcBef>
                  <a:spcPts val="0"/>
                </a:spcBef>
                <a:spcAft>
                  <a:spcPts val="0"/>
                </a:spcAft>
                <a:buClrTx/>
                <a:buSzTx/>
                <a:buFontTx/>
                <a:buNone/>
                <a:tabLst/>
                <a:defRPr/>
              </a:pPr>
              <a:r>
                <a:rPr lang="en-GB" sz="2000" b="1" kern="0" dirty="0">
                  <a:solidFill>
                    <a:schemeClr val="bg1"/>
                  </a:solidFill>
                  <a:latin typeface="Poppins" pitchFamily="2" charset="77"/>
                  <a:cs typeface="Poppins" pitchFamily="2" charset="77"/>
                </a:rPr>
                <a:t>8</a:t>
              </a:r>
              <a:endParaRPr kumimoji="0" lang="en-GB" sz="2000" b="1" i="0" u="none" strike="noStrike" kern="0" cap="none" spc="0" normalizeH="0" baseline="0" dirty="0">
                <a:ln>
                  <a:noFill/>
                </a:ln>
                <a:solidFill>
                  <a:schemeClr val="bg1"/>
                </a:solidFill>
                <a:effectLst/>
                <a:uLnTx/>
                <a:uFillTx/>
                <a:latin typeface="Poppins" pitchFamily="2" charset="77"/>
                <a:cs typeface="Poppins" pitchFamily="2" charset="77"/>
              </a:endParaRPr>
            </a:p>
          </p:txBody>
        </p:sp>
        <p:sp>
          <p:nvSpPr>
            <p:cNvPr id="20" name="TextBox 19">
              <a:extLst>
                <a:ext uri="{FF2B5EF4-FFF2-40B4-BE49-F238E27FC236}">
                  <a16:creationId xmlns:a16="http://schemas.microsoft.com/office/drawing/2014/main" id="{678FC318-CAC1-44A9-B8FB-4845C8DFF249}"/>
                </a:ext>
              </a:extLst>
            </p:cNvPr>
            <p:cNvSpPr txBox="1"/>
            <p:nvPr/>
          </p:nvSpPr>
          <p:spPr>
            <a:xfrm>
              <a:off x="2858279" y="3027795"/>
              <a:ext cx="1903085" cy="338554"/>
            </a:xfrm>
            <a:prstGeom prst="rect">
              <a:avLst/>
            </a:prstGeom>
            <a:noFill/>
          </p:spPr>
          <p:txBody>
            <a:bodyPr wrap="none" rtlCol="0">
              <a:spAutoFit/>
            </a:bodyPr>
            <a:lstStyle/>
            <a:p>
              <a:pPr lvl="0" defTabSz="810179">
                <a:defRPr/>
              </a:pPr>
              <a:r>
                <a:rPr lang="en-GB" sz="1600" b="1" kern="0" dirty="0">
                  <a:solidFill>
                    <a:schemeClr val="bg1"/>
                  </a:solidFill>
                  <a:latin typeface="Calibri" panose="020F0502020204030204" pitchFamily="34" charset="0"/>
                  <a:cs typeface="Calibri" panose="020F0502020204030204" pitchFamily="34" charset="0"/>
                </a:rPr>
                <a:t>Address their Needs</a:t>
              </a:r>
            </a:p>
          </p:txBody>
        </p:sp>
      </p:grpSp>
      <p:grpSp>
        <p:nvGrpSpPr>
          <p:cNvPr id="8" name="Group 7">
            <a:extLst>
              <a:ext uri="{FF2B5EF4-FFF2-40B4-BE49-F238E27FC236}">
                <a16:creationId xmlns:a16="http://schemas.microsoft.com/office/drawing/2014/main" id="{E698F3B4-1086-451C-A3CF-6089C66510E6}"/>
              </a:ext>
            </a:extLst>
          </p:cNvPr>
          <p:cNvGrpSpPr/>
          <p:nvPr/>
        </p:nvGrpSpPr>
        <p:grpSpPr>
          <a:xfrm>
            <a:off x="2178037" y="2741532"/>
            <a:ext cx="6518070" cy="655281"/>
            <a:chOff x="1857304" y="3727939"/>
            <a:chExt cx="6518070" cy="655281"/>
          </a:xfrm>
        </p:grpSpPr>
        <p:sp>
          <p:nvSpPr>
            <p:cNvPr id="13" name="Rectangle 12">
              <a:extLst>
                <a:ext uri="{FF2B5EF4-FFF2-40B4-BE49-F238E27FC236}">
                  <a16:creationId xmlns:a16="http://schemas.microsoft.com/office/drawing/2014/main" id="{E5C9D522-EEAE-4B98-9B11-EBCF91D13C6C}"/>
                </a:ext>
              </a:extLst>
            </p:cNvPr>
            <p:cNvSpPr/>
            <p:nvPr/>
          </p:nvSpPr>
          <p:spPr>
            <a:xfrm>
              <a:off x="2613468" y="3775295"/>
              <a:ext cx="5761906" cy="560570"/>
            </a:xfrm>
            <a:prstGeom prst="rect">
              <a:avLst/>
            </a:prstGeom>
            <a:solidFill>
              <a:schemeClr val="accent6"/>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grpSp>
          <p:nvGrpSpPr>
            <p:cNvPr id="19" name="Group 18">
              <a:extLst>
                <a:ext uri="{FF2B5EF4-FFF2-40B4-BE49-F238E27FC236}">
                  <a16:creationId xmlns:a16="http://schemas.microsoft.com/office/drawing/2014/main" id="{92C3E95B-E05E-468A-8801-42A3CF4C518A}"/>
                </a:ext>
              </a:extLst>
            </p:cNvPr>
            <p:cNvGrpSpPr/>
            <p:nvPr/>
          </p:nvGrpSpPr>
          <p:grpSpPr>
            <a:xfrm>
              <a:off x="1857304" y="3727939"/>
              <a:ext cx="1000976" cy="655281"/>
              <a:chOff x="3719159" y="2641302"/>
              <a:chExt cx="1000976" cy="655281"/>
            </a:xfrm>
          </p:grpSpPr>
          <p:sp>
            <p:nvSpPr>
              <p:cNvPr id="24" name="Freeform 71">
                <a:extLst>
                  <a:ext uri="{FF2B5EF4-FFF2-40B4-BE49-F238E27FC236}">
                    <a16:creationId xmlns:a16="http://schemas.microsoft.com/office/drawing/2014/main" id="{B3BDEA5D-DD9E-4AF1-B928-64EC3E55E032}"/>
                  </a:ext>
                </a:extLst>
              </p:cNvPr>
              <p:cNvSpPr/>
              <p:nvPr/>
            </p:nvSpPr>
            <p:spPr>
              <a:xfrm rot="5400000">
                <a:off x="3892006" y="2468455"/>
                <a:ext cx="655281" cy="1000976"/>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solidFill>
                <a:schemeClr val="accent6">
                  <a:lumMod val="75000"/>
                </a:schemeClr>
              </a:solidFill>
              <a:ln w="635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sp>
            <p:nvSpPr>
              <p:cNvPr id="25" name="TextBox 24">
                <a:extLst>
                  <a:ext uri="{FF2B5EF4-FFF2-40B4-BE49-F238E27FC236}">
                    <a16:creationId xmlns:a16="http://schemas.microsoft.com/office/drawing/2014/main" id="{9F3F3A1A-ED13-4421-9A3D-A136BC7DC734}"/>
                  </a:ext>
                </a:extLst>
              </p:cNvPr>
              <p:cNvSpPr txBox="1"/>
              <p:nvPr/>
            </p:nvSpPr>
            <p:spPr>
              <a:xfrm>
                <a:off x="4038277" y="2797507"/>
                <a:ext cx="314510" cy="400110"/>
              </a:xfrm>
              <a:prstGeom prst="rect">
                <a:avLst/>
              </a:prstGeom>
              <a:noFill/>
            </p:spPr>
            <p:txBody>
              <a:bodyPr wrap="none" rtlCol="0">
                <a:spAutoFit/>
              </a:bodyPr>
              <a:lstStyle/>
              <a:p>
                <a:pPr marL="0" marR="0" lvl="0" indent="0" defTabSz="810179" eaLnBrk="1" fontAlgn="auto" latinLnBrk="0" hangingPunct="1">
                  <a:lnSpc>
                    <a:spcPct val="100000"/>
                  </a:lnSpc>
                  <a:spcBef>
                    <a:spcPts val="0"/>
                  </a:spcBef>
                  <a:spcAft>
                    <a:spcPts val="0"/>
                  </a:spcAft>
                  <a:buClrTx/>
                  <a:buSzTx/>
                  <a:buFontTx/>
                  <a:buNone/>
                  <a:tabLst/>
                  <a:defRPr/>
                </a:pPr>
                <a:r>
                  <a:rPr lang="en-GB" sz="2000" b="1" kern="0" dirty="0">
                    <a:solidFill>
                      <a:schemeClr val="bg1"/>
                    </a:solidFill>
                    <a:latin typeface="Poppins" pitchFamily="2" charset="77"/>
                    <a:cs typeface="Poppins" pitchFamily="2" charset="77"/>
                  </a:rPr>
                  <a:t>9</a:t>
                </a:r>
                <a:endParaRPr kumimoji="0" lang="en-GB" sz="2000" b="1" i="0" u="none" strike="noStrike" kern="0" cap="none" spc="0" normalizeH="0" baseline="0" dirty="0">
                  <a:ln>
                    <a:noFill/>
                  </a:ln>
                  <a:solidFill>
                    <a:schemeClr val="bg1"/>
                  </a:solidFill>
                  <a:effectLst/>
                  <a:uLnTx/>
                  <a:uFillTx/>
                  <a:latin typeface="Poppins" pitchFamily="2" charset="77"/>
                  <a:cs typeface="Poppins" pitchFamily="2" charset="77"/>
                </a:endParaRPr>
              </a:p>
            </p:txBody>
          </p:sp>
        </p:grpSp>
        <p:sp>
          <p:nvSpPr>
            <p:cNvPr id="21" name="TextBox 20">
              <a:extLst>
                <a:ext uri="{FF2B5EF4-FFF2-40B4-BE49-F238E27FC236}">
                  <a16:creationId xmlns:a16="http://schemas.microsoft.com/office/drawing/2014/main" id="{F93D4EF2-6A9C-4E84-8934-FAAC454A76E4}"/>
                </a:ext>
              </a:extLst>
            </p:cNvPr>
            <p:cNvSpPr txBox="1"/>
            <p:nvPr/>
          </p:nvSpPr>
          <p:spPr>
            <a:xfrm>
              <a:off x="2858279" y="3886303"/>
              <a:ext cx="2965877" cy="338554"/>
            </a:xfrm>
            <a:prstGeom prst="rect">
              <a:avLst/>
            </a:prstGeom>
            <a:noFill/>
          </p:spPr>
          <p:txBody>
            <a:bodyPr wrap="none" rtlCol="0">
              <a:spAutoFit/>
            </a:bodyPr>
            <a:lstStyle/>
            <a:p>
              <a:pPr lvl="0" defTabSz="810179">
                <a:defRPr/>
              </a:pPr>
              <a:r>
                <a:rPr lang="en-US" sz="1600" b="1" kern="0" dirty="0">
                  <a:solidFill>
                    <a:schemeClr val="bg1"/>
                  </a:solidFill>
                  <a:latin typeface="Calibri" panose="020F0502020204030204" pitchFamily="34" charset="0"/>
                  <a:cs typeface="Calibri" panose="020F0502020204030204" pitchFamily="34" charset="0"/>
                </a:rPr>
                <a:t>Be Aware of Cultural Differences</a:t>
              </a:r>
            </a:p>
          </p:txBody>
        </p:sp>
      </p:grpSp>
      <p:grpSp>
        <p:nvGrpSpPr>
          <p:cNvPr id="9" name="Group 8">
            <a:extLst>
              <a:ext uri="{FF2B5EF4-FFF2-40B4-BE49-F238E27FC236}">
                <a16:creationId xmlns:a16="http://schemas.microsoft.com/office/drawing/2014/main" id="{6F00BA01-F9EF-4AA0-99B9-7587E0D6C249}"/>
              </a:ext>
            </a:extLst>
          </p:cNvPr>
          <p:cNvGrpSpPr/>
          <p:nvPr/>
        </p:nvGrpSpPr>
        <p:grpSpPr>
          <a:xfrm>
            <a:off x="2934201" y="3742320"/>
            <a:ext cx="6490349" cy="655281"/>
            <a:chOff x="1857303" y="4567766"/>
            <a:chExt cx="6490349" cy="655281"/>
          </a:xfrm>
        </p:grpSpPr>
        <p:sp>
          <p:nvSpPr>
            <p:cNvPr id="14" name="Rectangle 13">
              <a:extLst>
                <a:ext uri="{FF2B5EF4-FFF2-40B4-BE49-F238E27FC236}">
                  <a16:creationId xmlns:a16="http://schemas.microsoft.com/office/drawing/2014/main" id="{165DE0C5-322B-43A5-8BCA-1A2A21F91CDC}"/>
                </a:ext>
              </a:extLst>
            </p:cNvPr>
            <p:cNvSpPr/>
            <p:nvPr/>
          </p:nvSpPr>
          <p:spPr>
            <a:xfrm>
              <a:off x="2585746" y="4614377"/>
              <a:ext cx="5761906" cy="560570"/>
            </a:xfrm>
            <a:prstGeom prst="rect">
              <a:avLst/>
            </a:prstGeom>
            <a:solidFill>
              <a:schemeClr val="accent5"/>
            </a:solidFill>
            <a:ln w="63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grpSp>
          <p:nvGrpSpPr>
            <p:cNvPr id="18" name="Group 17">
              <a:extLst>
                <a:ext uri="{FF2B5EF4-FFF2-40B4-BE49-F238E27FC236}">
                  <a16:creationId xmlns:a16="http://schemas.microsoft.com/office/drawing/2014/main" id="{19995AD4-31D5-4170-B9CF-1A2D7ABBC1CA}"/>
                </a:ext>
              </a:extLst>
            </p:cNvPr>
            <p:cNvGrpSpPr/>
            <p:nvPr/>
          </p:nvGrpSpPr>
          <p:grpSpPr>
            <a:xfrm>
              <a:off x="1857303" y="4567766"/>
              <a:ext cx="1000976" cy="655281"/>
              <a:chOff x="3719158" y="3602372"/>
              <a:chExt cx="1000976" cy="655281"/>
            </a:xfrm>
          </p:grpSpPr>
          <p:sp>
            <p:nvSpPr>
              <p:cNvPr id="26" name="Freeform 73">
                <a:extLst>
                  <a:ext uri="{FF2B5EF4-FFF2-40B4-BE49-F238E27FC236}">
                    <a16:creationId xmlns:a16="http://schemas.microsoft.com/office/drawing/2014/main" id="{A8757D48-563C-4084-B0F9-962D15BBDA04}"/>
                  </a:ext>
                </a:extLst>
              </p:cNvPr>
              <p:cNvSpPr/>
              <p:nvPr/>
            </p:nvSpPr>
            <p:spPr>
              <a:xfrm rot="5400000">
                <a:off x="3892005" y="3429525"/>
                <a:ext cx="655281" cy="1000976"/>
              </a:xfrm>
              <a:custGeom>
                <a:avLst/>
                <a:gdLst>
                  <a:gd name="connsiteX0" fmla="*/ 878541 w 1757082"/>
                  <a:gd name="connsiteY0" fmla="*/ 2684033 h 2684033"/>
                  <a:gd name="connsiteX1" fmla="*/ 0 w 1757082"/>
                  <a:gd name="connsiteY1" fmla="*/ 1805492 h 2684033"/>
                  <a:gd name="connsiteX2" fmla="*/ 0 w 1757082"/>
                  <a:gd name="connsiteY2" fmla="*/ 640080 h 2684033"/>
                  <a:gd name="connsiteX3" fmla="*/ 878541 w 1757082"/>
                  <a:gd name="connsiteY3" fmla="*/ 0 h 2684033"/>
                  <a:gd name="connsiteX4" fmla="*/ 1757082 w 1757082"/>
                  <a:gd name="connsiteY4" fmla="*/ 640080 h 2684033"/>
                  <a:gd name="connsiteX5" fmla="*/ 1757082 w 1757082"/>
                  <a:gd name="connsiteY5" fmla="*/ 1805492 h 2684033"/>
                  <a:gd name="connsiteX6" fmla="*/ 878541 w 1757082"/>
                  <a:gd name="connsiteY6" fmla="*/ 2684033 h 268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082" h="2684033">
                    <a:moveTo>
                      <a:pt x="878541" y="2684033"/>
                    </a:moveTo>
                    <a:cubicBezTo>
                      <a:pt x="393336" y="2684033"/>
                      <a:pt x="0" y="2290697"/>
                      <a:pt x="0" y="1805492"/>
                    </a:cubicBezTo>
                    <a:lnTo>
                      <a:pt x="0" y="640080"/>
                    </a:lnTo>
                    <a:lnTo>
                      <a:pt x="878541" y="0"/>
                    </a:lnTo>
                    <a:lnTo>
                      <a:pt x="1757082" y="640080"/>
                    </a:lnTo>
                    <a:lnTo>
                      <a:pt x="1757082" y="1805492"/>
                    </a:lnTo>
                    <a:cubicBezTo>
                      <a:pt x="1757082" y="2290697"/>
                      <a:pt x="1363746" y="2684033"/>
                      <a:pt x="878541" y="2684033"/>
                    </a:cubicBezTo>
                    <a:close/>
                  </a:path>
                </a:pathLst>
              </a:custGeom>
              <a:gradFill rotWithShape="1">
                <a:gsLst>
                  <a:gs pos="0">
                    <a:srgbClr val="1264C3">
                      <a:satMod val="103000"/>
                      <a:lumMod val="102000"/>
                      <a:tint val="94000"/>
                    </a:srgbClr>
                  </a:gs>
                  <a:gs pos="50000">
                    <a:srgbClr val="1264C3">
                      <a:satMod val="110000"/>
                      <a:lumMod val="100000"/>
                      <a:shade val="100000"/>
                    </a:srgbClr>
                  </a:gs>
                  <a:gs pos="100000">
                    <a:srgbClr val="1264C3">
                      <a:lumMod val="99000"/>
                      <a:satMod val="120000"/>
                      <a:shade val="78000"/>
                    </a:srgbClr>
                  </a:gs>
                </a:gsLst>
                <a:lin ang="5400000" scaled="0"/>
              </a:gradFill>
              <a:ln w="6350" cap="flat" cmpd="sng" algn="ctr">
                <a:solidFill>
                  <a:schemeClr val="tx1"/>
                </a:solidFill>
                <a:prstDash val="solid"/>
                <a:miter lim="800000"/>
              </a:ln>
              <a:effectLst/>
            </p:spPr>
            <p:txBody>
              <a:bodyPr rtlCol="0" anchor="ctr"/>
              <a:lstStyle/>
              <a:p>
                <a:pPr marL="0" marR="0" lvl="0" indent="0" algn="ctr" defTabSz="810179" eaLnBrk="1" fontAlgn="auto" latinLnBrk="0" hangingPunct="1">
                  <a:lnSpc>
                    <a:spcPct val="100000"/>
                  </a:lnSpc>
                  <a:spcBef>
                    <a:spcPts val="0"/>
                  </a:spcBef>
                  <a:spcAft>
                    <a:spcPts val="0"/>
                  </a:spcAft>
                  <a:buClrTx/>
                  <a:buSzTx/>
                  <a:buFontTx/>
                  <a:buNone/>
                  <a:tabLst/>
                  <a:defRPr/>
                </a:pPr>
                <a:endParaRPr kumimoji="0" lang="en-GB" sz="1595" b="0" i="0" u="none" strike="noStrike" kern="0" cap="none" spc="0" normalizeH="0" baseline="0" dirty="0">
                  <a:ln>
                    <a:noFill/>
                  </a:ln>
                  <a:solidFill>
                    <a:schemeClr val="bg1"/>
                  </a:solidFill>
                  <a:effectLst/>
                  <a:uLnTx/>
                  <a:uFillTx/>
                  <a:latin typeface="Lato Light" panose="020F0502020204030203" pitchFamily="34" charset="0"/>
                  <a:ea typeface="+mn-ea"/>
                  <a:cs typeface="+mn-cs"/>
                </a:endParaRPr>
              </a:p>
            </p:txBody>
          </p:sp>
          <p:sp>
            <p:nvSpPr>
              <p:cNvPr id="28" name="TextBox 27">
                <a:extLst>
                  <a:ext uri="{FF2B5EF4-FFF2-40B4-BE49-F238E27FC236}">
                    <a16:creationId xmlns:a16="http://schemas.microsoft.com/office/drawing/2014/main" id="{CCBD1638-D19E-4A56-8D11-E58E9BD7C54A}"/>
                  </a:ext>
                </a:extLst>
              </p:cNvPr>
              <p:cNvSpPr txBox="1"/>
              <p:nvPr/>
            </p:nvSpPr>
            <p:spPr>
              <a:xfrm>
                <a:off x="4022339" y="3758575"/>
                <a:ext cx="444352" cy="400110"/>
              </a:xfrm>
              <a:prstGeom prst="rect">
                <a:avLst/>
              </a:prstGeom>
              <a:noFill/>
            </p:spPr>
            <p:txBody>
              <a:bodyPr wrap="none" rtlCol="0">
                <a:spAutoFit/>
              </a:bodyPr>
              <a:lstStyle/>
              <a:p>
                <a:pPr marL="0" marR="0" lvl="0" indent="0" defTabSz="810179" eaLnBrk="1" fontAlgn="auto" latinLnBrk="0" hangingPunct="1">
                  <a:lnSpc>
                    <a:spcPct val="100000"/>
                  </a:lnSpc>
                  <a:spcBef>
                    <a:spcPts val="0"/>
                  </a:spcBef>
                  <a:spcAft>
                    <a:spcPts val="0"/>
                  </a:spcAft>
                  <a:buClrTx/>
                  <a:buSzTx/>
                  <a:buFontTx/>
                  <a:buNone/>
                  <a:tabLst/>
                  <a:defRPr/>
                </a:pPr>
                <a:r>
                  <a:rPr lang="en-GB" sz="2000" b="1" kern="0" dirty="0">
                    <a:solidFill>
                      <a:schemeClr val="bg1"/>
                    </a:solidFill>
                    <a:latin typeface="Poppins" pitchFamily="2" charset="77"/>
                    <a:cs typeface="Poppins" pitchFamily="2" charset="77"/>
                  </a:rPr>
                  <a:t>10</a:t>
                </a:r>
                <a:endParaRPr kumimoji="0" lang="en-GB" sz="2000" b="1" i="0" u="none" strike="noStrike" kern="0" cap="none" spc="0" normalizeH="0" baseline="0" dirty="0">
                  <a:ln>
                    <a:noFill/>
                  </a:ln>
                  <a:solidFill>
                    <a:schemeClr val="bg1"/>
                  </a:solidFill>
                  <a:effectLst/>
                  <a:uLnTx/>
                  <a:uFillTx/>
                  <a:latin typeface="Poppins" pitchFamily="2" charset="77"/>
                  <a:cs typeface="Poppins" pitchFamily="2" charset="77"/>
                </a:endParaRPr>
              </a:p>
            </p:txBody>
          </p:sp>
        </p:grpSp>
        <p:sp>
          <p:nvSpPr>
            <p:cNvPr id="22" name="TextBox 21">
              <a:extLst>
                <a:ext uri="{FF2B5EF4-FFF2-40B4-BE49-F238E27FC236}">
                  <a16:creationId xmlns:a16="http://schemas.microsoft.com/office/drawing/2014/main" id="{08BF93A7-2B7B-4588-91B0-8186581579A7}"/>
                </a:ext>
              </a:extLst>
            </p:cNvPr>
            <p:cNvSpPr txBox="1"/>
            <p:nvPr/>
          </p:nvSpPr>
          <p:spPr>
            <a:xfrm>
              <a:off x="2858279" y="4725385"/>
              <a:ext cx="3406702" cy="338554"/>
            </a:xfrm>
            <a:prstGeom prst="rect">
              <a:avLst/>
            </a:prstGeom>
            <a:noFill/>
          </p:spPr>
          <p:txBody>
            <a:bodyPr wrap="none" rtlCol="0">
              <a:spAutoFit/>
            </a:bodyPr>
            <a:lstStyle/>
            <a:p>
              <a:pPr lvl="0" defTabSz="810179">
                <a:defRPr/>
              </a:pPr>
              <a:r>
                <a:rPr lang="en-US" sz="1600" b="1" kern="0" dirty="0">
                  <a:solidFill>
                    <a:schemeClr val="bg1"/>
                  </a:solidFill>
                  <a:latin typeface="Calibri" panose="020F0502020204030204" pitchFamily="34" charset="0"/>
                  <a:cs typeface="Calibri" panose="020F0502020204030204" pitchFamily="34" charset="0"/>
                </a:rPr>
                <a:t>Adjust Your Tone and Body Language </a:t>
              </a:r>
            </a:p>
          </p:txBody>
        </p:sp>
      </p:grpSp>
    </p:spTree>
    <p:extLst>
      <p:ext uri="{BB962C8B-B14F-4D97-AF65-F5344CB8AC3E}">
        <p14:creationId xmlns:p14="http://schemas.microsoft.com/office/powerpoint/2010/main" val="215767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8030693"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Adapting to Your Audience </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6535722" cy="4308872"/>
          </a:xfrm>
          <a:prstGeom prst="rect">
            <a:avLst/>
          </a:prstGeom>
          <a:noFill/>
        </p:spPr>
        <p:txBody>
          <a:bodyPr wrap="square" rtlCol="0">
            <a:spAutoFit/>
          </a:bodyPr>
          <a:lstStyle/>
          <a:p>
            <a:r>
              <a:rPr lang="en-US" b="1" dirty="0">
                <a:cs typeface="Poppins Light" panose="00000400000000000000" pitchFamily="2" charset="0"/>
              </a:rPr>
              <a:t>1. Research Your Audience:</a:t>
            </a:r>
            <a:r>
              <a:rPr lang="en-US" dirty="0">
                <a:cs typeface="Poppins Light" panose="00000400000000000000" pitchFamily="2" charset="0"/>
              </a:rPr>
              <a:t> </a:t>
            </a:r>
            <a:r>
              <a:rPr lang="en-US" sz="1600" dirty="0">
                <a:cs typeface="Poppins Light" panose="00000400000000000000" pitchFamily="2" charset="0"/>
              </a:rPr>
              <a:t>Before your speech or presentation, do some research on your audience. Try to understand their demographics, interests, knowledge level, and expectations. This will help you to customise your message and language to make it more relevant and engaging.</a:t>
            </a:r>
          </a:p>
          <a:p>
            <a:endParaRPr lang="en-US" sz="1400" dirty="0">
              <a:cs typeface="Poppins Light" panose="00000400000000000000" pitchFamily="2" charset="0"/>
            </a:endParaRPr>
          </a:p>
          <a:p>
            <a:r>
              <a:rPr lang="en-US" b="1" dirty="0">
                <a:cs typeface="Poppins Light" panose="00000400000000000000" pitchFamily="2" charset="0"/>
              </a:rPr>
              <a:t>2. Use Appropriate Language:</a:t>
            </a:r>
            <a:r>
              <a:rPr lang="en-US" dirty="0">
                <a:cs typeface="Poppins Light" panose="00000400000000000000" pitchFamily="2" charset="0"/>
              </a:rPr>
              <a:t> </a:t>
            </a:r>
            <a:r>
              <a:rPr lang="en-US" sz="1600" dirty="0">
                <a:cs typeface="Poppins Light" panose="00000400000000000000" pitchFamily="2" charset="0"/>
              </a:rPr>
              <a:t>Use language that your audience can understand. Avoid using jargon or technical terms that your audience may not be familiar with. Also, consider the age, education level, and cultural background of your listeners when choosing your words.</a:t>
            </a:r>
          </a:p>
          <a:p>
            <a:endParaRPr lang="en-US" sz="1400" dirty="0">
              <a:cs typeface="Poppins Light" panose="00000400000000000000" pitchFamily="2" charset="0"/>
            </a:endParaRPr>
          </a:p>
          <a:p>
            <a:r>
              <a:rPr lang="en-US" b="1" dirty="0">
                <a:cs typeface="Poppins Light" panose="00000400000000000000" pitchFamily="2" charset="0"/>
              </a:rPr>
              <a:t>3. Address their Concerns:</a:t>
            </a:r>
            <a:r>
              <a:rPr lang="en-US" dirty="0">
                <a:cs typeface="Poppins Light" panose="00000400000000000000" pitchFamily="2" charset="0"/>
              </a:rPr>
              <a:t> </a:t>
            </a:r>
            <a:r>
              <a:rPr lang="en-US" sz="1600" dirty="0">
                <a:cs typeface="Poppins Light" panose="00000400000000000000" pitchFamily="2" charset="0"/>
              </a:rPr>
              <a:t>Think about the questions or concerns that your audience may have about your topic. Address these issues in your speech to build trust and credibility.</a:t>
            </a:r>
          </a:p>
          <a:p>
            <a:endParaRPr lang="en-US" sz="1400" dirty="0">
              <a:cs typeface="Poppins Light" panose="00000400000000000000" pitchFamily="2" charset="0"/>
            </a:endParaRPr>
          </a:p>
          <a:p>
            <a:r>
              <a:rPr lang="en-US" b="1" dirty="0">
                <a:cs typeface="Poppins Light" panose="00000400000000000000" pitchFamily="2" charset="0"/>
              </a:rPr>
              <a:t>4. Use Relevant Examples:</a:t>
            </a:r>
            <a:r>
              <a:rPr lang="en-US" dirty="0">
                <a:cs typeface="Poppins Light" panose="00000400000000000000" pitchFamily="2" charset="0"/>
              </a:rPr>
              <a:t> </a:t>
            </a:r>
            <a:r>
              <a:rPr lang="en-US" sz="1600" dirty="0">
                <a:cs typeface="Poppins Light" panose="00000400000000000000" pitchFamily="2" charset="0"/>
              </a:rPr>
              <a:t>Use examples and stories that your audience can relate to. This will help them to better understand your message and make it more memorable.</a:t>
            </a:r>
            <a:endParaRPr lang="en-US" dirty="0">
              <a:cs typeface="Poppins Light" panose="00000400000000000000" pitchFamily="2" charset="0"/>
            </a:endParaRP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8" name="Picture 7">
            <a:extLst>
              <a:ext uri="{FF2B5EF4-FFF2-40B4-BE49-F238E27FC236}">
                <a16:creationId xmlns:a16="http://schemas.microsoft.com/office/drawing/2014/main" id="{DE885A0E-6B28-4C69-84CF-940CD44A0DB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45827" y="2002971"/>
            <a:ext cx="4168232" cy="4168232"/>
          </a:xfrm>
          <a:prstGeom prst="rect">
            <a:avLst/>
          </a:prstGeom>
        </p:spPr>
      </p:pic>
    </p:spTree>
    <p:extLst>
      <p:ext uri="{BB962C8B-B14F-4D97-AF65-F5344CB8AC3E}">
        <p14:creationId xmlns:p14="http://schemas.microsoft.com/office/powerpoint/2010/main" val="3018235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8030693"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Adapting to Your Audience </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10062693" cy="3877985"/>
          </a:xfrm>
          <a:prstGeom prst="rect">
            <a:avLst/>
          </a:prstGeom>
          <a:noFill/>
        </p:spPr>
        <p:txBody>
          <a:bodyPr wrap="square" rtlCol="0">
            <a:spAutoFit/>
          </a:bodyPr>
          <a:lstStyle/>
          <a:p>
            <a:r>
              <a:rPr lang="en-US" b="1" dirty="0">
                <a:cs typeface="Poppins Light" panose="00000400000000000000" pitchFamily="2" charset="0"/>
              </a:rPr>
              <a:t>5. Adjust Your Delivery:</a:t>
            </a:r>
            <a:r>
              <a:rPr lang="en-US" dirty="0">
                <a:cs typeface="Poppins Light" panose="00000400000000000000" pitchFamily="2" charset="0"/>
              </a:rPr>
              <a:t> </a:t>
            </a:r>
            <a:r>
              <a:rPr lang="en-US" sz="1600" dirty="0">
                <a:cs typeface="Poppins Light" panose="00000400000000000000" pitchFamily="2" charset="0"/>
              </a:rPr>
              <a:t>Your delivery should also be adapted to your audience. If your audience is younger, you may want to use more visual aids, such as videos or images. If your audience is older, you may want to speak more slowly and clearly.</a:t>
            </a:r>
          </a:p>
          <a:p>
            <a:endParaRPr lang="en-US" sz="1400" dirty="0">
              <a:cs typeface="Poppins Light" panose="00000400000000000000" pitchFamily="2" charset="0"/>
            </a:endParaRPr>
          </a:p>
          <a:p>
            <a:r>
              <a:rPr lang="en-US" b="1" dirty="0">
                <a:cs typeface="Poppins Light" panose="00000400000000000000" pitchFamily="2" charset="0"/>
              </a:rPr>
              <a:t>6. Be Respectful:</a:t>
            </a:r>
            <a:r>
              <a:rPr lang="en-US" dirty="0">
                <a:cs typeface="Poppins Light" panose="00000400000000000000" pitchFamily="2" charset="0"/>
              </a:rPr>
              <a:t> </a:t>
            </a:r>
            <a:r>
              <a:rPr lang="en-US" sz="1600" dirty="0">
                <a:cs typeface="Poppins Light" panose="00000400000000000000" pitchFamily="2" charset="0"/>
              </a:rPr>
              <a:t>Finally, show respect for your audience. Listen to their questions and feedback, and respond politely and professionally. This will help to build a positive relationship with your listeners and make them more receptive to your message.</a:t>
            </a:r>
          </a:p>
          <a:p>
            <a:endParaRPr lang="en-US" sz="1400" dirty="0">
              <a:cs typeface="Poppins Light" panose="00000400000000000000" pitchFamily="2" charset="0"/>
            </a:endParaRPr>
          </a:p>
          <a:p>
            <a:r>
              <a:rPr lang="en-US" b="1" dirty="0">
                <a:cs typeface="Poppins Light" panose="00000400000000000000" pitchFamily="2" charset="0"/>
              </a:rPr>
              <a:t>7. Engage with Your Audience:</a:t>
            </a:r>
            <a:r>
              <a:rPr lang="en-US" dirty="0">
                <a:cs typeface="Poppins Light" panose="00000400000000000000" pitchFamily="2" charset="0"/>
              </a:rPr>
              <a:t> </a:t>
            </a:r>
            <a:r>
              <a:rPr lang="en-US" sz="1600" dirty="0">
                <a:cs typeface="Poppins Light" panose="00000400000000000000" pitchFamily="2" charset="0"/>
              </a:rPr>
              <a:t>It is essential to engage with your audience to keep them interested and focused on your message. Use rhetorical questions, humour, or interactive exercises to grab their attention and encourage participation.</a:t>
            </a:r>
          </a:p>
          <a:p>
            <a:endParaRPr lang="en-US" sz="1400" dirty="0">
              <a:cs typeface="Poppins Light" panose="00000400000000000000" pitchFamily="2" charset="0"/>
            </a:endParaRPr>
          </a:p>
          <a:p>
            <a:r>
              <a:rPr lang="en-US" b="1" dirty="0">
                <a:cs typeface="Poppins Light" panose="00000400000000000000" pitchFamily="2" charset="0"/>
              </a:rPr>
              <a:t>8. Address Their Needs:</a:t>
            </a:r>
            <a:r>
              <a:rPr lang="en-US" dirty="0">
                <a:cs typeface="Poppins Light" panose="00000400000000000000" pitchFamily="2" charset="0"/>
              </a:rPr>
              <a:t> </a:t>
            </a:r>
            <a:r>
              <a:rPr lang="en-US" sz="1600" dirty="0">
                <a:cs typeface="Poppins Light" panose="00000400000000000000" pitchFamily="2" charset="0"/>
              </a:rPr>
              <a:t>As a speaker, your primary goal is to provide value to your audience. Therefore, make sure your message addresses their needs and interests. If possible, offer practical solutions or actionable tips that they can implement in their lives.</a:t>
            </a:r>
            <a:endParaRPr lang="en-US" dirty="0">
              <a:cs typeface="Poppins Light" panose="00000400000000000000" pitchFamily="2" charset="0"/>
            </a:endParaRP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Tree>
    <p:extLst>
      <p:ext uri="{BB962C8B-B14F-4D97-AF65-F5344CB8AC3E}">
        <p14:creationId xmlns:p14="http://schemas.microsoft.com/office/powerpoint/2010/main" val="31792244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8030693"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Adapting to Your Audience </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5490693" cy="3385542"/>
          </a:xfrm>
          <a:prstGeom prst="rect">
            <a:avLst/>
          </a:prstGeom>
          <a:noFill/>
        </p:spPr>
        <p:txBody>
          <a:bodyPr wrap="square" rtlCol="0">
            <a:spAutoFit/>
          </a:bodyPr>
          <a:lstStyle/>
          <a:p>
            <a:r>
              <a:rPr lang="en-US" b="1" dirty="0">
                <a:cs typeface="Poppins Light" panose="00000400000000000000" pitchFamily="2" charset="0"/>
              </a:rPr>
              <a:t>9. Be Aware of Cultural Differences: </a:t>
            </a:r>
            <a:r>
              <a:rPr lang="en-US" sz="1600" dirty="0">
                <a:cs typeface="Poppins Light" panose="00000400000000000000" pitchFamily="2" charset="0"/>
              </a:rPr>
              <a:t>In a diverse audience, cultural differences can significantly impact how your message is received. For example, some cultures may value direct communication, while others may prefer more indirect communication. Research the cultural norms of your audience to ensure your message is culturally appropriate and sensitive.</a:t>
            </a:r>
          </a:p>
          <a:p>
            <a:endParaRPr lang="en-US" dirty="0">
              <a:cs typeface="Poppins Light" panose="00000400000000000000" pitchFamily="2" charset="0"/>
            </a:endParaRPr>
          </a:p>
          <a:p>
            <a:r>
              <a:rPr lang="en-US" b="1" dirty="0">
                <a:cs typeface="Poppins Light" panose="00000400000000000000" pitchFamily="2" charset="0"/>
              </a:rPr>
              <a:t>10. Adjust Your Tone and Body Language: </a:t>
            </a:r>
            <a:r>
              <a:rPr lang="en-US" sz="1600" dirty="0">
                <a:cs typeface="Poppins Light" panose="00000400000000000000" pitchFamily="2" charset="0"/>
              </a:rPr>
              <a:t>Your tone and body language can convey a lot of information to your audience. Adjust your tone and body language to match the tone and mood of your message. For example, if you are delivering a serious message, use a more serious tone and avoid excessive smiling or gesturing.</a:t>
            </a:r>
            <a:endParaRPr lang="en-US" dirty="0">
              <a:cs typeface="Poppins Light" panose="00000400000000000000" pitchFamily="2" charset="0"/>
            </a:endParaRP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6" name="Picture 5">
            <a:extLst>
              <a:ext uri="{FF2B5EF4-FFF2-40B4-BE49-F238E27FC236}">
                <a16:creationId xmlns:a16="http://schemas.microsoft.com/office/drawing/2014/main" id="{9287578F-A167-41D8-B2E8-84E42BED0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825" y="1047750"/>
            <a:ext cx="4762500" cy="4762500"/>
          </a:xfrm>
          <a:prstGeom prst="rect">
            <a:avLst/>
          </a:prstGeom>
        </p:spPr>
      </p:pic>
    </p:spTree>
    <p:extLst>
      <p:ext uri="{BB962C8B-B14F-4D97-AF65-F5344CB8AC3E}">
        <p14:creationId xmlns:p14="http://schemas.microsoft.com/office/powerpoint/2010/main" val="848254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8A3E6A-AE70-4EAF-B769-D3B57DAD916E}"/>
              </a:ext>
            </a:extLst>
          </p:cNvPr>
          <p:cNvSpPr/>
          <p:nvPr/>
        </p:nvSpPr>
        <p:spPr>
          <a:xfrm>
            <a:off x="0" y="-11974"/>
            <a:ext cx="12192000" cy="6869974"/>
          </a:xfrm>
          <a:prstGeom prst="rect">
            <a:avLst/>
          </a:prstGeom>
          <a:solidFill>
            <a:srgbClr val="44318C"/>
          </a:solidFill>
          <a:ln>
            <a:solidFill>
              <a:srgbClr val="44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008198F-EE37-4FD5-8A53-6A7BB8717A73}"/>
              </a:ext>
            </a:extLst>
          </p:cNvPr>
          <p:cNvSpPr txBox="1"/>
          <p:nvPr/>
        </p:nvSpPr>
        <p:spPr>
          <a:xfrm>
            <a:off x="1113613" y="2698955"/>
            <a:ext cx="9964774" cy="1107996"/>
          </a:xfrm>
          <a:prstGeom prst="rect">
            <a:avLst/>
          </a:prstGeom>
          <a:noFill/>
        </p:spPr>
        <p:txBody>
          <a:bodyPr wrap="square" rtlCol="0">
            <a:spAutoFit/>
          </a:bodyPr>
          <a:lstStyle/>
          <a:p>
            <a:pPr algn="ctr"/>
            <a:r>
              <a:rPr lang="en-US" sz="6600" b="1" dirty="0">
                <a:solidFill>
                  <a:schemeClr val="bg1"/>
                </a:solidFill>
                <a:cs typeface="Poppins SemiBold" panose="00000700000000000000" pitchFamily="2" charset="0"/>
              </a:rPr>
              <a:t>Scenarios and Activities</a:t>
            </a:r>
          </a:p>
        </p:txBody>
      </p:sp>
      <p:sp>
        <p:nvSpPr>
          <p:cNvPr id="28" name="TextBox 27">
            <a:extLst>
              <a:ext uri="{FF2B5EF4-FFF2-40B4-BE49-F238E27FC236}">
                <a16:creationId xmlns:a16="http://schemas.microsoft.com/office/drawing/2014/main" id="{864DA017-2E90-41EB-855E-22458703A1E7}"/>
              </a:ext>
            </a:extLst>
          </p:cNvPr>
          <p:cNvSpPr txBox="1"/>
          <p:nvPr/>
        </p:nvSpPr>
        <p:spPr>
          <a:xfrm>
            <a:off x="7588538" y="275248"/>
            <a:ext cx="4121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dirty="0" err="1">
                <a:ln>
                  <a:noFill/>
                </a:ln>
                <a:solidFill>
                  <a:schemeClr val="bg1"/>
                </a:solidFill>
                <a:effectLst/>
                <a:uLnTx/>
                <a:uFillTx/>
                <a:latin typeface="Garamond" panose="02020404030301010803" pitchFamily="18" charset="0"/>
                <a:ea typeface="+mn-ea"/>
                <a:cs typeface="+mn-cs"/>
              </a:rPr>
              <a:t>the</a:t>
            </a:r>
            <a:r>
              <a:rPr kumimoji="0" lang="en-GB" sz="3600" b="0" i="0" u="none" strike="noStrike" kern="1200" cap="none" spc="0" normalizeH="0" baseline="0" dirty="0" err="1">
                <a:ln>
                  <a:noFill/>
                </a:ln>
                <a:solidFill>
                  <a:schemeClr val="bg1"/>
                </a:solidFill>
                <a:effectLst/>
                <a:uLnTx/>
                <a:uFillTx/>
                <a:latin typeface="Garamond" panose="02020404030301010803" pitchFamily="18" charset="0"/>
                <a:ea typeface="+mn-ea"/>
                <a:cs typeface="+mn-cs"/>
              </a:rPr>
              <a:t>knowledge</a:t>
            </a:r>
            <a:r>
              <a:rPr kumimoji="0" lang="en-GB" sz="3600" b="1" i="0" u="none" strike="noStrike" kern="1200" cap="none" spc="0" normalizeH="0" baseline="0" dirty="0" err="1">
                <a:ln>
                  <a:noFill/>
                </a:ln>
                <a:solidFill>
                  <a:schemeClr val="bg1"/>
                </a:solidFill>
                <a:effectLst/>
                <a:uLnTx/>
                <a:uFillTx/>
                <a:latin typeface="Garamond" panose="02020404030301010803" pitchFamily="18" charset="0"/>
                <a:ea typeface="+mn-ea"/>
                <a:cs typeface="+mn-cs"/>
              </a:rPr>
              <a:t>academy</a:t>
            </a:r>
            <a:endParaRPr kumimoji="0" lang="en-GB" sz="4000" b="1" i="0" u="none" strike="noStrike" kern="1200" cap="none" spc="0" normalizeH="0" baseline="0" dirty="0">
              <a:ln>
                <a:noFill/>
              </a:ln>
              <a:solidFill>
                <a:schemeClr val="bg1"/>
              </a:solidFill>
              <a:effectLst/>
              <a:uLnTx/>
              <a:uFillTx/>
              <a:latin typeface="Garamond" panose="02020404030301010803" pitchFamily="18" charset="0"/>
              <a:ea typeface="+mn-ea"/>
              <a:cs typeface="+mn-cs"/>
            </a:endParaRPr>
          </a:p>
        </p:txBody>
      </p:sp>
    </p:spTree>
    <p:extLst>
      <p:ext uri="{BB962C8B-B14F-4D97-AF65-F5344CB8AC3E}">
        <p14:creationId xmlns:p14="http://schemas.microsoft.com/office/powerpoint/2010/main" val="617541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a:solidFill>
                  <a:srgbClr val="000000"/>
                </a:solidFill>
                <a:cs typeface="Poppins SemiBold" panose="00000700000000000000" pitchFamily="2" charset="0"/>
              </a:rPr>
              <a:t>Facing the Fear of Public Speaking</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10257316" cy="923330"/>
          </a:xfrm>
          <a:prstGeom prst="rect">
            <a:avLst/>
          </a:prstGeom>
          <a:noFill/>
        </p:spPr>
        <p:txBody>
          <a:bodyPr wrap="square" rtlCol="0">
            <a:spAutoFit/>
          </a:bodyPr>
          <a:lstStyle/>
          <a:p>
            <a:pPr marL="285750" indent="-285750">
              <a:buFont typeface="Wingdings" panose="05000000000000000000" pitchFamily="2" charset="2"/>
              <a:buChar char="ü"/>
            </a:pPr>
            <a:r>
              <a:rPr lang="en-GB">
                <a:cs typeface="Poppins Light" panose="00000400000000000000" pitchFamily="2" charset="0"/>
              </a:rPr>
              <a:t>The fear of public speaking is a common experience for many people, and it can be quite debilitating.</a:t>
            </a:r>
          </a:p>
          <a:p>
            <a:pPr marL="285750" indent="-285750">
              <a:buFont typeface="Wingdings" panose="05000000000000000000" pitchFamily="2" charset="2"/>
              <a:buChar char="ü"/>
            </a:pPr>
            <a:endParaRPr lang="en-GB">
              <a:cs typeface="Poppins Light" panose="00000400000000000000" pitchFamily="2" charset="0"/>
            </a:endParaRPr>
          </a:p>
          <a:p>
            <a:pPr marL="285750" indent="-285750">
              <a:buFont typeface="Wingdings" panose="05000000000000000000" pitchFamily="2" charset="2"/>
              <a:buChar char="ü"/>
            </a:pPr>
            <a:r>
              <a:rPr lang="en-GB">
                <a:cs typeface="Poppins Light" panose="00000400000000000000" pitchFamily="2" charset="0"/>
              </a:rPr>
              <a:t>The following are some tips that may help you overcome your fear of public speaking:</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grpSp>
        <p:nvGrpSpPr>
          <p:cNvPr id="83" name="Group 82">
            <a:extLst>
              <a:ext uri="{FF2B5EF4-FFF2-40B4-BE49-F238E27FC236}">
                <a16:creationId xmlns:a16="http://schemas.microsoft.com/office/drawing/2014/main" id="{990E4E4F-ABD9-4E75-81CD-7127CA76B169}"/>
              </a:ext>
            </a:extLst>
          </p:cNvPr>
          <p:cNvGrpSpPr/>
          <p:nvPr/>
        </p:nvGrpSpPr>
        <p:grpSpPr>
          <a:xfrm>
            <a:off x="1019637" y="4476781"/>
            <a:ext cx="3885465" cy="996575"/>
            <a:chOff x="1019637" y="4476781"/>
            <a:chExt cx="3885465" cy="996575"/>
          </a:xfrm>
        </p:grpSpPr>
        <p:sp>
          <p:nvSpPr>
            <p:cNvPr id="22" name="Google Shape;510;p25">
              <a:extLst>
                <a:ext uri="{FF2B5EF4-FFF2-40B4-BE49-F238E27FC236}">
                  <a16:creationId xmlns:a16="http://schemas.microsoft.com/office/drawing/2014/main" id="{A5690515-37AE-443C-989E-404B4AAC3906}"/>
                </a:ext>
              </a:extLst>
            </p:cNvPr>
            <p:cNvSpPr/>
            <p:nvPr/>
          </p:nvSpPr>
          <p:spPr>
            <a:xfrm>
              <a:off x="1019637" y="4476781"/>
              <a:ext cx="3885465" cy="736700"/>
            </a:xfrm>
            <a:custGeom>
              <a:avLst/>
              <a:gdLst/>
              <a:ahLst/>
              <a:cxnLst/>
              <a:rect l="l" t="t" r="r" b="b"/>
              <a:pathLst>
                <a:path w="140816" h="29468" extrusionOk="0">
                  <a:moveTo>
                    <a:pt x="8514" y="0"/>
                  </a:moveTo>
                  <a:lnTo>
                    <a:pt x="1" y="14728"/>
                  </a:lnTo>
                  <a:lnTo>
                    <a:pt x="8514" y="29468"/>
                  </a:lnTo>
                  <a:lnTo>
                    <a:pt x="132303" y="29468"/>
                  </a:lnTo>
                  <a:lnTo>
                    <a:pt x="140816" y="14728"/>
                  </a:lnTo>
                  <a:lnTo>
                    <a:pt x="132303" y="0"/>
                  </a:ln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b="1"/>
            </a:p>
          </p:txBody>
        </p:sp>
        <p:sp>
          <p:nvSpPr>
            <p:cNvPr id="23" name="Google Shape;511;p25">
              <a:extLst>
                <a:ext uri="{FF2B5EF4-FFF2-40B4-BE49-F238E27FC236}">
                  <a16:creationId xmlns:a16="http://schemas.microsoft.com/office/drawing/2014/main" id="{9EA3EBA0-2168-4091-B30B-0CCA81BAAF07}"/>
                </a:ext>
              </a:extLst>
            </p:cNvPr>
            <p:cNvSpPr/>
            <p:nvPr/>
          </p:nvSpPr>
          <p:spPr>
            <a:xfrm>
              <a:off x="1019637" y="4476781"/>
              <a:ext cx="882250" cy="996575"/>
            </a:xfrm>
            <a:custGeom>
              <a:avLst/>
              <a:gdLst/>
              <a:ahLst/>
              <a:cxnLst/>
              <a:rect l="l" t="t" r="r" b="b"/>
              <a:pathLst>
                <a:path w="35290" h="39863" extrusionOk="0">
                  <a:moveTo>
                    <a:pt x="0" y="0"/>
                  </a:moveTo>
                  <a:lnTo>
                    <a:pt x="0" y="29468"/>
                  </a:lnTo>
                  <a:lnTo>
                    <a:pt x="17645" y="39862"/>
                  </a:lnTo>
                  <a:lnTo>
                    <a:pt x="35290" y="29468"/>
                  </a:lnTo>
                  <a:lnTo>
                    <a:pt x="35290" y="0"/>
                  </a:lnTo>
                  <a:close/>
                </a:path>
              </a:pathLst>
            </a:custGeom>
            <a:solidFill>
              <a:schemeClr val="accent4">
                <a:lumMod val="60000"/>
                <a:lumOff val="40000"/>
              </a:schemeClr>
            </a:solidFill>
            <a:ln>
              <a:noFill/>
            </a:ln>
          </p:spPr>
          <p:txBody>
            <a:bodyPr spcFirstLastPara="1" wrap="square" lIns="91425" tIns="91425" rIns="91425" bIns="274300" anchor="ctr" anchorCtr="0">
              <a:noAutofit/>
            </a:bodyPr>
            <a:lstStyle/>
            <a:p>
              <a:pPr marL="0" lvl="0" indent="0" algn="ctr" rtl="0">
                <a:spcBef>
                  <a:spcPts val="0"/>
                </a:spcBef>
                <a:spcAft>
                  <a:spcPts val="0"/>
                </a:spcAft>
                <a:buNone/>
              </a:pPr>
              <a:r>
                <a:rPr lang="en-GB" sz="2900" b="1">
                  <a:solidFill>
                    <a:srgbClr val="FFFFFF"/>
                  </a:solidFill>
                  <a:latin typeface="Fira Sans Extra Condensed Medium"/>
                  <a:ea typeface="Fira Sans Extra Condensed Medium"/>
                  <a:cs typeface="Fira Sans Extra Condensed Medium"/>
                  <a:sym typeface="Fira Sans Extra Condensed Medium"/>
                </a:rPr>
                <a:t>03</a:t>
              </a:r>
            </a:p>
          </p:txBody>
        </p:sp>
        <p:sp>
          <p:nvSpPr>
            <p:cNvPr id="25" name="Google Shape;517;p25">
              <a:extLst>
                <a:ext uri="{FF2B5EF4-FFF2-40B4-BE49-F238E27FC236}">
                  <a16:creationId xmlns:a16="http://schemas.microsoft.com/office/drawing/2014/main" id="{C2C9B888-1129-480E-A387-402E60BB015A}"/>
                </a:ext>
              </a:extLst>
            </p:cNvPr>
            <p:cNvSpPr txBox="1"/>
            <p:nvPr/>
          </p:nvSpPr>
          <p:spPr>
            <a:xfrm>
              <a:off x="2121337" y="4709531"/>
              <a:ext cx="2328600" cy="271200"/>
            </a:xfrm>
            <a:prstGeom prst="rect">
              <a:avLst/>
            </a:prstGeom>
            <a:noFill/>
            <a:ln>
              <a:noFill/>
            </a:ln>
          </p:spPr>
          <p:txBody>
            <a:bodyPr spcFirstLastPara="1" wrap="square" lIns="91425" tIns="91425" rIns="91425" bIns="91425" anchor="ctr" anchorCtr="0">
              <a:noAutofit/>
            </a:bodyPr>
            <a:lstStyle/>
            <a:p>
              <a:r>
                <a:rPr lang="en-GB" b="1">
                  <a:solidFill>
                    <a:schemeClr val="lt1"/>
                  </a:solidFill>
                  <a:ea typeface="Roboto"/>
                  <a:sym typeface="Roboto"/>
                </a:rPr>
                <a:t>Focus on the Message</a:t>
              </a:r>
            </a:p>
          </p:txBody>
        </p:sp>
      </p:grpSp>
      <p:grpSp>
        <p:nvGrpSpPr>
          <p:cNvPr id="80" name="Group 79">
            <a:extLst>
              <a:ext uri="{FF2B5EF4-FFF2-40B4-BE49-F238E27FC236}">
                <a16:creationId xmlns:a16="http://schemas.microsoft.com/office/drawing/2014/main" id="{759537C1-357E-423B-8C82-1C91B4EBA1B9}"/>
              </a:ext>
            </a:extLst>
          </p:cNvPr>
          <p:cNvGrpSpPr/>
          <p:nvPr/>
        </p:nvGrpSpPr>
        <p:grpSpPr>
          <a:xfrm>
            <a:off x="1019625" y="3662464"/>
            <a:ext cx="3885477" cy="996575"/>
            <a:chOff x="1019625" y="3662464"/>
            <a:chExt cx="3885477" cy="996575"/>
          </a:xfrm>
        </p:grpSpPr>
        <p:sp>
          <p:nvSpPr>
            <p:cNvPr id="33" name="Google Shape;520;p25">
              <a:extLst>
                <a:ext uri="{FF2B5EF4-FFF2-40B4-BE49-F238E27FC236}">
                  <a16:creationId xmlns:a16="http://schemas.microsoft.com/office/drawing/2014/main" id="{FD2BF4EB-455C-4F74-8936-1D2B6E750224}"/>
                </a:ext>
              </a:extLst>
            </p:cNvPr>
            <p:cNvSpPr/>
            <p:nvPr/>
          </p:nvSpPr>
          <p:spPr>
            <a:xfrm>
              <a:off x="1019637" y="3662464"/>
              <a:ext cx="3885465"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b="1"/>
            </a:p>
          </p:txBody>
        </p:sp>
        <p:sp>
          <p:nvSpPr>
            <p:cNvPr id="34" name="Google Shape;521;p25">
              <a:extLst>
                <a:ext uri="{FF2B5EF4-FFF2-40B4-BE49-F238E27FC236}">
                  <a16:creationId xmlns:a16="http://schemas.microsoft.com/office/drawing/2014/main" id="{54B97C14-2FCC-4EBD-9F6B-A808EA422A66}"/>
                </a:ext>
              </a:extLst>
            </p:cNvPr>
            <p:cNvSpPr/>
            <p:nvPr/>
          </p:nvSpPr>
          <p:spPr>
            <a:xfrm>
              <a:off x="1019625" y="3662464"/>
              <a:ext cx="882275"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EF5757"/>
            </a:solidFill>
            <a:ln>
              <a:noFill/>
            </a:ln>
          </p:spPr>
          <p:txBody>
            <a:bodyPr spcFirstLastPara="1" wrap="square" lIns="91425" tIns="91425" rIns="91425" bIns="274300" anchor="ctr" anchorCtr="0">
              <a:noAutofit/>
            </a:bodyPr>
            <a:lstStyle/>
            <a:p>
              <a:pPr marL="0" lvl="0" indent="0" algn="ctr" rtl="0">
                <a:spcBef>
                  <a:spcPts val="0"/>
                </a:spcBef>
                <a:spcAft>
                  <a:spcPts val="0"/>
                </a:spcAft>
                <a:buNone/>
              </a:pPr>
              <a:r>
                <a:rPr lang="en-GB" sz="2900" b="1">
                  <a:solidFill>
                    <a:srgbClr val="FFFFFF"/>
                  </a:solidFill>
                  <a:latin typeface="Fira Sans Extra Condensed Medium"/>
                  <a:ea typeface="Fira Sans Extra Condensed Medium"/>
                  <a:cs typeface="Fira Sans Extra Condensed Medium"/>
                  <a:sym typeface="Fira Sans Extra Condensed Medium"/>
                </a:rPr>
                <a:t>02</a:t>
              </a:r>
            </a:p>
          </p:txBody>
        </p:sp>
        <p:sp>
          <p:nvSpPr>
            <p:cNvPr id="36" name="Google Shape;530;p25">
              <a:extLst>
                <a:ext uri="{FF2B5EF4-FFF2-40B4-BE49-F238E27FC236}">
                  <a16:creationId xmlns:a16="http://schemas.microsoft.com/office/drawing/2014/main" id="{11E8AFC1-555C-4C6D-93EE-08DEDA74363A}"/>
                </a:ext>
              </a:extLst>
            </p:cNvPr>
            <p:cNvSpPr txBox="1"/>
            <p:nvPr/>
          </p:nvSpPr>
          <p:spPr>
            <a:xfrm>
              <a:off x="2121337" y="3895226"/>
              <a:ext cx="2328600" cy="271200"/>
            </a:xfrm>
            <a:prstGeom prst="rect">
              <a:avLst/>
            </a:prstGeom>
            <a:noFill/>
            <a:ln>
              <a:noFill/>
            </a:ln>
          </p:spPr>
          <p:txBody>
            <a:bodyPr spcFirstLastPara="1" wrap="square" lIns="91425" tIns="91425" rIns="91425" bIns="91425" anchor="ctr" anchorCtr="0">
              <a:noAutofit/>
            </a:bodyPr>
            <a:lstStyle/>
            <a:p>
              <a:r>
                <a:rPr lang="en-GB" b="1">
                  <a:solidFill>
                    <a:schemeClr val="lt1"/>
                  </a:solidFill>
                  <a:ea typeface="Roboto"/>
                  <a:sym typeface="Roboto"/>
                </a:rPr>
                <a:t>Visualise Success</a:t>
              </a:r>
            </a:p>
          </p:txBody>
        </p:sp>
      </p:grpSp>
      <p:grpSp>
        <p:nvGrpSpPr>
          <p:cNvPr id="76" name="Group 75">
            <a:extLst>
              <a:ext uri="{FF2B5EF4-FFF2-40B4-BE49-F238E27FC236}">
                <a16:creationId xmlns:a16="http://schemas.microsoft.com/office/drawing/2014/main" id="{A6BECA13-6BF0-4802-A986-F01195F8B5ED}"/>
              </a:ext>
            </a:extLst>
          </p:cNvPr>
          <p:cNvGrpSpPr/>
          <p:nvPr/>
        </p:nvGrpSpPr>
        <p:grpSpPr>
          <a:xfrm>
            <a:off x="1019625" y="2848147"/>
            <a:ext cx="3885477" cy="996575"/>
            <a:chOff x="1019625" y="2848147"/>
            <a:chExt cx="3885477" cy="996575"/>
          </a:xfrm>
        </p:grpSpPr>
        <p:sp>
          <p:nvSpPr>
            <p:cNvPr id="46" name="Google Shape;534;p25">
              <a:extLst>
                <a:ext uri="{FF2B5EF4-FFF2-40B4-BE49-F238E27FC236}">
                  <a16:creationId xmlns:a16="http://schemas.microsoft.com/office/drawing/2014/main" id="{B9AB594E-9A3B-4CBA-9FAD-ED011F843D18}"/>
                </a:ext>
              </a:extLst>
            </p:cNvPr>
            <p:cNvSpPr/>
            <p:nvPr/>
          </p:nvSpPr>
          <p:spPr>
            <a:xfrm>
              <a:off x="1019637" y="2848147"/>
              <a:ext cx="3885465" cy="736700"/>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b="1"/>
            </a:p>
          </p:txBody>
        </p:sp>
        <p:sp>
          <p:nvSpPr>
            <p:cNvPr id="47" name="Google Shape;535;p25">
              <a:extLst>
                <a:ext uri="{FF2B5EF4-FFF2-40B4-BE49-F238E27FC236}">
                  <a16:creationId xmlns:a16="http://schemas.microsoft.com/office/drawing/2014/main" id="{38A5B189-3B31-4CD9-86DC-F37F927F861D}"/>
                </a:ext>
              </a:extLst>
            </p:cNvPr>
            <p:cNvSpPr/>
            <p:nvPr/>
          </p:nvSpPr>
          <p:spPr>
            <a:xfrm>
              <a:off x="1849550" y="3161285"/>
              <a:ext cx="44675" cy="204800"/>
            </a:xfrm>
            <a:custGeom>
              <a:avLst/>
              <a:gdLst/>
              <a:ahLst/>
              <a:cxnLst/>
              <a:rect l="l" t="t" r="r" b="b"/>
              <a:pathLst>
                <a:path w="1787" h="8192" extrusionOk="0">
                  <a:moveTo>
                    <a:pt x="0" y="0"/>
                  </a:moveTo>
                  <a:lnTo>
                    <a:pt x="0" y="8192"/>
                  </a:lnTo>
                  <a:lnTo>
                    <a:pt x="1786" y="8192"/>
                  </a:lnTo>
                  <a:lnTo>
                    <a:pt x="1786"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b="1"/>
            </a:p>
          </p:txBody>
        </p:sp>
        <p:sp>
          <p:nvSpPr>
            <p:cNvPr id="48" name="Google Shape;536;p25">
              <a:extLst>
                <a:ext uri="{FF2B5EF4-FFF2-40B4-BE49-F238E27FC236}">
                  <a16:creationId xmlns:a16="http://schemas.microsoft.com/office/drawing/2014/main" id="{4CF06F84-D641-4D3E-90B1-2F3B49FF6C69}"/>
                </a:ext>
              </a:extLst>
            </p:cNvPr>
            <p:cNvSpPr/>
            <p:nvPr/>
          </p:nvSpPr>
          <p:spPr>
            <a:xfrm>
              <a:off x="1790025" y="3198485"/>
              <a:ext cx="44650" cy="167600"/>
            </a:xfrm>
            <a:custGeom>
              <a:avLst/>
              <a:gdLst/>
              <a:ahLst/>
              <a:cxnLst/>
              <a:rect l="l" t="t" r="r" b="b"/>
              <a:pathLst>
                <a:path w="1786" h="6704" extrusionOk="0">
                  <a:moveTo>
                    <a:pt x="0" y="1"/>
                  </a:moveTo>
                  <a:lnTo>
                    <a:pt x="0" y="6704"/>
                  </a:lnTo>
                  <a:lnTo>
                    <a:pt x="1786" y="6704"/>
                  </a:lnTo>
                  <a:lnTo>
                    <a:pt x="1786" y="1"/>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b="1"/>
            </a:p>
          </p:txBody>
        </p:sp>
        <p:sp>
          <p:nvSpPr>
            <p:cNvPr id="49" name="Google Shape;537;p25">
              <a:extLst>
                <a:ext uri="{FF2B5EF4-FFF2-40B4-BE49-F238E27FC236}">
                  <a16:creationId xmlns:a16="http://schemas.microsoft.com/office/drawing/2014/main" id="{E9181D17-1CE0-4BAD-AB4A-5A5FBC2EFBC5}"/>
                </a:ext>
              </a:extLst>
            </p:cNvPr>
            <p:cNvSpPr/>
            <p:nvPr/>
          </p:nvSpPr>
          <p:spPr>
            <a:xfrm>
              <a:off x="1734350" y="3235710"/>
              <a:ext cx="44675" cy="130375"/>
            </a:xfrm>
            <a:custGeom>
              <a:avLst/>
              <a:gdLst/>
              <a:ahLst/>
              <a:cxnLst/>
              <a:rect l="l" t="t" r="r" b="b"/>
              <a:pathLst>
                <a:path w="1787" h="5215" extrusionOk="0">
                  <a:moveTo>
                    <a:pt x="1" y="0"/>
                  </a:moveTo>
                  <a:lnTo>
                    <a:pt x="1" y="5215"/>
                  </a:lnTo>
                  <a:lnTo>
                    <a:pt x="1787" y="5215"/>
                  </a:lnTo>
                  <a:lnTo>
                    <a:pt x="1787"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b="1"/>
            </a:p>
          </p:txBody>
        </p:sp>
        <p:sp>
          <p:nvSpPr>
            <p:cNvPr id="50" name="Google Shape;538;p25">
              <a:extLst>
                <a:ext uri="{FF2B5EF4-FFF2-40B4-BE49-F238E27FC236}">
                  <a16:creationId xmlns:a16="http://schemas.microsoft.com/office/drawing/2014/main" id="{D7D770F6-8885-471B-A0B4-56017F9311F5}"/>
                </a:ext>
              </a:extLst>
            </p:cNvPr>
            <p:cNvSpPr/>
            <p:nvPr/>
          </p:nvSpPr>
          <p:spPr>
            <a:xfrm>
              <a:off x="1674825" y="3276785"/>
              <a:ext cx="44675" cy="89300"/>
            </a:xfrm>
            <a:custGeom>
              <a:avLst/>
              <a:gdLst/>
              <a:ahLst/>
              <a:cxnLst/>
              <a:rect l="l" t="t" r="r" b="b"/>
              <a:pathLst>
                <a:path w="1787" h="3572" extrusionOk="0">
                  <a:moveTo>
                    <a:pt x="0" y="0"/>
                  </a:moveTo>
                  <a:lnTo>
                    <a:pt x="0" y="3572"/>
                  </a:lnTo>
                  <a:lnTo>
                    <a:pt x="1786" y="3572"/>
                  </a:lnTo>
                  <a:lnTo>
                    <a:pt x="1786" y="0"/>
                  </a:ln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b="1"/>
            </a:p>
          </p:txBody>
        </p:sp>
        <p:sp>
          <p:nvSpPr>
            <p:cNvPr id="51" name="Google Shape;539;p25">
              <a:extLst>
                <a:ext uri="{FF2B5EF4-FFF2-40B4-BE49-F238E27FC236}">
                  <a16:creationId xmlns:a16="http://schemas.microsoft.com/office/drawing/2014/main" id="{D9EAA674-38A9-42EC-9912-038F3CA4C5A4}"/>
                </a:ext>
              </a:extLst>
            </p:cNvPr>
            <p:cNvSpPr/>
            <p:nvPr/>
          </p:nvSpPr>
          <p:spPr>
            <a:xfrm>
              <a:off x="1019625" y="2848147"/>
              <a:ext cx="882275" cy="996575"/>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rgbClr val="70BDFC"/>
            </a:solidFill>
            <a:ln>
              <a:noFill/>
            </a:ln>
          </p:spPr>
          <p:txBody>
            <a:bodyPr spcFirstLastPara="1" wrap="square" lIns="91425" tIns="91425" rIns="91425" bIns="274300" anchor="ctr" anchorCtr="0">
              <a:noAutofit/>
            </a:bodyPr>
            <a:lstStyle/>
            <a:p>
              <a:pPr marL="0" lvl="0" indent="0" algn="ctr" rtl="0">
                <a:spcBef>
                  <a:spcPts val="0"/>
                </a:spcBef>
                <a:spcAft>
                  <a:spcPts val="0"/>
                </a:spcAft>
                <a:buNone/>
              </a:pPr>
              <a:r>
                <a:rPr lang="en-GB" sz="2900" b="1" dirty="0">
                  <a:solidFill>
                    <a:srgbClr val="FFFFFF"/>
                  </a:solidFill>
                  <a:latin typeface="Fira Sans Extra Condensed Medium"/>
                  <a:ea typeface="Fira Sans Extra Condensed Medium"/>
                  <a:cs typeface="Fira Sans Extra Condensed Medium"/>
                  <a:sym typeface="Fira Sans Extra Condensed Medium"/>
                </a:rPr>
                <a:t>01</a:t>
              </a:r>
            </a:p>
          </p:txBody>
        </p:sp>
        <p:sp>
          <p:nvSpPr>
            <p:cNvPr id="53" name="Google Shape;545;p25">
              <a:extLst>
                <a:ext uri="{FF2B5EF4-FFF2-40B4-BE49-F238E27FC236}">
                  <a16:creationId xmlns:a16="http://schemas.microsoft.com/office/drawing/2014/main" id="{7481B696-0008-4EEC-9C5F-0F3FAFA04B44}"/>
                </a:ext>
              </a:extLst>
            </p:cNvPr>
            <p:cNvSpPr txBox="1"/>
            <p:nvPr/>
          </p:nvSpPr>
          <p:spPr>
            <a:xfrm>
              <a:off x="2121337" y="3080897"/>
              <a:ext cx="2328600" cy="271200"/>
            </a:xfrm>
            <a:prstGeom prst="rect">
              <a:avLst/>
            </a:prstGeom>
            <a:noFill/>
            <a:ln>
              <a:noFill/>
            </a:ln>
          </p:spPr>
          <p:txBody>
            <a:bodyPr spcFirstLastPara="1" wrap="square" lIns="91425" tIns="91425" rIns="91425" bIns="91425" anchor="ctr" anchorCtr="0">
              <a:noAutofit/>
            </a:bodyPr>
            <a:lstStyle/>
            <a:p>
              <a:pPr lvl="0"/>
              <a:r>
                <a:rPr lang="en-GB" b="1">
                  <a:solidFill>
                    <a:schemeClr val="lt1"/>
                  </a:solidFill>
                  <a:ea typeface="Roboto"/>
                  <a:cs typeface="Roboto"/>
                  <a:sym typeface="Roboto"/>
                </a:rPr>
                <a:t>Prepare Thoroughly</a:t>
              </a:r>
            </a:p>
          </p:txBody>
        </p:sp>
      </p:grpSp>
      <p:grpSp>
        <p:nvGrpSpPr>
          <p:cNvPr id="89" name="Group 88">
            <a:extLst>
              <a:ext uri="{FF2B5EF4-FFF2-40B4-BE49-F238E27FC236}">
                <a16:creationId xmlns:a16="http://schemas.microsoft.com/office/drawing/2014/main" id="{2261B833-83A1-4E4F-8EE6-C87B9FF9D71D}"/>
              </a:ext>
            </a:extLst>
          </p:cNvPr>
          <p:cNvGrpSpPr/>
          <p:nvPr/>
        </p:nvGrpSpPr>
        <p:grpSpPr>
          <a:xfrm>
            <a:off x="6126989" y="3662464"/>
            <a:ext cx="3885477" cy="996575"/>
            <a:chOff x="6126989" y="3662464"/>
            <a:chExt cx="3885477" cy="996575"/>
          </a:xfrm>
        </p:grpSpPr>
        <p:sp>
          <p:nvSpPr>
            <p:cNvPr id="60" name="Google Shape;520;p25">
              <a:extLst>
                <a:ext uri="{FF2B5EF4-FFF2-40B4-BE49-F238E27FC236}">
                  <a16:creationId xmlns:a16="http://schemas.microsoft.com/office/drawing/2014/main" id="{AD13BA75-C814-4D28-80F8-4E70157DAEB0}"/>
                </a:ext>
              </a:extLst>
            </p:cNvPr>
            <p:cNvSpPr/>
            <p:nvPr/>
          </p:nvSpPr>
          <p:spPr>
            <a:xfrm>
              <a:off x="6127001" y="3662464"/>
              <a:ext cx="3885465" cy="736725"/>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b="1"/>
            </a:p>
          </p:txBody>
        </p:sp>
        <p:sp>
          <p:nvSpPr>
            <p:cNvPr id="61" name="Google Shape;521;p25">
              <a:extLst>
                <a:ext uri="{FF2B5EF4-FFF2-40B4-BE49-F238E27FC236}">
                  <a16:creationId xmlns:a16="http://schemas.microsoft.com/office/drawing/2014/main" id="{ABFC3F31-E2B9-4108-AFCA-14E88CB713D4}"/>
                </a:ext>
              </a:extLst>
            </p:cNvPr>
            <p:cNvSpPr/>
            <p:nvPr/>
          </p:nvSpPr>
          <p:spPr>
            <a:xfrm>
              <a:off x="6126989" y="3662464"/>
              <a:ext cx="882275" cy="996575"/>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92D050"/>
            </a:solidFill>
            <a:ln>
              <a:noFill/>
            </a:ln>
          </p:spPr>
          <p:txBody>
            <a:bodyPr spcFirstLastPara="1" wrap="square" lIns="91425" tIns="91425" rIns="91425" bIns="274300" anchor="ctr" anchorCtr="0">
              <a:noAutofit/>
            </a:bodyPr>
            <a:lstStyle/>
            <a:p>
              <a:pPr marL="0" lvl="0" indent="0" algn="ctr" rtl="0">
                <a:spcBef>
                  <a:spcPts val="0"/>
                </a:spcBef>
                <a:spcAft>
                  <a:spcPts val="0"/>
                </a:spcAft>
                <a:buNone/>
              </a:pPr>
              <a:r>
                <a:rPr lang="en-GB" sz="2900" b="1">
                  <a:solidFill>
                    <a:srgbClr val="FFFFFF"/>
                  </a:solidFill>
                  <a:latin typeface="Fira Sans Extra Condensed Medium"/>
                  <a:ea typeface="Fira Sans Extra Condensed Medium"/>
                  <a:cs typeface="Fira Sans Extra Condensed Medium"/>
                  <a:sym typeface="Fira Sans Extra Condensed Medium"/>
                </a:rPr>
                <a:t>05</a:t>
              </a:r>
            </a:p>
          </p:txBody>
        </p:sp>
        <p:sp>
          <p:nvSpPr>
            <p:cNvPr id="63" name="Google Shape;530;p25">
              <a:extLst>
                <a:ext uri="{FF2B5EF4-FFF2-40B4-BE49-F238E27FC236}">
                  <a16:creationId xmlns:a16="http://schemas.microsoft.com/office/drawing/2014/main" id="{936F4E59-44E0-43AC-98F5-13C6853F32FD}"/>
                </a:ext>
              </a:extLst>
            </p:cNvPr>
            <p:cNvSpPr txBox="1"/>
            <p:nvPr/>
          </p:nvSpPr>
          <p:spPr>
            <a:xfrm>
              <a:off x="7228701" y="3895226"/>
              <a:ext cx="2328600" cy="271200"/>
            </a:xfrm>
            <a:prstGeom prst="rect">
              <a:avLst/>
            </a:prstGeom>
            <a:noFill/>
            <a:ln>
              <a:noFill/>
            </a:ln>
          </p:spPr>
          <p:txBody>
            <a:bodyPr spcFirstLastPara="1" wrap="square" lIns="91425" tIns="91425" rIns="91425" bIns="91425" anchor="ctr" anchorCtr="0">
              <a:noAutofit/>
            </a:bodyPr>
            <a:lstStyle/>
            <a:p>
              <a:r>
                <a:rPr lang="en-GB" b="1">
                  <a:solidFill>
                    <a:schemeClr val="lt1"/>
                  </a:solidFill>
                  <a:ea typeface="Roboto"/>
                  <a:sym typeface="Roboto"/>
                </a:rPr>
                <a:t>Start Small</a:t>
              </a:r>
            </a:p>
          </p:txBody>
        </p:sp>
      </p:grpSp>
      <p:grpSp>
        <p:nvGrpSpPr>
          <p:cNvPr id="86" name="Group 85">
            <a:extLst>
              <a:ext uri="{FF2B5EF4-FFF2-40B4-BE49-F238E27FC236}">
                <a16:creationId xmlns:a16="http://schemas.microsoft.com/office/drawing/2014/main" id="{FF915433-1909-46CA-9AD5-A9613437B02F}"/>
              </a:ext>
            </a:extLst>
          </p:cNvPr>
          <p:cNvGrpSpPr/>
          <p:nvPr/>
        </p:nvGrpSpPr>
        <p:grpSpPr>
          <a:xfrm>
            <a:off x="6081712" y="2848147"/>
            <a:ext cx="3885477" cy="996575"/>
            <a:chOff x="6081712" y="2848147"/>
            <a:chExt cx="3885477" cy="996575"/>
          </a:xfrm>
        </p:grpSpPr>
        <p:sp>
          <p:nvSpPr>
            <p:cNvPr id="12" name="Google Shape;501;p25">
              <a:extLst>
                <a:ext uri="{FF2B5EF4-FFF2-40B4-BE49-F238E27FC236}">
                  <a16:creationId xmlns:a16="http://schemas.microsoft.com/office/drawing/2014/main" id="{427B9D93-D83D-450C-B961-7A78A7DA4224}"/>
                </a:ext>
              </a:extLst>
            </p:cNvPr>
            <p:cNvSpPr/>
            <p:nvPr/>
          </p:nvSpPr>
          <p:spPr>
            <a:xfrm>
              <a:off x="6081724" y="2848147"/>
              <a:ext cx="3885465" cy="736725"/>
            </a:xfrm>
            <a:custGeom>
              <a:avLst/>
              <a:gdLst/>
              <a:ahLst/>
              <a:cxnLst/>
              <a:rect l="l" t="t" r="r" b="b"/>
              <a:pathLst>
                <a:path w="140816" h="29469" extrusionOk="0">
                  <a:moveTo>
                    <a:pt x="8514" y="1"/>
                  </a:moveTo>
                  <a:lnTo>
                    <a:pt x="1" y="14729"/>
                  </a:lnTo>
                  <a:lnTo>
                    <a:pt x="8514" y="29468"/>
                  </a:lnTo>
                  <a:lnTo>
                    <a:pt x="132303" y="29468"/>
                  </a:lnTo>
                  <a:lnTo>
                    <a:pt x="140816" y="14729"/>
                  </a:lnTo>
                  <a:lnTo>
                    <a:pt x="132303" y="1"/>
                  </a:lnTo>
                  <a:close/>
                </a:path>
              </a:pathLst>
            </a:custGeom>
            <a:solidFill>
              <a:srgbClr val="443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b="1"/>
            </a:p>
          </p:txBody>
        </p:sp>
        <p:sp>
          <p:nvSpPr>
            <p:cNvPr id="13" name="Google Shape;502;p25">
              <a:extLst>
                <a:ext uri="{FF2B5EF4-FFF2-40B4-BE49-F238E27FC236}">
                  <a16:creationId xmlns:a16="http://schemas.microsoft.com/office/drawing/2014/main" id="{4A7510E5-7707-43BE-B020-B4C1E60EA4C1}"/>
                </a:ext>
              </a:extLst>
            </p:cNvPr>
            <p:cNvSpPr/>
            <p:nvPr/>
          </p:nvSpPr>
          <p:spPr>
            <a:xfrm>
              <a:off x="6081712" y="2848147"/>
              <a:ext cx="882275" cy="996575"/>
            </a:xfrm>
            <a:custGeom>
              <a:avLst/>
              <a:gdLst/>
              <a:ahLst/>
              <a:cxnLst/>
              <a:rect l="l" t="t" r="r" b="b"/>
              <a:pathLst>
                <a:path w="35291" h="39863" extrusionOk="0">
                  <a:moveTo>
                    <a:pt x="0" y="1"/>
                  </a:moveTo>
                  <a:lnTo>
                    <a:pt x="0" y="29468"/>
                  </a:lnTo>
                  <a:lnTo>
                    <a:pt x="17645" y="39863"/>
                  </a:lnTo>
                  <a:lnTo>
                    <a:pt x="35291" y="29468"/>
                  </a:lnTo>
                  <a:lnTo>
                    <a:pt x="35291" y="1"/>
                  </a:lnTo>
                  <a:close/>
                </a:path>
              </a:pathLst>
            </a:custGeom>
            <a:solidFill>
              <a:srgbClr val="5C4B9B"/>
            </a:solidFill>
            <a:ln>
              <a:noFill/>
            </a:ln>
          </p:spPr>
          <p:txBody>
            <a:bodyPr spcFirstLastPara="1" wrap="square" lIns="91425" tIns="91425" rIns="91425" bIns="274300" anchor="ctr" anchorCtr="0">
              <a:noAutofit/>
            </a:bodyPr>
            <a:lstStyle/>
            <a:p>
              <a:pPr marL="0" lvl="0" indent="0" algn="ctr" rtl="0">
                <a:spcBef>
                  <a:spcPts val="0"/>
                </a:spcBef>
                <a:spcAft>
                  <a:spcPts val="0"/>
                </a:spcAft>
                <a:buNone/>
              </a:pPr>
              <a:r>
                <a:rPr lang="en-GB" sz="2900" b="1">
                  <a:solidFill>
                    <a:srgbClr val="FFFFFF"/>
                  </a:solidFill>
                  <a:latin typeface="Fira Sans Extra Condensed Medium"/>
                  <a:ea typeface="Fira Sans Extra Condensed Medium"/>
                  <a:cs typeface="Fira Sans Extra Condensed Medium"/>
                  <a:sym typeface="Fira Sans Extra Condensed Medium"/>
                </a:rPr>
                <a:t>04</a:t>
              </a:r>
            </a:p>
          </p:txBody>
        </p:sp>
        <p:sp>
          <p:nvSpPr>
            <p:cNvPr id="15" name="Google Shape;507;p25">
              <a:extLst>
                <a:ext uri="{FF2B5EF4-FFF2-40B4-BE49-F238E27FC236}">
                  <a16:creationId xmlns:a16="http://schemas.microsoft.com/office/drawing/2014/main" id="{E9BD79CB-27CB-4B95-976A-8278783F9644}"/>
                </a:ext>
              </a:extLst>
            </p:cNvPr>
            <p:cNvSpPr txBox="1"/>
            <p:nvPr/>
          </p:nvSpPr>
          <p:spPr>
            <a:xfrm>
              <a:off x="7183423" y="3015563"/>
              <a:ext cx="2783765" cy="401893"/>
            </a:xfrm>
            <a:prstGeom prst="rect">
              <a:avLst/>
            </a:prstGeom>
            <a:noFill/>
            <a:ln>
              <a:noFill/>
            </a:ln>
          </p:spPr>
          <p:txBody>
            <a:bodyPr spcFirstLastPara="1" wrap="square" lIns="91425" tIns="91425" rIns="91425" bIns="91425" anchor="ctr" anchorCtr="0">
              <a:noAutofit/>
            </a:bodyPr>
            <a:lstStyle/>
            <a:p>
              <a:r>
                <a:rPr lang="en-GB" b="1">
                  <a:solidFill>
                    <a:schemeClr val="lt1"/>
                  </a:solidFill>
                  <a:ea typeface="Roboto"/>
                  <a:sym typeface="Roboto"/>
                </a:rPr>
                <a:t>Use Relaxation Techniques</a:t>
              </a:r>
            </a:p>
          </p:txBody>
        </p:sp>
      </p:grpSp>
    </p:spTree>
    <p:extLst>
      <p:ext uri="{BB962C8B-B14F-4D97-AF65-F5344CB8AC3E}">
        <p14:creationId xmlns:p14="http://schemas.microsoft.com/office/powerpoint/2010/main" val="41266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down)">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down)">
                                      <p:cBhvr>
                                        <p:cTn id="17" dur="5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wipe(down)">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8030693"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Scenario 1: Presenting to a Hostile Audience</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7653789" cy="4247317"/>
          </a:xfrm>
          <a:prstGeom prst="rect">
            <a:avLst/>
          </a:prstGeom>
          <a:noFill/>
        </p:spPr>
        <p:txBody>
          <a:bodyPr wrap="square" rtlCol="0">
            <a:spAutoFit/>
          </a:bodyPr>
          <a:lstStyle/>
          <a:p>
            <a:pPr marL="285750" indent="-285750">
              <a:buFont typeface="Wingdings" panose="05000000000000000000" pitchFamily="2" charset="2"/>
              <a:buChar char="Ø"/>
            </a:pPr>
            <a:r>
              <a:rPr lang="en-US" b="1" dirty="0">
                <a:cs typeface="Poppins Light" panose="00000400000000000000" pitchFamily="2" charset="0"/>
              </a:rPr>
              <a:t>Background: </a:t>
            </a:r>
            <a:r>
              <a:rPr lang="en-US" dirty="0">
                <a:cs typeface="Poppins Light" panose="00000400000000000000" pitchFamily="2" charset="0"/>
              </a:rPr>
              <a:t>You are scheduled to present a new policy that involves cutting costs by reducing certain employee benefits. The audience consists of company employees who are directly affected by these changes.</a:t>
            </a:r>
          </a:p>
          <a:p>
            <a:pPr marL="285750" indent="-285750">
              <a:buFont typeface="Wingdings" panose="05000000000000000000" pitchFamily="2" charset="2"/>
              <a:buChar char="Ø"/>
            </a:pPr>
            <a:endParaRPr lang="en-US"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Task: </a:t>
            </a:r>
            <a:r>
              <a:rPr lang="en-US" dirty="0">
                <a:cs typeface="Poppins Light" panose="00000400000000000000" pitchFamily="2" charset="0"/>
              </a:rPr>
              <a:t>Prepare and deliver a 10-minute presentation explaining the rationale behind the policy changes. Aim to address concerns proactively and manage any negative reactions.</a:t>
            </a:r>
          </a:p>
          <a:p>
            <a:pPr marL="285750" indent="-285750">
              <a:buFont typeface="Wingdings" panose="05000000000000000000" pitchFamily="2" charset="2"/>
              <a:buChar char="Ø"/>
            </a:pPr>
            <a:endParaRPr lang="en-US"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Challenge: </a:t>
            </a:r>
            <a:r>
              <a:rPr lang="en-US" dirty="0">
                <a:cs typeface="Poppins Light" panose="00000400000000000000" pitchFamily="2" charset="0"/>
              </a:rPr>
              <a:t>The audience becomes visibly upset during your presentation, with several attendees interrupting with sharp questions and critical remarks.</a:t>
            </a:r>
          </a:p>
          <a:p>
            <a:pPr marL="285750" indent="-285750">
              <a:buFont typeface="Wingdings" panose="05000000000000000000" pitchFamily="2" charset="2"/>
              <a:buChar char="Ø"/>
            </a:pPr>
            <a:endParaRPr lang="en-US"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Objective: </a:t>
            </a:r>
            <a:r>
              <a:rPr lang="en-US" dirty="0">
                <a:cs typeface="Poppins Light" panose="00000400000000000000" pitchFamily="2" charset="0"/>
              </a:rPr>
              <a:t>Successfully manage the audience's hostility by remaining calm, addressing their concerns directly, providing clear and empathetic responses, and steering the conversation back to the main points of your presentation.</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4" name="Picture 3">
            <a:extLst>
              <a:ext uri="{FF2B5EF4-FFF2-40B4-BE49-F238E27FC236}">
                <a16:creationId xmlns:a16="http://schemas.microsoft.com/office/drawing/2014/main" id="{D8FBFA6B-4C3E-492F-880E-DC89A8583428}"/>
              </a:ext>
            </a:extLst>
          </p:cNvPr>
          <p:cNvPicPr>
            <a:picLocks noChangeAspect="1"/>
          </p:cNvPicPr>
          <p:nvPr/>
        </p:nvPicPr>
        <p:blipFill>
          <a:blip r:embed="rId3"/>
          <a:stretch>
            <a:fillRect/>
          </a:stretch>
        </p:blipFill>
        <p:spPr>
          <a:xfrm>
            <a:off x="8509577" y="1903586"/>
            <a:ext cx="3200677" cy="3200677"/>
          </a:xfrm>
          <a:prstGeom prst="rect">
            <a:avLst/>
          </a:prstGeom>
        </p:spPr>
      </p:pic>
    </p:spTree>
    <p:extLst>
      <p:ext uri="{BB962C8B-B14F-4D97-AF65-F5344CB8AC3E}">
        <p14:creationId xmlns:p14="http://schemas.microsoft.com/office/powerpoint/2010/main" val="1890134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8951649"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Scenario 2: Technical Difficulties During a Presentation</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7653789" cy="3970318"/>
          </a:xfrm>
          <a:prstGeom prst="rect">
            <a:avLst/>
          </a:prstGeom>
          <a:noFill/>
        </p:spPr>
        <p:txBody>
          <a:bodyPr wrap="square" rtlCol="0">
            <a:spAutoFit/>
          </a:bodyPr>
          <a:lstStyle/>
          <a:p>
            <a:pPr marL="285750" indent="-285750">
              <a:buFont typeface="Wingdings" panose="05000000000000000000" pitchFamily="2" charset="2"/>
              <a:buChar char="Ø"/>
            </a:pPr>
            <a:r>
              <a:rPr lang="en-US" b="1" dirty="0">
                <a:cs typeface="Poppins Light" panose="00000400000000000000" pitchFamily="2" charset="0"/>
              </a:rPr>
              <a:t>Background: </a:t>
            </a:r>
            <a:r>
              <a:rPr lang="en-US" dirty="0">
                <a:cs typeface="Poppins Light" panose="00000400000000000000" pitchFamily="2" charset="0"/>
              </a:rPr>
              <a:t>You are in the middle of an important presentation to potential investors when the projector suddenly fails, and your visual aids are no longer available.</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Task: </a:t>
            </a:r>
            <a:r>
              <a:rPr lang="en-US" dirty="0">
                <a:cs typeface="Poppins Light" panose="00000400000000000000" pitchFamily="2" charset="0"/>
              </a:rPr>
              <a:t>Continue your presentation without the visual aids, ensuring that your message remains clear and engaging.</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Challenge: </a:t>
            </a:r>
            <a:r>
              <a:rPr lang="en-US" dirty="0">
                <a:cs typeface="Poppins Light" panose="00000400000000000000" pitchFamily="2" charset="0"/>
              </a:rPr>
              <a:t>Adapt your delivery to keep the audience engaged without visuals, and smoothly handle the interruption without losing your train of thought or the interest of your audience.</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Objective: </a:t>
            </a:r>
            <a:r>
              <a:rPr lang="en-US" dirty="0">
                <a:cs typeface="Poppins Light" panose="00000400000000000000" pitchFamily="2" charset="0"/>
              </a:rPr>
              <a:t>Demonstrate adaptability and maintain professionalism. Use vivid descriptions and storytelling to convey your points effectively, compensating for the lack of visual support.</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3" name="Picture 2">
            <a:extLst>
              <a:ext uri="{FF2B5EF4-FFF2-40B4-BE49-F238E27FC236}">
                <a16:creationId xmlns:a16="http://schemas.microsoft.com/office/drawing/2014/main" id="{92EEEAA0-0CA0-4B47-BC8F-7CBA67C97689}"/>
              </a:ext>
            </a:extLst>
          </p:cNvPr>
          <p:cNvPicPr>
            <a:picLocks noChangeAspect="1"/>
          </p:cNvPicPr>
          <p:nvPr/>
        </p:nvPicPr>
        <p:blipFill>
          <a:blip r:embed="rId3"/>
          <a:stretch>
            <a:fillRect/>
          </a:stretch>
        </p:blipFill>
        <p:spPr>
          <a:xfrm>
            <a:off x="8692363" y="1959598"/>
            <a:ext cx="3368541" cy="3374127"/>
          </a:xfrm>
          <a:prstGeom prst="rect">
            <a:avLst/>
          </a:prstGeom>
        </p:spPr>
      </p:pic>
    </p:spTree>
    <p:extLst>
      <p:ext uri="{BB962C8B-B14F-4D97-AF65-F5344CB8AC3E}">
        <p14:creationId xmlns:p14="http://schemas.microsoft.com/office/powerpoint/2010/main" val="3724476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8951649"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Scenario 3: Overcoming Language Barriers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7653789" cy="3416320"/>
          </a:xfrm>
          <a:prstGeom prst="rect">
            <a:avLst/>
          </a:prstGeom>
          <a:noFill/>
        </p:spPr>
        <p:txBody>
          <a:bodyPr wrap="square" rtlCol="0">
            <a:spAutoFit/>
          </a:bodyPr>
          <a:lstStyle/>
          <a:p>
            <a:pPr marL="285750" indent="-285750">
              <a:buFont typeface="Wingdings" panose="05000000000000000000" pitchFamily="2" charset="2"/>
              <a:buChar char="Ø"/>
            </a:pPr>
            <a:r>
              <a:rPr lang="en-US" b="1" dirty="0">
                <a:cs typeface="Poppins Light" panose="00000400000000000000" pitchFamily="2" charset="0"/>
              </a:rPr>
              <a:t>Background: </a:t>
            </a:r>
            <a:r>
              <a:rPr lang="en-US" dirty="0">
                <a:cs typeface="Poppins Light" panose="00000400000000000000" pitchFamily="2" charset="0"/>
              </a:rPr>
              <a:t>You are presenting a technical topic at an international conference where some audience members are not fluent in your language.</a:t>
            </a:r>
          </a:p>
          <a:p>
            <a:pPr marL="285750" indent="-285750">
              <a:buFont typeface="Wingdings" panose="05000000000000000000" pitchFamily="2" charset="2"/>
              <a:buChar char="Ø"/>
            </a:pPr>
            <a:endParaRPr lang="en-US"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Task: </a:t>
            </a:r>
            <a:r>
              <a:rPr lang="en-US" dirty="0">
                <a:cs typeface="Poppins Light" panose="00000400000000000000" pitchFamily="2" charset="0"/>
              </a:rPr>
              <a:t>Deliver a presentation that is easy to understand, using simple language and clarifying technical terms.</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Challenge: </a:t>
            </a:r>
            <a:r>
              <a:rPr lang="en-US" dirty="0">
                <a:cs typeface="Poppins Light" panose="00000400000000000000" pitchFamily="2" charset="0"/>
              </a:rPr>
              <a:t>Some attendees ask questions in broken English, struggling to frame their queries clearly.</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Objective: </a:t>
            </a:r>
            <a:r>
              <a:rPr lang="en-US" dirty="0">
                <a:cs typeface="Poppins Light" panose="00000400000000000000" pitchFamily="2" charset="0"/>
              </a:rPr>
              <a:t>Show patience and understanding, rephrasing your points when necessary, and using body language effectively to aid comprehension. Ensure that all participants feel included and valued.</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4" name="Picture 3">
            <a:extLst>
              <a:ext uri="{FF2B5EF4-FFF2-40B4-BE49-F238E27FC236}">
                <a16:creationId xmlns:a16="http://schemas.microsoft.com/office/drawing/2014/main" id="{B7CC333E-051B-4A03-8A81-3BDB0500A547}"/>
              </a:ext>
            </a:extLst>
          </p:cNvPr>
          <p:cNvPicPr>
            <a:picLocks noChangeAspect="1"/>
          </p:cNvPicPr>
          <p:nvPr/>
        </p:nvPicPr>
        <p:blipFill>
          <a:blip r:embed="rId3"/>
          <a:stretch>
            <a:fillRect/>
          </a:stretch>
        </p:blipFill>
        <p:spPr>
          <a:xfrm>
            <a:off x="8658404" y="2072190"/>
            <a:ext cx="3402500" cy="3402500"/>
          </a:xfrm>
          <a:prstGeom prst="rect">
            <a:avLst/>
          </a:prstGeom>
        </p:spPr>
      </p:pic>
    </p:spTree>
    <p:extLst>
      <p:ext uri="{BB962C8B-B14F-4D97-AF65-F5344CB8AC3E}">
        <p14:creationId xmlns:p14="http://schemas.microsoft.com/office/powerpoint/2010/main" val="7309395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8951649"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Scenario 4: Dealing with Unexpected Questions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7653789" cy="3139321"/>
          </a:xfrm>
          <a:prstGeom prst="rect">
            <a:avLst/>
          </a:prstGeom>
          <a:noFill/>
        </p:spPr>
        <p:txBody>
          <a:bodyPr wrap="square" rtlCol="0">
            <a:spAutoFit/>
          </a:bodyPr>
          <a:lstStyle/>
          <a:p>
            <a:pPr marL="285750" indent="-285750">
              <a:buFont typeface="Wingdings" panose="05000000000000000000" pitchFamily="2" charset="2"/>
              <a:buChar char="Ø"/>
            </a:pPr>
            <a:r>
              <a:rPr lang="en-US" b="1" dirty="0">
                <a:cs typeface="Poppins Light" panose="00000400000000000000" pitchFamily="2" charset="0"/>
              </a:rPr>
              <a:t>Background: </a:t>
            </a:r>
            <a:r>
              <a:rPr lang="en-US" dirty="0">
                <a:cs typeface="Poppins Light" panose="00000400000000000000" pitchFamily="2" charset="0"/>
              </a:rPr>
              <a:t>During a public town hall meeting, you are presenting planned urban development projects that are controversial.</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Task: </a:t>
            </a:r>
            <a:r>
              <a:rPr lang="en-US" dirty="0">
                <a:cs typeface="Poppins Light" panose="00000400000000000000" pitchFamily="2" charset="0"/>
              </a:rPr>
              <a:t>Present the benefits of the projects and handle any public concerns.</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Challenge: </a:t>
            </a:r>
            <a:r>
              <a:rPr lang="en-US" dirty="0">
                <a:cs typeface="Poppins Light" panose="00000400000000000000" pitchFamily="2" charset="0"/>
              </a:rPr>
              <a:t>Audience members ask unexpected and challenging questions about the environmental impact and potential displacement of residents.</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Objective: </a:t>
            </a:r>
            <a:r>
              <a:rPr lang="en-US" dirty="0">
                <a:cs typeface="Poppins Light" panose="00000400000000000000" pitchFamily="2" charset="0"/>
              </a:rPr>
              <a:t>Respond to questions with poise and assurance, back your answers with data, and remain open and receptive to community concerns, demonstrating empathy and a commitment to transparency.</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3" name="Picture 2">
            <a:extLst>
              <a:ext uri="{FF2B5EF4-FFF2-40B4-BE49-F238E27FC236}">
                <a16:creationId xmlns:a16="http://schemas.microsoft.com/office/drawing/2014/main" id="{DDD3CEF4-043E-4E2C-A42C-24E6A03DBD0F}"/>
              </a:ext>
            </a:extLst>
          </p:cNvPr>
          <p:cNvPicPr>
            <a:picLocks noChangeAspect="1"/>
          </p:cNvPicPr>
          <p:nvPr/>
        </p:nvPicPr>
        <p:blipFill>
          <a:blip r:embed="rId3"/>
          <a:stretch>
            <a:fillRect/>
          </a:stretch>
        </p:blipFill>
        <p:spPr>
          <a:xfrm>
            <a:off x="8826579" y="2005826"/>
            <a:ext cx="2982547" cy="2982547"/>
          </a:xfrm>
          <a:prstGeom prst="rect">
            <a:avLst/>
          </a:prstGeom>
        </p:spPr>
      </p:pic>
    </p:spTree>
    <p:extLst>
      <p:ext uri="{BB962C8B-B14F-4D97-AF65-F5344CB8AC3E}">
        <p14:creationId xmlns:p14="http://schemas.microsoft.com/office/powerpoint/2010/main" val="28437501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8951649"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Scenario 5: Speaking to a Distracted Audience</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7653789" cy="3139321"/>
          </a:xfrm>
          <a:prstGeom prst="rect">
            <a:avLst/>
          </a:prstGeom>
          <a:noFill/>
        </p:spPr>
        <p:txBody>
          <a:bodyPr wrap="square" rtlCol="0">
            <a:spAutoFit/>
          </a:bodyPr>
          <a:lstStyle/>
          <a:p>
            <a:pPr marL="285750" indent="-285750">
              <a:buFont typeface="Wingdings" panose="05000000000000000000" pitchFamily="2" charset="2"/>
              <a:buChar char="Ø"/>
            </a:pPr>
            <a:r>
              <a:rPr lang="en-US" b="1" dirty="0">
                <a:cs typeface="Poppins Light" panose="00000400000000000000" pitchFamily="2" charset="0"/>
              </a:rPr>
              <a:t>Background: </a:t>
            </a:r>
            <a:r>
              <a:rPr lang="en-US" dirty="0">
                <a:cs typeface="Poppins Light" panose="00000400000000000000" pitchFamily="2" charset="0"/>
              </a:rPr>
              <a:t>You are tasked with leading a workshop late in the day, and the audience seems disinterested and distracted, frequently checking phones.</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Task: </a:t>
            </a:r>
            <a:r>
              <a:rPr lang="en-US" dirty="0">
                <a:cs typeface="Poppins Light" panose="00000400000000000000" pitchFamily="2" charset="0"/>
              </a:rPr>
              <a:t>Capture and retain the audience's attention with your presentation on effective communication strategies.</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Challenge: </a:t>
            </a:r>
            <a:r>
              <a:rPr lang="en-US" dirty="0">
                <a:cs typeface="Poppins Light" panose="00000400000000000000" pitchFamily="2" charset="0"/>
              </a:rPr>
              <a:t>Revitalize the audience's interest and engagement through dynamic speaking and interactive content.</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b="1" dirty="0">
                <a:cs typeface="Poppins Light" panose="00000400000000000000" pitchFamily="2" charset="0"/>
              </a:rPr>
              <a:t>Objective: </a:t>
            </a:r>
            <a:r>
              <a:rPr lang="en-US" dirty="0">
                <a:cs typeface="Poppins Light" panose="00000400000000000000" pitchFamily="2" charset="0"/>
              </a:rPr>
              <a:t>Use high-energy delivery, interactive questions, and direct audience involvement to regain and maintain focus throughout your session.</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8" name="Picture 7">
            <a:extLst>
              <a:ext uri="{FF2B5EF4-FFF2-40B4-BE49-F238E27FC236}">
                <a16:creationId xmlns:a16="http://schemas.microsoft.com/office/drawing/2014/main" id="{EA67E227-7D47-4DF7-98DA-1AF9903CF3D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11642" y="1859339"/>
            <a:ext cx="3012422" cy="3139321"/>
          </a:xfrm>
          <a:prstGeom prst="rect">
            <a:avLst/>
          </a:prstGeom>
          <a:noFill/>
        </p:spPr>
      </p:pic>
    </p:spTree>
    <p:extLst>
      <p:ext uri="{BB962C8B-B14F-4D97-AF65-F5344CB8AC3E}">
        <p14:creationId xmlns:p14="http://schemas.microsoft.com/office/powerpoint/2010/main" val="39742125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10337997"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Case Study: Transforming Communication at </a:t>
            </a:r>
            <a:r>
              <a:rPr lang="en-US" sz="3200" b="1" spc="-100" dirty="0" err="1">
                <a:solidFill>
                  <a:srgbClr val="000000"/>
                </a:solidFill>
                <a:cs typeface="Poppins SemiBold" panose="00000700000000000000" pitchFamily="2" charset="0"/>
              </a:rPr>
              <a:t>NexTech</a:t>
            </a:r>
            <a:r>
              <a:rPr lang="en-US" sz="3200" b="1" spc="-100" dirty="0">
                <a:solidFill>
                  <a:srgbClr val="000000"/>
                </a:solidFill>
                <a:cs typeface="Poppins SemiBold" panose="00000700000000000000" pitchFamily="2" charset="0"/>
              </a:rPr>
              <a:t> Solutions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10995035" cy="4801314"/>
          </a:xfrm>
          <a:prstGeom prst="rect">
            <a:avLst/>
          </a:prstGeom>
          <a:noFill/>
        </p:spPr>
        <p:txBody>
          <a:bodyPr wrap="square" rtlCol="0">
            <a:spAutoFit/>
          </a:bodyPr>
          <a:lstStyle/>
          <a:p>
            <a:r>
              <a:rPr lang="en-US" b="1" dirty="0">
                <a:cs typeface="Poppins Light" panose="00000400000000000000" pitchFamily="2" charset="0"/>
              </a:rPr>
              <a:t>Background:</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dirty="0" err="1">
                <a:cs typeface="Poppins Light" panose="00000400000000000000" pitchFamily="2" charset="0"/>
              </a:rPr>
              <a:t>NexTech</a:t>
            </a:r>
            <a:r>
              <a:rPr lang="en-US" dirty="0">
                <a:cs typeface="Poppins Light" panose="00000400000000000000" pitchFamily="2" charset="0"/>
              </a:rPr>
              <a:t> Solutions, a mid-sized tech company specializing in cybersecurity solutions, noticed a recurring problem: their project presentations to clients often received lukewarm responses, resulting in fewer closed deals and collaborations than anticipated. Feedback indicated that messages were too technical and not adequately tailored to the audience’s level of understanding or interest.</a:t>
            </a:r>
          </a:p>
          <a:p>
            <a:pPr marL="285750" indent="-285750">
              <a:buFont typeface="Wingdings" panose="05000000000000000000" pitchFamily="2" charset="2"/>
              <a:buChar char="Ø"/>
            </a:pPr>
            <a:endParaRPr lang="en-US" b="1" dirty="0">
              <a:cs typeface="Poppins Light" panose="00000400000000000000" pitchFamily="2" charset="0"/>
            </a:endParaRPr>
          </a:p>
          <a:p>
            <a:r>
              <a:rPr lang="en-US" b="1" dirty="0">
                <a:cs typeface="Poppins Light" panose="00000400000000000000" pitchFamily="2" charset="0"/>
              </a:rPr>
              <a:t>Objective:</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dirty="0">
                <a:cs typeface="Poppins Light" panose="00000400000000000000" pitchFamily="2" charset="0"/>
              </a:rPr>
              <a:t>To overhaul </a:t>
            </a:r>
            <a:r>
              <a:rPr lang="en-US" dirty="0" err="1">
                <a:cs typeface="Poppins Light" panose="00000400000000000000" pitchFamily="2" charset="0"/>
              </a:rPr>
              <a:t>NexTech’s</a:t>
            </a:r>
            <a:r>
              <a:rPr lang="en-US" dirty="0">
                <a:cs typeface="Poppins Light" panose="00000400000000000000" pitchFamily="2" charset="0"/>
              </a:rPr>
              <a:t> approach to client presentations to improve clarity, engagement, and effectiveness, ultimately increasing client satisfaction and project acquisition rates.</a:t>
            </a:r>
          </a:p>
          <a:p>
            <a:pPr marL="285750" indent="-285750">
              <a:buFont typeface="Wingdings" panose="05000000000000000000" pitchFamily="2" charset="2"/>
              <a:buChar char="Ø"/>
            </a:pPr>
            <a:endParaRPr lang="en-US" b="1" dirty="0">
              <a:cs typeface="Poppins Light" panose="00000400000000000000" pitchFamily="2" charset="0"/>
            </a:endParaRPr>
          </a:p>
          <a:p>
            <a:r>
              <a:rPr lang="en-US" b="1" dirty="0">
                <a:cs typeface="Poppins Light" panose="00000400000000000000" pitchFamily="2" charset="0"/>
              </a:rPr>
              <a:t>Challenge:</a:t>
            </a:r>
          </a:p>
          <a:p>
            <a:pPr marL="285750" indent="-285750">
              <a:buFont typeface="Wingdings" panose="05000000000000000000" pitchFamily="2" charset="2"/>
              <a:buChar char="Ø"/>
            </a:pPr>
            <a:endParaRPr lang="en-US" b="1" dirty="0">
              <a:cs typeface="Poppins Light" panose="00000400000000000000" pitchFamily="2" charset="0"/>
            </a:endParaRPr>
          </a:p>
          <a:p>
            <a:pPr marL="285750" indent="-285750">
              <a:buFont typeface="Wingdings" panose="05000000000000000000" pitchFamily="2" charset="2"/>
              <a:buChar char="Ø"/>
            </a:pPr>
            <a:r>
              <a:rPr lang="en-US" dirty="0">
                <a:cs typeface="Poppins Light" panose="00000400000000000000" pitchFamily="2" charset="0"/>
              </a:rPr>
              <a:t>The main challenge was that the technical team, while highly skilled in cybersecurity, lacked the necessary skills to communicate complex ideas in a straightforward and engaging manner. This often led to presentations that were filled with jargon, lacked clear objectives, and did not effectively address the client's needs or concerns.</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Tree>
    <p:extLst>
      <p:ext uri="{BB962C8B-B14F-4D97-AF65-F5344CB8AC3E}">
        <p14:creationId xmlns:p14="http://schemas.microsoft.com/office/powerpoint/2010/main" val="1674649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10337997"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Case Study: Transforming Communication at </a:t>
            </a:r>
            <a:r>
              <a:rPr lang="en-US" sz="3200" b="1" spc="-100" dirty="0" err="1">
                <a:solidFill>
                  <a:srgbClr val="000000"/>
                </a:solidFill>
                <a:cs typeface="Poppins SemiBold" panose="00000700000000000000" pitchFamily="2" charset="0"/>
              </a:rPr>
              <a:t>NexTech</a:t>
            </a:r>
            <a:r>
              <a:rPr lang="en-US" sz="3200" b="1" spc="-100" dirty="0">
                <a:solidFill>
                  <a:srgbClr val="000000"/>
                </a:solidFill>
                <a:cs typeface="Poppins SemiBold" panose="00000700000000000000" pitchFamily="2" charset="0"/>
              </a:rPr>
              <a:t> Solutions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10995035" cy="3970318"/>
          </a:xfrm>
          <a:prstGeom prst="rect">
            <a:avLst/>
          </a:prstGeom>
          <a:noFill/>
        </p:spPr>
        <p:txBody>
          <a:bodyPr wrap="square" rtlCol="0">
            <a:spAutoFit/>
          </a:bodyPr>
          <a:lstStyle/>
          <a:p>
            <a:r>
              <a:rPr lang="en-US" b="1" dirty="0">
                <a:cs typeface="Poppins Light" panose="00000400000000000000" pitchFamily="2" charset="0"/>
              </a:rPr>
              <a:t>Implementation:</a:t>
            </a:r>
          </a:p>
          <a:p>
            <a:endParaRPr lang="en-US" b="1" dirty="0">
              <a:cs typeface="Poppins Light" panose="00000400000000000000" pitchFamily="2" charset="0"/>
            </a:endParaRPr>
          </a:p>
          <a:p>
            <a:pPr marL="342900" indent="-342900">
              <a:buFont typeface="+mj-lt"/>
              <a:buAutoNum type="arabicPeriod"/>
            </a:pPr>
            <a:r>
              <a:rPr lang="en-US" b="1" dirty="0">
                <a:cs typeface="Poppins Light" panose="00000400000000000000" pitchFamily="2" charset="0"/>
              </a:rPr>
              <a:t>Training Workshop: </a:t>
            </a:r>
            <a:r>
              <a:rPr lang="en-US" dirty="0" err="1">
                <a:cs typeface="Poppins Light" panose="00000400000000000000" pitchFamily="2" charset="0"/>
              </a:rPr>
              <a:t>NexTech</a:t>
            </a:r>
            <a:r>
              <a:rPr lang="en-US" dirty="0">
                <a:cs typeface="Poppins Light" panose="00000400000000000000" pitchFamily="2" charset="0"/>
              </a:rPr>
              <a:t> invested in a series of workshops focused on effective communication skills for its technical team. The workshops covered key areas such as understanding the audience, structuring messages clearly, and using non-technical language.</a:t>
            </a:r>
            <a:endParaRPr lang="en-US" b="1" dirty="0">
              <a:cs typeface="Poppins Light" panose="00000400000000000000" pitchFamily="2" charset="0"/>
            </a:endParaRPr>
          </a:p>
          <a:p>
            <a:endParaRPr lang="en-US" b="1" dirty="0">
              <a:cs typeface="Poppins Light" panose="00000400000000000000" pitchFamily="2" charset="0"/>
            </a:endParaRPr>
          </a:p>
          <a:p>
            <a:pPr marL="342900" indent="-342900">
              <a:buFont typeface="+mj-lt"/>
              <a:buAutoNum type="arabicPeriod" startAt="2"/>
            </a:pPr>
            <a:r>
              <a:rPr lang="en-US" b="1" dirty="0">
                <a:cs typeface="Poppins Light" panose="00000400000000000000" pitchFamily="2" charset="0"/>
              </a:rPr>
              <a:t>Developing a Standard Presentation Template: </a:t>
            </a:r>
            <a:r>
              <a:rPr lang="en-US" dirty="0">
                <a:cs typeface="Poppins Light" panose="00000400000000000000" pitchFamily="2" charset="0"/>
              </a:rPr>
              <a:t>A template was developed to standardize the structure of presentations. It included an introduction that clearly outlined the purpose of the meeting, a middle section where technical details were explained in simplified terms, and a conclusion that summarized key points and next steps.</a:t>
            </a:r>
          </a:p>
          <a:p>
            <a:pPr marL="342900" indent="-342900">
              <a:buFont typeface="+mj-lt"/>
              <a:buAutoNum type="arabicPeriod" startAt="2"/>
            </a:pPr>
            <a:endParaRPr lang="en-US" dirty="0">
              <a:cs typeface="Poppins Light" panose="00000400000000000000" pitchFamily="2" charset="0"/>
            </a:endParaRPr>
          </a:p>
          <a:p>
            <a:pPr marL="342900" indent="-342900">
              <a:buFont typeface="+mj-lt"/>
              <a:buAutoNum type="arabicPeriod" startAt="2"/>
            </a:pPr>
            <a:r>
              <a:rPr lang="en-US" b="1" dirty="0">
                <a:cs typeface="Poppins Light" panose="00000400000000000000" pitchFamily="2" charset="0"/>
              </a:rPr>
              <a:t>Role-playing and Feedback Sessions: </a:t>
            </a:r>
            <a:r>
              <a:rPr lang="en-US" dirty="0">
                <a:cs typeface="Poppins Light" panose="00000400000000000000" pitchFamily="2" charset="0"/>
              </a:rPr>
              <a:t>The team participated in role-playing exercises where they practiced their presentations and received feedback from peers and communication experts. This allowed them to refine their delivery and better understand the importance of pacing and timing.</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Tree>
    <p:extLst>
      <p:ext uri="{BB962C8B-B14F-4D97-AF65-F5344CB8AC3E}">
        <p14:creationId xmlns:p14="http://schemas.microsoft.com/office/powerpoint/2010/main" val="2071891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10337997"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Case Study: Transforming Communication at </a:t>
            </a:r>
            <a:r>
              <a:rPr lang="en-US" sz="3200" b="1" spc="-100" dirty="0" err="1">
                <a:solidFill>
                  <a:srgbClr val="000000"/>
                </a:solidFill>
                <a:cs typeface="Poppins SemiBold" panose="00000700000000000000" pitchFamily="2" charset="0"/>
              </a:rPr>
              <a:t>NexTech</a:t>
            </a:r>
            <a:r>
              <a:rPr lang="en-US" sz="3200" b="1" spc="-100" dirty="0">
                <a:solidFill>
                  <a:srgbClr val="000000"/>
                </a:solidFill>
                <a:cs typeface="Poppins SemiBold" panose="00000700000000000000" pitchFamily="2" charset="0"/>
              </a:rPr>
              <a:t> Solutions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10995035" cy="4801314"/>
          </a:xfrm>
          <a:prstGeom prst="rect">
            <a:avLst/>
          </a:prstGeom>
          <a:noFill/>
        </p:spPr>
        <p:txBody>
          <a:bodyPr wrap="square" rtlCol="0">
            <a:spAutoFit/>
          </a:bodyPr>
          <a:lstStyle/>
          <a:p>
            <a:pPr marL="342900" indent="-342900">
              <a:buFont typeface="+mj-lt"/>
              <a:buAutoNum type="arabicPeriod" startAt="4"/>
            </a:pPr>
            <a:r>
              <a:rPr lang="en-US" b="1" dirty="0">
                <a:cs typeface="Poppins Light" panose="00000400000000000000" pitchFamily="2" charset="0"/>
              </a:rPr>
              <a:t>Incorporation of Visual Aids: </a:t>
            </a:r>
            <a:r>
              <a:rPr lang="en-US" dirty="0">
                <a:cs typeface="Poppins Light" panose="00000400000000000000" pitchFamily="2" charset="0"/>
              </a:rPr>
              <a:t>To aid comprehension, the team was trained on creating effective visual aids that highlighted key points without overwhelming the audience with information.</a:t>
            </a:r>
          </a:p>
          <a:p>
            <a:pPr marL="342900" indent="-342900">
              <a:buFont typeface="+mj-lt"/>
              <a:buAutoNum type="arabicPeriod" startAt="4"/>
            </a:pPr>
            <a:endParaRPr lang="en-US" dirty="0">
              <a:cs typeface="Poppins Light" panose="00000400000000000000" pitchFamily="2" charset="0"/>
            </a:endParaRPr>
          </a:p>
          <a:p>
            <a:r>
              <a:rPr lang="en-US" b="1" dirty="0">
                <a:cs typeface="Poppins Light" panose="00000400000000000000" pitchFamily="2" charset="0"/>
              </a:rPr>
              <a:t>Results:</a:t>
            </a:r>
          </a:p>
          <a:p>
            <a:pPr marL="342900" indent="-342900">
              <a:buFont typeface="+mj-lt"/>
              <a:buAutoNum type="arabicPeriod" startAt="4"/>
            </a:pPr>
            <a:endParaRPr lang="en-US" dirty="0">
              <a:cs typeface="Poppins Light" panose="00000400000000000000" pitchFamily="2" charset="0"/>
            </a:endParaRPr>
          </a:p>
          <a:p>
            <a:pPr marL="285750" indent="-285750">
              <a:buFont typeface="Wingdings" panose="05000000000000000000" pitchFamily="2" charset="2"/>
              <a:buChar char="Ø"/>
            </a:pPr>
            <a:r>
              <a:rPr lang="en-US" dirty="0">
                <a:cs typeface="Poppins Light" panose="00000400000000000000" pitchFamily="2" charset="0"/>
              </a:rPr>
              <a:t>After implementing these changes, </a:t>
            </a:r>
            <a:r>
              <a:rPr lang="en-US" dirty="0" err="1">
                <a:cs typeface="Poppins Light" panose="00000400000000000000" pitchFamily="2" charset="0"/>
              </a:rPr>
              <a:t>NexTech</a:t>
            </a:r>
            <a:r>
              <a:rPr lang="en-US" dirty="0">
                <a:cs typeface="Poppins Light" panose="00000400000000000000" pitchFamily="2" charset="0"/>
              </a:rPr>
              <a:t> Solutions saw a significant improvement in client engagement during presentations. Feedback collected from clients indicated a 40% increase in clarity and understanding of the presented projects. Additionally, the sales team reported a 30% increase in closed deals within six months of the training implementation.</a:t>
            </a:r>
          </a:p>
          <a:p>
            <a:endParaRPr lang="en-US" dirty="0">
              <a:cs typeface="Poppins Light" panose="00000400000000000000" pitchFamily="2" charset="0"/>
            </a:endParaRPr>
          </a:p>
          <a:p>
            <a:r>
              <a:rPr lang="en-US" b="1" dirty="0">
                <a:cs typeface="Poppins Light" panose="00000400000000000000" pitchFamily="2" charset="0"/>
              </a:rPr>
              <a:t>Evaluation:</a:t>
            </a:r>
          </a:p>
          <a:p>
            <a:pPr marL="342900" indent="-342900">
              <a:buFont typeface="+mj-lt"/>
              <a:buAutoNum type="arabicPeriod" startAt="4"/>
            </a:pPr>
            <a:endParaRPr lang="en-US" dirty="0">
              <a:cs typeface="Poppins Light" panose="00000400000000000000" pitchFamily="2" charset="0"/>
            </a:endParaRPr>
          </a:p>
          <a:p>
            <a:pPr marL="285750" indent="-285750">
              <a:buFont typeface="Wingdings" panose="05000000000000000000" pitchFamily="2" charset="2"/>
              <a:buChar char="Ø"/>
            </a:pPr>
            <a:r>
              <a:rPr lang="en-US" dirty="0">
                <a:cs typeface="Poppins Light" panose="00000400000000000000" pitchFamily="2" charset="0"/>
              </a:rPr>
              <a:t>Post-implementation reviews highlighted that while the team's ability to communicate more clearly improved, ongoing practice and periodic refresher training was necessary to maintain these skills. The company decided to make these workshops a regular part of its training regimen and planned to review the presentation templates quarterly to ensure they remained effective and relevant.</a:t>
            </a:r>
          </a:p>
          <a:p>
            <a:pPr marL="342900" indent="-342900">
              <a:buFont typeface="+mj-lt"/>
              <a:buAutoNum type="arabicPeriod" startAt="4"/>
            </a:pPr>
            <a:endParaRPr lang="en-US" dirty="0">
              <a:cs typeface="Poppins Light" panose="00000400000000000000" pitchFamily="2" charset="0"/>
            </a:endParaRP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Tree>
    <p:extLst>
      <p:ext uri="{BB962C8B-B14F-4D97-AF65-F5344CB8AC3E}">
        <p14:creationId xmlns:p14="http://schemas.microsoft.com/office/powerpoint/2010/main" val="17449725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10337997"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Case Study: Transforming Communication at </a:t>
            </a:r>
            <a:r>
              <a:rPr lang="en-US" sz="3200" b="1" spc="-100" dirty="0" err="1">
                <a:solidFill>
                  <a:srgbClr val="000000"/>
                </a:solidFill>
                <a:cs typeface="Poppins SemiBold" panose="00000700000000000000" pitchFamily="2" charset="0"/>
              </a:rPr>
              <a:t>NexTech</a:t>
            </a:r>
            <a:r>
              <a:rPr lang="en-US" sz="3200" b="1" spc="-100" dirty="0">
                <a:solidFill>
                  <a:srgbClr val="000000"/>
                </a:solidFill>
                <a:cs typeface="Poppins SemiBold" panose="00000700000000000000" pitchFamily="2" charset="0"/>
              </a:rPr>
              <a:t> Solutions</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10995035" cy="3693319"/>
          </a:xfrm>
          <a:prstGeom prst="rect">
            <a:avLst/>
          </a:prstGeom>
          <a:noFill/>
        </p:spPr>
        <p:txBody>
          <a:bodyPr wrap="square" rtlCol="0">
            <a:spAutoFit/>
          </a:bodyPr>
          <a:lstStyle/>
          <a:p>
            <a:r>
              <a:rPr lang="en-US" dirty="0">
                <a:cs typeface="Poppins Light" panose="00000400000000000000" pitchFamily="2" charset="0"/>
              </a:rPr>
              <a:t>(Continued)</a:t>
            </a:r>
          </a:p>
          <a:p>
            <a:pPr marL="285750" indent="-285750">
              <a:buFont typeface="Wingdings" panose="05000000000000000000" pitchFamily="2" charset="2"/>
              <a:buChar char="Ø"/>
            </a:pPr>
            <a:endParaRPr lang="en-US" dirty="0">
              <a:cs typeface="Poppins Light" panose="00000400000000000000" pitchFamily="2" charset="0"/>
            </a:endParaRPr>
          </a:p>
          <a:p>
            <a:pPr marL="285750" indent="-285750">
              <a:buFont typeface="Wingdings" panose="05000000000000000000" pitchFamily="2" charset="2"/>
              <a:buChar char="Ø"/>
            </a:pPr>
            <a:r>
              <a:rPr lang="en-US" dirty="0">
                <a:cs typeface="Poppins Light" panose="00000400000000000000" pitchFamily="2" charset="0"/>
              </a:rPr>
              <a:t>The company decided to make these workshops a regular part of its training regimen and planned to review the presentation templates quarterly to ensure they remained effective and relevant.</a:t>
            </a:r>
          </a:p>
          <a:p>
            <a:pPr marL="285750" indent="-285750">
              <a:buFont typeface="Wingdings" panose="05000000000000000000" pitchFamily="2" charset="2"/>
              <a:buChar char="Ø"/>
            </a:pPr>
            <a:endParaRPr lang="en-US" dirty="0">
              <a:cs typeface="Poppins Light" panose="00000400000000000000" pitchFamily="2" charset="0"/>
            </a:endParaRPr>
          </a:p>
          <a:p>
            <a:r>
              <a:rPr lang="en-US" b="1" dirty="0">
                <a:cs typeface="Poppins Light" panose="00000400000000000000" pitchFamily="2" charset="0"/>
              </a:rPr>
              <a:t>Conclusion:</a:t>
            </a:r>
          </a:p>
          <a:p>
            <a:pPr marL="285750" indent="-285750">
              <a:buFont typeface="Wingdings" panose="05000000000000000000" pitchFamily="2" charset="2"/>
              <a:buChar char="Ø"/>
            </a:pPr>
            <a:endParaRPr lang="en-US" dirty="0">
              <a:cs typeface="Poppins Light" panose="00000400000000000000" pitchFamily="2" charset="0"/>
            </a:endParaRPr>
          </a:p>
          <a:p>
            <a:pPr marL="285750" indent="-285750">
              <a:buFont typeface="Wingdings" panose="05000000000000000000" pitchFamily="2" charset="2"/>
              <a:buChar char="Ø"/>
            </a:pPr>
            <a:r>
              <a:rPr lang="en-US" dirty="0">
                <a:cs typeface="Poppins Light" panose="00000400000000000000" pitchFamily="2" charset="0"/>
              </a:rPr>
              <a:t>This case study demonstrates the critical role of clear and effective communication in client interactions and the positive impact that specific, targeted training can have on business outcomes. </a:t>
            </a:r>
          </a:p>
          <a:p>
            <a:pPr marL="285750" indent="-285750">
              <a:buFont typeface="Wingdings" panose="05000000000000000000" pitchFamily="2" charset="2"/>
              <a:buChar char="Ø"/>
            </a:pPr>
            <a:endParaRPr lang="en-US" dirty="0">
              <a:cs typeface="Poppins Light" panose="00000400000000000000" pitchFamily="2" charset="0"/>
            </a:endParaRPr>
          </a:p>
          <a:p>
            <a:pPr marL="285750" indent="-285750">
              <a:buFont typeface="Wingdings" panose="05000000000000000000" pitchFamily="2" charset="2"/>
              <a:buChar char="Ø"/>
            </a:pPr>
            <a:r>
              <a:rPr lang="en-US" dirty="0" err="1">
                <a:cs typeface="Poppins Light" panose="00000400000000000000" pitchFamily="2" charset="0"/>
              </a:rPr>
              <a:t>NexTech</a:t>
            </a:r>
            <a:r>
              <a:rPr lang="en-US" dirty="0">
                <a:cs typeface="Poppins Light" panose="00000400000000000000" pitchFamily="2" charset="0"/>
              </a:rPr>
              <a:t> Solutions learned that understanding the audience and presenting information clearly not only enhances client satisfaction but also directly contributes to the company’s bottom line.</a:t>
            </a:r>
          </a:p>
          <a:p>
            <a:pPr marL="342900" indent="-342900">
              <a:buFont typeface="+mj-lt"/>
              <a:buAutoNum type="arabicPeriod" startAt="4"/>
            </a:pPr>
            <a:endParaRPr lang="en-US" dirty="0">
              <a:cs typeface="Poppins Light" panose="00000400000000000000" pitchFamily="2" charset="0"/>
            </a:endParaRP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Tree>
    <p:extLst>
      <p:ext uri="{BB962C8B-B14F-4D97-AF65-F5344CB8AC3E}">
        <p14:creationId xmlns:p14="http://schemas.microsoft.com/office/powerpoint/2010/main" val="3229783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10337997"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Activity: "Tone and Timing Workshop"</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10995035" cy="4693593"/>
          </a:xfrm>
          <a:prstGeom prst="rect">
            <a:avLst/>
          </a:prstGeom>
          <a:noFill/>
        </p:spPr>
        <p:txBody>
          <a:bodyPr wrap="square" rtlCol="0">
            <a:spAutoFit/>
          </a:bodyPr>
          <a:lstStyle/>
          <a:p>
            <a:r>
              <a:rPr lang="en-US" b="1" dirty="0">
                <a:cs typeface="Poppins Light" panose="00000400000000000000" pitchFamily="2" charset="0"/>
              </a:rPr>
              <a:t>Objective:</a:t>
            </a:r>
          </a:p>
          <a:p>
            <a:endParaRPr lang="en-US" dirty="0">
              <a:cs typeface="Poppins Light" panose="00000400000000000000" pitchFamily="2" charset="0"/>
            </a:endParaRPr>
          </a:p>
          <a:p>
            <a:pPr marL="285750" indent="-285750">
              <a:buFont typeface="Wingdings" panose="05000000000000000000" pitchFamily="2" charset="2"/>
              <a:buChar char="Ø"/>
            </a:pPr>
            <a:r>
              <a:rPr lang="en-US" dirty="0">
                <a:cs typeface="Poppins Light" panose="00000400000000000000" pitchFamily="2" charset="0"/>
              </a:rPr>
              <a:t>To enhance participants' ability to use tone and timing effectively to engage the audience during public speaking engagements.</a:t>
            </a:r>
          </a:p>
          <a:p>
            <a:endParaRPr lang="en-US" dirty="0">
              <a:cs typeface="Poppins Light" panose="00000400000000000000" pitchFamily="2" charset="0"/>
            </a:endParaRPr>
          </a:p>
          <a:p>
            <a:r>
              <a:rPr lang="en-US" b="1" dirty="0">
                <a:cs typeface="Poppins Light" panose="00000400000000000000" pitchFamily="2" charset="0"/>
              </a:rPr>
              <a:t>Setup:</a:t>
            </a:r>
          </a:p>
          <a:p>
            <a:endParaRPr lang="en-US" dirty="0">
              <a:cs typeface="Poppins Light" panose="00000400000000000000" pitchFamily="2" charset="0"/>
            </a:endParaRPr>
          </a:p>
          <a:p>
            <a:pPr marL="285750" indent="-285750">
              <a:buFont typeface="Wingdings" panose="05000000000000000000" pitchFamily="2" charset="2"/>
              <a:buChar char="Ø"/>
            </a:pPr>
            <a:r>
              <a:rPr lang="en-US" dirty="0">
                <a:cs typeface="Poppins Light" panose="00000400000000000000" pitchFamily="2" charset="0"/>
              </a:rPr>
              <a:t>This workshop is interactive and requires participants to prepare a short, 2-minute speech on a given topic. The activity is divided into several parts, each designed to focus on different aspects of tone and timing.</a:t>
            </a:r>
          </a:p>
          <a:p>
            <a:endParaRPr lang="en-US" dirty="0">
              <a:cs typeface="Poppins Light" panose="00000400000000000000" pitchFamily="2" charset="0"/>
            </a:endParaRPr>
          </a:p>
          <a:p>
            <a:r>
              <a:rPr lang="en-US" b="1" dirty="0">
                <a:cs typeface="Poppins Light" panose="00000400000000000000" pitchFamily="2" charset="0"/>
              </a:rPr>
              <a:t>Part 1: Understanding Tone</a:t>
            </a:r>
          </a:p>
          <a:p>
            <a:endParaRPr lang="en-US" sz="1100" dirty="0">
              <a:cs typeface="Poppins Light" panose="00000400000000000000" pitchFamily="2" charset="0"/>
            </a:endParaRPr>
          </a:p>
          <a:p>
            <a:pPr marL="857250" lvl="1" indent="-400050">
              <a:buFont typeface="+mj-lt"/>
              <a:buAutoNum type="romanLcPeriod"/>
            </a:pPr>
            <a:r>
              <a:rPr lang="en-US" b="1" dirty="0">
                <a:cs typeface="Poppins Light" panose="00000400000000000000" pitchFamily="2" charset="0"/>
              </a:rPr>
              <a:t>Mini-Lecture: </a:t>
            </a:r>
            <a:r>
              <a:rPr lang="en-US" dirty="0">
                <a:cs typeface="Poppins Light" panose="00000400000000000000" pitchFamily="2" charset="0"/>
              </a:rPr>
              <a:t>Begin with a 10-minute lecture on the importance of tone in public speaking. Discuss how variations in tone can convey different emotions and signals to the audience.</a:t>
            </a:r>
          </a:p>
          <a:p>
            <a:pPr marL="857250" lvl="1" indent="-400050">
              <a:buFont typeface="+mj-lt"/>
              <a:buAutoNum type="romanLcPeriod"/>
            </a:pPr>
            <a:endParaRPr lang="en-US" dirty="0">
              <a:cs typeface="Poppins Light" panose="00000400000000000000" pitchFamily="2" charset="0"/>
            </a:endParaRPr>
          </a:p>
          <a:p>
            <a:pPr marL="857250" lvl="1" indent="-400050">
              <a:buFont typeface="+mj-lt"/>
              <a:buAutoNum type="romanLcPeriod"/>
            </a:pPr>
            <a:r>
              <a:rPr lang="en-US" b="1" dirty="0">
                <a:cs typeface="Poppins Light" panose="00000400000000000000" pitchFamily="2" charset="0"/>
              </a:rPr>
              <a:t>Video Examples: </a:t>
            </a:r>
            <a:r>
              <a:rPr lang="en-US" dirty="0">
                <a:cs typeface="Poppins Light" panose="00000400000000000000" pitchFamily="2" charset="0"/>
              </a:rPr>
              <a:t>Show clips of effective and ineffective uses of tone in public speeches. Analyze why certain tones work or don't work in given contexts.</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Tree>
    <p:extLst>
      <p:ext uri="{BB962C8B-B14F-4D97-AF65-F5344CB8AC3E}">
        <p14:creationId xmlns:p14="http://schemas.microsoft.com/office/powerpoint/2010/main" val="3825927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29374A-0EDA-4D6C-838C-3226BA9E54DB}"/>
              </a:ext>
            </a:extLst>
          </p:cNvPr>
          <p:cNvGrpSpPr/>
          <p:nvPr/>
        </p:nvGrpSpPr>
        <p:grpSpPr>
          <a:xfrm>
            <a:off x="479162" y="1582712"/>
            <a:ext cx="9838690" cy="3583776"/>
            <a:chOff x="479162" y="1582712"/>
            <a:chExt cx="9838690" cy="3583776"/>
          </a:xfrm>
        </p:grpSpPr>
        <p:sp>
          <p:nvSpPr>
            <p:cNvPr id="54" name="Google Shape;223;p18">
              <a:extLst>
                <a:ext uri="{FF2B5EF4-FFF2-40B4-BE49-F238E27FC236}">
                  <a16:creationId xmlns:a16="http://schemas.microsoft.com/office/drawing/2014/main" id="{6577C274-60B9-49AF-A112-D4BA0F0F3840}"/>
                </a:ext>
              </a:extLst>
            </p:cNvPr>
            <p:cNvSpPr txBox="1"/>
            <p:nvPr/>
          </p:nvSpPr>
          <p:spPr>
            <a:xfrm>
              <a:off x="3786187" y="2648862"/>
              <a:ext cx="6531665" cy="2517626"/>
            </a:xfrm>
            <a:prstGeom prst="rect">
              <a:avLst/>
            </a:prstGeom>
            <a:noFill/>
            <a:ln>
              <a:noFill/>
            </a:ln>
          </p:spPr>
          <p:txBody>
            <a:bodyPr spcFirstLastPara="1" wrap="square" lIns="91425" tIns="91425" rIns="91425" bIns="91425" anchor="ctr" anchorCtr="0">
              <a:noAutofit/>
            </a:bodyPr>
            <a:lstStyle/>
            <a:p>
              <a:pPr marL="171450" lvl="0" indent="-171450" algn="just">
                <a:buFont typeface="Wingdings" panose="05000000000000000000" pitchFamily="2" charset="2"/>
                <a:buChar char="ü"/>
              </a:pPr>
              <a:r>
                <a:rPr lang="en-GB">
                  <a:ea typeface="Roboto"/>
                  <a:cs typeface="Roboto"/>
                  <a:sym typeface="Roboto"/>
                </a:rPr>
                <a:t> Preparation is key to reducing anxiety and building confidence.</a:t>
              </a:r>
            </a:p>
            <a:p>
              <a:pPr marL="171450" lvl="0" indent="-171450">
                <a:buFont typeface="Wingdings" panose="05000000000000000000" pitchFamily="2" charset="2"/>
                <a:buChar char="ü"/>
              </a:pPr>
              <a:endParaRPr lang="en-GB">
                <a:ea typeface="Roboto"/>
                <a:cs typeface="Roboto"/>
                <a:sym typeface="Roboto"/>
              </a:endParaRPr>
            </a:p>
            <a:p>
              <a:pPr marL="171450" lvl="0" indent="-171450">
                <a:buFont typeface="Wingdings" panose="05000000000000000000" pitchFamily="2" charset="2"/>
                <a:buChar char="ü"/>
              </a:pPr>
              <a:r>
                <a:rPr lang="en-GB">
                  <a:ea typeface="Roboto"/>
                  <a:cs typeface="Roboto"/>
                  <a:sym typeface="Roboto"/>
                </a:rPr>
                <a:t> Start by organising your thoughts and creating an outline for your speech or presentation, this will help you stay focused and on track when you are speaking.</a:t>
              </a:r>
            </a:p>
            <a:p>
              <a:pPr marL="171450" lvl="0" indent="-171450">
                <a:buFont typeface="Wingdings" panose="05000000000000000000" pitchFamily="2" charset="2"/>
                <a:buChar char="ü"/>
              </a:pPr>
              <a:endParaRPr lang="en-GB">
                <a:ea typeface="Roboto"/>
                <a:cs typeface="Roboto"/>
                <a:sym typeface="Roboto"/>
              </a:endParaRPr>
            </a:p>
            <a:p>
              <a:pPr marL="171450" lvl="0" indent="-171450">
                <a:buFont typeface="Wingdings" panose="05000000000000000000" pitchFamily="2" charset="2"/>
                <a:buChar char="ü"/>
              </a:pPr>
              <a:r>
                <a:rPr lang="en-GB">
                  <a:ea typeface="Roboto"/>
                  <a:cs typeface="Roboto"/>
                  <a:sym typeface="Roboto"/>
                </a:rPr>
                <a:t> Once you have an outline, practice your speech or presentation several times until you are comfortable with the content. </a:t>
              </a:r>
            </a:p>
          </p:txBody>
        </p:sp>
        <p:grpSp>
          <p:nvGrpSpPr>
            <p:cNvPr id="9" name="Group 8">
              <a:extLst>
                <a:ext uri="{FF2B5EF4-FFF2-40B4-BE49-F238E27FC236}">
                  <a16:creationId xmlns:a16="http://schemas.microsoft.com/office/drawing/2014/main" id="{1FE1B848-4D7C-4C49-B454-E3B66FF0F981}"/>
                </a:ext>
              </a:extLst>
            </p:cNvPr>
            <p:cNvGrpSpPr/>
            <p:nvPr/>
          </p:nvGrpSpPr>
          <p:grpSpPr>
            <a:xfrm>
              <a:off x="479162" y="1582712"/>
              <a:ext cx="6758765" cy="3307026"/>
              <a:chOff x="479162" y="1582712"/>
              <a:chExt cx="6758765" cy="3307026"/>
            </a:xfrm>
          </p:grpSpPr>
          <p:sp>
            <p:nvSpPr>
              <p:cNvPr id="52" name="Google Shape;222;p18">
                <a:extLst>
                  <a:ext uri="{FF2B5EF4-FFF2-40B4-BE49-F238E27FC236}">
                    <a16:creationId xmlns:a16="http://schemas.microsoft.com/office/drawing/2014/main" id="{96955220-6FB7-4911-9AE7-083BEB1D7FF4}"/>
                  </a:ext>
                </a:extLst>
              </p:cNvPr>
              <p:cNvSpPr/>
              <p:nvPr/>
            </p:nvSpPr>
            <p:spPr>
              <a:xfrm>
                <a:off x="2269927" y="2043004"/>
                <a:ext cx="4968000" cy="471900"/>
              </a:xfrm>
              <a:prstGeom prst="roundRect">
                <a:avLst>
                  <a:gd name="adj" fmla="val 50000"/>
                </a:avLst>
              </a:prstGeom>
              <a:solidFill>
                <a:srgbClr val="44318D"/>
              </a:solidFill>
              <a:ln>
                <a:noFill/>
              </a:ln>
            </p:spPr>
            <p:txBody>
              <a:bodyPr spcFirstLastPara="1" wrap="square" lIns="91425" tIns="91425" rIns="548625" bIns="91425" anchor="ctr" anchorCtr="0">
                <a:noAutofit/>
              </a:bodyPr>
              <a:lstStyle/>
              <a:p>
                <a:pPr lvl="0" algn="r">
                  <a:buClr>
                    <a:schemeClr val="dk1"/>
                  </a:buClr>
                  <a:buSzPts val="1100"/>
                </a:pPr>
                <a:r>
                  <a:rPr lang="en-GB" sz="1700" b="1" dirty="0">
                    <a:solidFill>
                      <a:srgbClr val="FFFFFF"/>
                    </a:solidFill>
                    <a:latin typeface="Fira Sans Extra Condensed Medium"/>
                    <a:ea typeface="Fira Sans Extra Condensed Medium"/>
                    <a:cs typeface="Fira Sans Extra Condensed Medium"/>
                    <a:sym typeface="Fira Sans Extra Condensed Medium"/>
                  </a:rPr>
                  <a:t>Prepare Thoroughly</a:t>
                </a:r>
              </a:p>
            </p:txBody>
          </p:sp>
          <p:sp>
            <p:nvSpPr>
              <p:cNvPr id="55" name="Google Shape;224;p18">
                <a:extLst>
                  <a:ext uri="{FF2B5EF4-FFF2-40B4-BE49-F238E27FC236}">
                    <a16:creationId xmlns:a16="http://schemas.microsoft.com/office/drawing/2014/main" id="{F7012D6D-9DA5-4D1E-BC5F-8C5EE35C46CC}"/>
                  </a:ext>
                </a:extLst>
              </p:cNvPr>
              <p:cNvSpPr/>
              <p:nvPr/>
            </p:nvSpPr>
            <p:spPr>
              <a:xfrm>
                <a:off x="6697921" y="2088754"/>
                <a:ext cx="489352" cy="3804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t>1</a:t>
                </a:r>
              </a:p>
            </p:txBody>
          </p:sp>
          <p:grpSp>
            <p:nvGrpSpPr>
              <p:cNvPr id="87" name="Google Shape;245;p18">
                <a:extLst>
                  <a:ext uri="{FF2B5EF4-FFF2-40B4-BE49-F238E27FC236}">
                    <a16:creationId xmlns:a16="http://schemas.microsoft.com/office/drawing/2014/main" id="{1D3CD9AF-EEB1-45BA-A686-AD683B695BE4}"/>
                  </a:ext>
                </a:extLst>
              </p:cNvPr>
              <p:cNvGrpSpPr/>
              <p:nvPr/>
            </p:nvGrpSpPr>
            <p:grpSpPr>
              <a:xfrm>
                <a:off x="479162" y="1582712"/>
                <a:ext cx="3307026" cy="3307026"/>
                <a:chOff x="3229375" y="1413975"/>
                <a:chExt cx="2685300" cy="2685300"/>
              </a:xfrm>
            </p:grpSpPr>
            <p:sp>
              <p:nvSpPr>
                <p:cNvPr id="90" name="Google Shape;246;p18">
                  <a:extLst>
                    <a:ext uri="{FF2B5EF4-FFF2-40B4-BE49-F238E27FC236}">
                      <a16:creationId xmlns:a16="http://schemas.microsoft.com/office/drawing/2014/main" id="{64619985-D270-4835-979D-5CAB9C839DC5}"/>
                    </a:ext>
                  </a:extLst>
                </p:cNvPr>
                <p:cNvSpPr/>
                <p:nvPr/>
              </p:nvSpPr>
              <p:spPr>
                <a:xfrm>
                  <a:off x="3229375" y="1413975"/>
                  <a:ext cx="2685300" cy="2685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sp>
              <p:nvSpPr>
                <p:cNvPr id="91" name="Google Shape;247;p18">
                  <a:extLst>
                    <a:ext uri="{FF2B5EF4-FFF2-40B4-BE49-F238E27FC236}">
                      <a16:creationId xmlns:a16="http://schemas.microsoft.com/office/drawing/2014/main" id="{FCA2417F-6684-478D-9C67-32866079BADF}"/>
                    </a:ext>
                  </a:extLst>
                </p:cNvPr>
                <p:cNvSpPr/>
                <p:nvPr/>
              </p:nvSpPr>
              <p:spPr>
                <a:xfrm>
                  <a:off x="3479913" y="1664525"/>
                  <a:ext cx="2184300" cy="2184300"/>
                </a:xfrm>
                <a:prstGeom prst="ellipse">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sp>
              <p:nvSpPr>
                <p:cNvPr id="92" name="Google Shape;248;p18">
                  <a:extLst>
                    <a:ext uri="{FF2B5EF4-FFF2-40B4-BE49-F238E27FC236}">
                      <a16:creationId xmlns:a16="http://schemas.microsoft.com/office/drawing/2014/main" id="{6F9F61AC-2FA2-4F12-8449-7E3F8B636037}"/>
                    </a:ext>
                  </a:extLst>
                </p:cNvPr>
                <p:cNvSpPr/>
                <p:nvPr/>
              </p:nvSpPr>
              <p:spPr>
                <a:xfrm>
                  <a:off x="3666663" y="1851275"/>
                  <a:ext cx="1810800" cy="1810800"/>
                </a:xfrm>
                <a:prstGeom prst="ellipse">
                  <a:avLst/>
                </a:prstGeom>
                <a:solidFill>
                  <a:srgbClr val="44318D"/>
                </a:solidFill>
                <a:ln>
                  <a:noFill/>
                </a:ln>
              </p:spPr>
              <p:txBody>
                <a:bodyPr spcFirstLastPara="1" wrap="square" lIns="91425" tIns="457200" rIns="91425" bIns="91425" anchor="ctr" anchorCtr="0">
                  <a:noAutofit/>
                </a:bodyPr>
                <a:lstStyle/>
                <a:p>
                  <a:pPr marL="0" lvl="0" indent="0" algn="ctr" rtl="0">
                    <a:spcBef>
                      <a:spcPts val="0"/>
                    </a:spcBef>
                    <a:spcAft>
                      <a:spcPts val="0"/>
                    </a:spcAft>
                    <a:buClr>
                      <a:schemeClr val="dk1"/>
                    </a:buClr>
                    <a:buSzPts val="1100"/>
                    <a:buFont typeface="Arial"/>
                    <a:buNone/>
                  </a:pPr>
                  <a:endParaRPr lang="en-GB" sz="1200">
                    <a:solidFill>
                      <a:srgbClr val="FFFFFF"/>
                    </a:solidFill>
                    <a:latin typeface="Roboto"/>
                    <a:ea typeface="Roboto"/>
                    <a:cs typeface="Roboto"/>
                    <a:sym typeface="Roboto"/>
                  </a:endParaRPr>
                </a:p>
              </p:txBody>
            </p:sp>
          </p:grpSp>
          <p:pic>
            <p:nvPicPr>
              <p:cNvPr id="7" name="Graphic 6" descr="Lightbulb and gear">
                <a:extLst>
                  <a:ext uri="{FF2B5EF4-FFF2-40B4-BE49-F238E27FC236}">
                    <a16:creationId xmlns:a16="http://schemas.microsoft.com/office/drawing/2014/main" id="{146C7944-3FCB-4CC8-AD2B-9C0157AA8A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7953" y="2533339"/>
                <a:ext cx="1405772" cy="1405772"/>
              </a:xfrm>
              <a:prstGeom prst="rect">
                <a:avLst/>
              </a:prstGeom>
            </p:spPr>
          </p:pic>
        </p:grpSp>
      </p:grpSp>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a:solidFill>
                  <a:srgbClr val="000000"/>
                </a:solidFill>
                <a:cs typeface="Poppins SemiBold" panose="00000700000000000000" pitchFamily="2" charset="0"/>
              </a:rPr>
              <a:t>Facing the Fear of Public Speaking</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Tree>
    <p:extLst>
      <p:ext uri="{BB962C8B-B14F-4D97-AF65-F5344CB8AC3E}">
        <p14:creationId xmlns:p14="http://schemas.microsoft.com/office/powerpoint/2010/main" val="398210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10337997"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Activity: "Tone and Timing Workshop"</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10995035" cy="4862870"/>
          </a:xfrm>
          <a:prstGeom prst="rect">
            <a:avLst/>
          </a:prstGeom>
          <a:noFill/>
        </p:spPr>
        <p:txBody>
          <a:bodyPr wrap="square" rtlCol="0">
            <a:spAutoFit/>
          </a:bodyPr>
          <a:lstStyle/>
          <a:p>
            <a:r>
              <a:rPr lang="en-US" b="1" dirty="0">
                <a:cs typeface="Poppins Light" panose="00000400000000000000" pitchFamily="2" charset="0"/>
              </a:rPr>
              <a:t>Part 2: Mastering Timing</a:t>
            </a:r>
          </a:p>
          <a:p>
            <a:endParaRPr lang="en-US" sz="1400" b="1" dirty="0">
              <a:cs typeface="Poppins Light" panose="00000400000000000000" pitchFamily="2" charset="0"/>
            </a:endParaRPr>
          </a:p>
          <a:p>
            <a:pPr marL="857250" lvl="1" indent="-400050">
              <a:buFont typeface="+mj-lt"/>
              <a:buAutoNum type="romanLcPeriod"/>
            </a:pPr>
            <a:r>
              <a:rPr lang="en-US" b="1" dirty="0">
                <a:cs typeface="Poppins Light" panose="00000400000000000000" pitchFamily="2" charset="0"/>
              </a:rPr>
              <a:t>Group Discussion: </a:t>
            </a:r>
            <a:r>
              <a:rPr lang="en-US" dirty="0">
                <a:cs typeface="Poppins Light" panose="00000400000000000000" pitchFamily="2" charset="0"/>
              </a:rPr>
              <a:t>Discuss the role of timing in maintaining audience engagement. Examples include the use of pauses for emphasis and the pacing of speech to keep the audience's attention.</a:t>
            </a:r>
          </a:p>
          <a:p>
            <a:pPr marL="857250" lvl="1" indent="-400050">
              <a:buFont typeface="+mj-lt"/>
              <a:buAutoNum type="romanLcPeriod"/>
            </a:pPr>
            <a:endParaRPr lang="en-US" sz="1200" dirty="0">
              <a:cs typeface="Poppins Light" panose="00000400000000000000" pitchFamily="2" charset="0"/>
            </a:endParaRPr>
          </a:p>
          <a:p>
            <a:pPr marL="857250" lvl="1" indent="-400050">
              <a:buFont typeface="+mj-lt"/>
              <a:buAutoNum type="romanLcPeriod"/>
            </a:pPr>
            <a:r>
              <a:rPr lang="en-US" b="1" dirty="0">
                <a:cs typeface="Poppins Light" panose="00000400000000000000" pitchFamily="2" charset="0"/>
              </a:rPr>
              <a:t>Demonstration: </a:t>
            </a:r>
            <a:r>
              <a:rPr lang="en-US" dirty="0">
                <a:cs typeface="Poppins Light" panose="00000400000000000000" pitchFamily="2" charset="0"/>
              </a:rPr>
              <a:t>The facilitator demonstrates different pacing styles (fast, slow, varied) and discusses when each might be appropriate.</a:t>
            </a:r>
          </a:p>
          <a:p>
            <a:endParaRPr lang="en-US" b="1" dirty="0">
              <a:cs typeface="Poppins Light" panose="00000400000000000000" pitchFamily="2" charset="0"/>
            </a:endParaRPr>
          </a:p>
          <a:p>
            <a:r>
              <a:rPr lang="en-US" b="1" dirty="0">
                <a:cs typeface="Poppins Light" panose="00000400000000000000" pitchFamily="2" charset="0"/>
              </a:rPr>
              <a:t>Part 3: Practice and Feedback</a:t>
            </a:r>
          </a:p>
          <a:p>
            <a:endParaRPr lang="en-US" sz="1400" b="1" dirty="0">
              <a:cs typeface="Poppins Light" panose="00000400000000000000" pitchFamily="2" charset="0"/>
            </a:endParaRPr>
          </a:p>
          <a:p>
            <a:pPr marL="857250" lvl="1" indent="-400050">
              <a:buFont typeface="+mj-lt"/>
              <a:buAutoNum type="romanLcPeriod"/>
            </a:pPr>
            <a:r>
              <a:rPr lang="en-US" b="1" dirty="0">
                <a:cs typeface="Poppins Light" panose="00000400000000000000" pitchFamily="2" charset="0"/>
              </a:rPr>
              <a:t>Initial Presentation: </a:t>
            </a:r>
            <a:r>
              <a:rPr lang="en-US" dirty="0">
                <a:cs typeface="Poppins Light" panose="00000400000000000000" pitchFamily="2" charset="0"/>
              </a:rPr>
              <a:t>Participants deliver their prepared speeches. Record these presentations for later review.</a:t>
            </a:r>
          </a:p>
          <a:p>
            <a:pPr marL="857250" lvl="1" indent="-400050">
              <a:buFont typeface="+mj-lt"/>
              <a:buAutoNum type="romanLcPeriod"/>
            </a:pPr>
            <a:endParaRPr lang="en-US" dirty="0">
              <a:cs typeface="Poppins Light" panose="00000400000000000000" pitchFamily="2" charset="0"/>
            </a:endParaRPr>
          </a:p>
          <a:p>
            <a:pPr marL="857250" lvl="1" indent="-400050">
              <a:buFont typeface="+mj-lt"/>
              <a:buAutoNum type="romanLcPeriod"/>
            </a:pPr>
            <a:r>
              <a:rPr lang="en-US" b="1" dirty="0">
                <a:cs typeface="Poppins Light" panose="00000400000000000000" pitchFamily="2" charset="0"/>
              </a:rPr>
              <a:t>Feedback Session: </a:t>
            </a:r>
            <a:r>
              <a:rPr lang="en-US" dirty="0">
                <a:cs typeface="Poppins Light" panose="00000400000000000000" pitchFamily="2" charset="0"/>
              </a:rPr>
              <a:t>Play back the recordings one by one. The group, guided by the facilitator, provides constructive feedback focusing on the use of tone and timing.</a:t>
            </a:r>
          </a:p>
          <a:p>
            <a:pPr marL="857250" lvl="1" indent="-400050">
              <a:buFont typeface="+mj-lt"/>
              <a:buAutoNum type="romanLcPeriod"/>
            </a:pPr>
            <a:endParaRPr lang="en-US" dirty="0">
              <a:cs typeface="Poppins Light" panose="00000400000000000000" pitchFamily="2" charset="0"/>
            </a:endParaRPr>
          </a:p>
          <a:p>
            <a:pPr marL="857250" lvl="1" indent="-400050">
              <a:buFont typeface="+mj-lt"/>
              <a:buAutoNum type="romanLcPeriod"/>
            </a:pPr>
            <a:r>
              <a:rPr lang="en-US" b="1" dirty="0">
                <a:cs typeface="Poppins Light" panose="00000400000000000000" pitchFamily="2" charset="0"/>
              </a:rPr>
              <a:t>Revised Presentation: </a:t>
            </a:r>
            <a:r>
              <a:rPr lang="en-US" dirty="0">
                <a:cs typeface="Poppins Light" panose="00000400000000000000" pitchFamily="2" charset="0"/>
              </a:rPr>
              <a:t>After receiving feedback, each participant revises their speech incorporating suggestions on tone and timing.</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Tree>
    <p:extLst>
      <p:ext uri="{BB962C8B-B14F-4D97-AF65-F5344CB8AC3E}">
        <p14:creationId xmlns:p14="http://schemas.microsoft.com/office/powerpoint/2010/main" val="499019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10337997"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Activity: "Tone and Timing Workshop"</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10995035" cy="4524315"/>
          </a:xfrm>
          <a:prstGeom prst="rect">
            <a:avLst/>
          </a:prstGeom>
          <a:noFill/>
        </p:spPr>
        <p:txBody>
          <a:bodyPr wrap="square" rtlCol="0">
            <a:spAutoFit/>
          </a:bodyPr>
          <a:lstStyle/>
          <a:p>
            <a:r>
              <a:rPr lang="en-US" b="1" dirty="0">
                <a:cs typeface="Poppins Light" panose="00000400000000000000" pitchFamily="2" charset="0"/>
              </a:rPr>
              <a:t>Part 4: Peer Review and Reflection</a:t>
            </a:r>
          </a:p>
          <a:p>
            <a:endParaRPr lang="en-US" sz="1050" b="1" dirty="0">
              <a:cs typeface="Poppins Light" panose="00000400000000000000" pitchFamily="2" charset="0"/>
            </a:endParaRPr>
          </a:p>
          <a:p>
            <a:pPr marL="857250" lvl="1" indent="-400050">
              <a:buFont typeface="+mj-lt"/>
              <a:buAutoNum type="romanLcPeriod"/>
            </a:pPr>
            <a:r>
              <a:rPr lang="en-US" b="1" dirty="0">
                <a:cs typeface="Poppins Light" panose="00000400000000000000" pitchFamily="2" charset="0"/>
              </a:rPr>
              <a:t>Second Attempt: </a:t>
            </a:r>
            <a:r>
              <a:rPr lang="en-US" dirty="0">
                <a:cs typeface="Poppins Light" panose="00000400000000000000" pitchFamily="2" charset="0"/>
              </a:rPr>
              <a:t>Participants deliver their revised speeches.</a:t>
            </a:r>
          </a:p>
          <a:p>
            <a:pPr marL="857250" lvl="1" indent="-400050">
              <a:buFont typeface="+mj-lt"/>
              <a:buAutoNum type="romanLcPeriod"/>
            </a:pPr>
            <a:endParaRPr lang="en-US" dirty="0">
              <a:cs typeface="Poppins Light" panose="00000400000000000000" pitchFamily="2" charset="0"/>
            </a:endParaRPr>
          </a:p>
          <a:p>
            <a:pPr marL="857250" lvl="1" indent="-400050">
              <a:buFont typeface="+mj-lt"/>
              <a:buAutoNum type="romanLcPeriod"/>
            </a:pPr>
            <a:r>
              <a:rPr lang="en-US" b="1" dirty="0">
                <a:cs typeface="Poppins Light" panose="00000400000000000000" pitchFamily="2" charset="0"/>
              </a:rPr>
              <a:t>Peer Review: </a:t>
            </a:r>
            <a:r>
              <a:rPr lang="en-US" dirty="0">
                <a:cs typeface="Poppins Light" panose="00000400000000000000" pitchFamily="2" charset="0"/>
              </a:rPr>
              <a:t>Each participant is paired with a peer for detailed feedback focusing on improvements and areas that still need work.</a:t>
            </a:r>
          </a:p>
          <a:p>
            <a:pPr marL="857250" lvl="1" indent="-400050">
              <a:buFont typeface="+mj-lt"/>
              <a:buAutoNum type="romanLcPeriod"/>
            </a:pPr>
            <a:endParaRPr lang="en-US" dirty="0">
              <a:cs typeface="Poppins Light" panose="00000400000000000000" pitchFamily="2" charset="0"/>
            </a:endParaRPr>
          </a:p>
          <a:p>
            <a:pPr marL="857250" lvl="1" indent="-400050">
              <a:buFont typeface="+mj-lt"/>
              <a:buAutoNum type="romanLcPeriod"/>
            </a:pPr>
            <a:r>
              <a:rPr lang="en-US" b="1" dirty="0">
                <a:cs typeface="Poppins Light" panose="00000400000000000000" pitchFamily="2" charset="0"/>
              </a:rPr>
              <a:t>Group Reflection: </a:t>
            </a:r>
            <a:r>
              <a:rPr lang="en-US" dirty="0">
                <a:cs typeface="Poppins Light" panose="00000400000000000000" pitchFamily="2" charset="0"/>
              </a:rPr>
              <a:t>Conclude with a group reflection session where participants discuss what they learned about using tone and timing effectively.</a:t>
            </a:r>
          </a:p>
          <a:p>
            <a:endParaRPr lang="en-US" b="1" dirty="0">
              <a:cs typeface="Poppins Light" panose="00000400000000000000" pitchFamily="2" charset="0"/>
            </a:endParaRPr>
          </a:p>
          <a:p>
            <a:r>
              <a:rPr lang="en-US" b="1" dirty="0">
                <a:cs typeface="Poppins Light" panose="00000400000000000000" pitchFamily="2" charset="0"/>
              </a:rPr>
              <a:t>Materials Needed:</a:t>
            </a:r>
          </a:p>
          <a:p>
            <a:endParaRPr lang="en-US" b="1" dirty="0">
              <a:cs typeface="Poppins Light" panose="00000400000000000000" pitchFamily="2" charset="0"/>
            </a:endParaRPr>
          </a:p>
          <a:p>
            <a:pPr marL="285750" indent="-285750">
              <a:buFont typeface="Arial" panose="020B0604020202020204" pitchFamily="34" charset="0"/>
              <a:buChar char="•"/>
            </a:pPr>
            <a:r>
              <a:rPr lang="en-US" dirty="0">
                <a:cs typeface="Poppins Light" panose="00000400000000000000" pitchFamily="2" charset="0"/>
              </a:rPr>
              <a:t>Video clips of speeches</a:t>
            </a:r>
          </a:p>
          <a:p>
            <a:pPr marL="285750" indent="-285750">
              <a:buFont typeface="Arial" panose="020B0604020202020204" pitchFamily="34" charset="0"/>
              <a:buChar char="•"/>
            </a:pPr>
            <a:r>
              <a:rPr lang="en-US" dirty="0">
                <a:cs typeface="Poppins Light" panose="00000400000000000000" pitchFamily="2" charset="0"/>
              </a:rPr>
              <a:t>Recording device (camera or smartphone with a stand)</a:t>
            </a:r>
          </a:p>
          <a:p>
            <a:pPr marL="285750" indent="-285750">
              <a:buFont typeface="Arial" panose="020B0604020202020204" pitchFamily="34" charset="0"/>
              <a:buChar char="•"/>
            </a:pPr>
            <a:r>
              <a:rPr lang="en-US" dirty="0">
                <a:cs typeface="Poppins Light" panose="00000400000000000000" pitchFamily="2" charset="0"/>
              </a:rPr>
              <a:t>Feedback forms for structured responses</a:t>
            </a:r>
          </a:p>
          <a:p>
            <a:pPr marL="285750" indent="-285750">
              <a:buFont typeface="Arial" panose="020B0604020202020204" pitchFamily="34" charset="0"/>
              <a:buChar char="•"/>
            </a:pPr>
            <a:r>
              <a:rPr lang="en-US" dirty="0">
                <a:cs typeface="Poppins Light" panose="00000400000000000000" pitchFamily="2" charset="0"/>
              </a:rPr>
              <a:t>Timer to ensure speeches stay within time limits</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spTree>
    <p:extLst>
      <p:ext uri="{BB962C8B-B14F-4D97-AF65-F5344CB8AC3E}">
        <p14:creationId xmlns:p14="http://schemas.microsoft.com/office/powerpoint/2010/main" val="38944808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dirty="0" err="1">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dirty="0" err="1">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dirty="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6" y="526691"/>
            <a:ext cx="10337997"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spc="-100" dirty="0">
                <a:solidFill>
                  <a:srgbClr val="000000"/>
                </a:solidFill>
                <a:cs typeface="Poppins SemiBold" panose="00000700000000000000" pitchFamily="2" charset="0"/>
              </a:rPr>
              <a:t>Activity: "Tone and Timing Workshop"</a:t>
            </a:r>
          </a:p>
        </p:txBody>
      </p:sp>
      <p:pic>
        <p:nvPicPr>
          <p:cNvPr id="10" name="Picture 9">
            <a:extLst>
              <a:ext uri="{FF2B5EF4-FFF2-40B4-BE49-F238E27FC236}">
                <a16:creationId xmlns:a16="http://schemas.microsoft.com/office/drawing/2014/main" id="{C151F0F3-91FB-48F6-98B9-9E0A3E9782B0}"/>
              </a:ext>
            </a:extLst>
          </p:cNvPr>
          <p:cNvPicPr>
            <a:picLocks noChangeAspect="1"/>
          </p:cNvPicPr>
          <p:nvPr/>
        </p:nvPicPr>
        <p:blipFill rotWithShape="1">
          <a:blip r:embed="rId2">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
        <p:nvSpPr>
          <p:cNvPr id="2" name="TextBox 1">
            <a:extLst>
              <a:ext uri="{FF2B5EF4-FFF2-40B4-BE49-F238E27FC236}">
                <a16:creationId xmlns:a16="http://schemas.microsoft.com/office/drawing/2014/main" id="{ACA79F30-6BE7-4F15-A299-7665659BE66B}"/>
              </a:ext>
            </a:extLst>
          </p:cNvPr>
          <p:cNvSpPr txBox="1"/>
          <p:nvPr/>
        </p:nvSpPr>
        <p:spPr>
          <a:xfrm>
            <a:off x="605307" y="1335209"/>
            <a:ext cx="6857377" cy="3416320"/>
          </a:xfrm>
          <a:prstGeom prst="rect">
            <a:avLst/>
          </a:prstGeom>
          <a:noFill/>
        </p:spPr>
        <p:txBody>
          <a:bodyPr wrap="square" rtlCol="0">
            <a:spAutoFit/>
          </a:bodyPr>
          <a:lstStyle/>
          <a:p>
            <a:r>
              <a:rPr lang="en-US" dirty="0">
                <a:cs typeface="Poppins Light" panose="00000400000000000000" pitchFamily="2" charset="0"/>
              </a:rPr>
              <a:t>(Continued)</a:t>
            </a:r>
          </a:p>
          <a:p>
            <a:endParaRPr lang="en-US" b="1" dirty="0">
              <a:cs typeface="Poppins Light" panose="00000400000000000000" pitchFamily="2" charset="0"/>
            </a:endParaRPr>
          </a:p>
          <a:p>
            <a:r>
              <a:rPr lang="en-US" b="1" dirty="0">
                <a:cs typeface="Poppins Light" panose="00000400000000000000" pitchFamily="2" charset="0"/>
              </a:rPr>
              <a:t>Expected Outcomes:</a:t>
            </a:r>
          </a:p>
          <a:p>
            <a:endParaRPr lang="en-US" b="1" dirty="0">
              <a:cs typeface="Poppins Light" panose="00000400000000000000" pitchFamily="2" charset="0"/>
            </a:endParaRPr>
          </a:p>
          <a:p>
            <a:pPr marL="285750" indent="-285750">
              <a:buFont typeface="Wingdings" panose="05000000000000000000" pitchFamily="2" charset="2"/>
              <a:buChar char="Ø"/>
            </a:pPr>
            <a:r>
              <a:rPr lang="en-US" dirty="0">
                <a:cs typeface="Poppins Light" panose="00000400000000000000" pitchFamily="2" charset="0"/>
              </a:rPr>
              <a:t>Participants will leave the workshop with a better understanding of how to modulate their tone and pace their speech to keep an audience engaged. </a:t>
            </a:r>
          </a:p>
          <a:p>
            <a:pPr marL="285750" indent="-285750">
              <a:buFont typeface="Wingdings" panose="05000000000000000000" pitchFamily="2" charset="2"/>
              <a:buChar char="Ø"/>
            </a:pPr>
            <a:endParaRPr lang="en-US" dirty="0">
              <a:cs typeface="Poppins Light" panose="00000400000000000000" pitchFamily="2" charset="0"/>
            </a:endParaRPr>
          </a:p>
          <a:p>
            <a:pPr marL="285750" indent="-285750">
              <a:buFont typeface="Wingdings" panose="05000000000000000000" pitchFamily="2" charset="2"/>
              <a:buChar char="Ø"/>
            </a:pPr>
            <a:r>
              <a:rPr lang="en-US" dirty="0">
                <a:cs typeface="Poppins Light" panose="00000400000000000000" pitchFamily="2" charset="0"/>
              </a:rPr>
              <a:t>The practice and feedback loop will help them recognize their own speaking patterns and learn how to adjust them dynamically based on audience reaction and the nature of the content being presented.</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3" name="Picture 2">
            <a:extLst>
              <a:ext uri="{FF2B5EF4-FFF2-40B4-BE49-F238E27FC236}">
                <a16:creationId xmlns:a16="http://schemas.microsoft.com/office/drawing/2014/main" id="{E5595AC1-ED53-4270-9F9D-962F028071D3}"/>
              </a:ext>
            </a:extLst>
          </p:cNvPr>
          <p:cNvPicPr>
            <a:picLocks noChangeAspect="1"/>
          </p:cNvPicPr>
          <p:nvPr/>
        </p:nvPicPr>
        <p:blipFill>
          <a:blip r:embed="rId3"/>
          <a:stretch>
            <a:fillRect/>
          </a:stretch>
        </p:blipFill>
        <p:spPr>
          <a:xfrm>
            <a:off x="8047286" y="1909151"/>
            <a:ext cx="3475021" cy="3475021"/>
          </a:xfrm>
          <a:prstGeom prst="rect">
            <a:avLst/>
          </a:prstGeom>
        </p:spPr>
      </p:pic>
    </p:spTree>
    <p:extLst>
      <p:ext uri="{BB962C8B-B14F-4D97-AF65-F5344CB8AC3E}">
        <p14:creationId xmlns:p14="http://schemas.microsoft.com/office/powerpoint/2010/main" val="21929377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74"/>
            <a:ext cx="12192000" cy="6869974"/>
          </a:xfrm>
          <a:prstGeom prst="rect">
            <a:avLst/>
          </a:prstGeom>
          <a:solidFill>
            <a:srgbClr val="44318C"/>
          </a:solidFill>
          <a:ln>
            <a:solidFill>
              <a:srgbClr val="4431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object 3">
            <a:extLst>
              <a:ext uri="{FF2B5EF4-FFF2-40B4-BE49-F238E27FC236}">
                <a16:creationId xmlns:a16="http://schemas.microsoft.com/office/drawing/2014/main" id="{82422A05-6E3F-4399-851F-076A382F67DC}"/>
              </a:ext>
            </a:extLst>
          </p:cNvPr>
          <p:cNvGrpSpPr/>
          <p:nvPr/>
        </p:nvGrpSpPr>
        <p:grpSpPr>
          <a:xfrm>
            <a:off x="660750" y="556406"/>
            <a:ext cx="3711082" cy="395639"/>
            <a:chOff x="1172600" y="1047088"/>
            <a:chExt cx="5235575" cy="558165"/>
          </a:xfrm>
        </p:grpSpPr>
        <p:pic>
          <p:nvPicPr>
            <p:cNvPr id="5" name="object 4">
              <a:extLst>
                <a:ext uri="{FF2B5EF4-FFF2-40B4-BE49-F238E27FC236}">
                  <a16:creationId xmlns:a16="http://schemas.microsoft.com/office/drawing/2014/main" id="{32A159A3-7993-45FF-BBFD-48B94D6D74E4}"/>
                </a:ext>
              </a:extLst>
            </p:cNvPr>
            <p:cNvPicPr/>
            <p:nvPr/>
          </p:nvPicPr>
          <p:blipFill>
            <a:blip r:embed="rId2" cstate="print"/>
            <a:stretch>
              <a:fillRect/>
            </a:stretch>
          </p:blipFill>
          <p:spPr>
            <a:xfrm>
              <a:off x="4122459" y="1047088"/>
              <a:ext cx="2285722" cy="531506"/>
            </a:xfrm>
            <a:prstGeom prst="rect">
              <a:avLst/>
            </a:prstGeom>
          </p:spPr>
        </p:pic>
        <p:pic>
          <p:nvPicPr>
            <p:cNvPr id="6" name="object 5">
              <a:extLst>
                <a:ext uri="{FF2B5EF4-FFF2-40B4-BE49-F238E27FC236}">
                  <a16:creationId xmlns:a16="http://schemas.microsoft.com/office/drawing/2014/main" id="{6078832B-2D1A-4191-A255-6FE1EF1257AF}"/>
                </a:ext>
              </a:extLst>
            </p:cNvPr>
            <p:cNvPicPr/>
            <p:nvPr/>
          </p:nvPicPr>
          <p:blipFill>
            <a:blip r:embed="rId3" cstate="print"/>
            <a:stretch>
              <a:fillRect/>
            </a:stretch>
          </p:blipFill>
          <p:spPr>
            <a:xfrm>
              <a:off x="1571503" y="1047088"/>
              <a:ext cx="2524580" cy="558060"/>
            </a:xfrm>
            <a:prstGeom prst="rect">
              <a:avLst/>
            </a:prstGeom>
          </p:spPr>
        </p:pic>
        <p:sp>
          <p:nvSpPr>
            <p:cNvPr id="7" name="object 6">
              <a:extLst>
                <a:ext uri="{FF2B5EF4-FFF2-40B4-BE49-F238E27FC236}">
                  <a16:creationId xmlns:a16="http://schemas.microsoft.com/office/drawing/2014/main" id="{6C6D8039-7D93-4467-8EBF-0CAD1E3212C4}"/>
                </a:ext>
              </a:extLst>
            </p:cNvPr>
            <p:cNvSpPr/>
            <p:nvPr/>
          </p:nvSpPr>
          <p:spPr>
            <a:xfrm>
              <a:off x="1172600" y="1179968"/>
              <a:ext cx="372745" cy="266065"/>
            </a:xfrm>
            <a:custGeom>
              <a:avLst/>
              <a:gdLst/>
              <a:ahLst/>
              <a:cxnLst/>
              <a:rect l="l" t="t" r="r" b="b"/>
              <a:pathLst>
                <a:path w="372744" h="266065">
                  <a:moveTo>
                    <a:pt x="159060" y="241048"/>
                  </a:moveTo>
                  <a:lnTo>
                    <a:pt x="156173" y="241966"/>
                  </a:lnTo>
                  <a:lnTo>
                    <a:pt x="153854" y="243763"/>
                  </a:lnTo>
                  <a:lnTo>
                    <a:pt x="152044" y="245080"/>
                  </a:lnTo>
                  <a:lnTo>
                    <a:pt x="150968" y="247039"/>
                  </a:lnTo>
                  <a:lnTo>
                    <a:pt x="150903" y="251099"/>
                  </a:lnTo>
                  <a:lnTo>
                    <a:pt x="151106" y="254055"/>
                  </a:lnTo>
                  <a:lnTo>
                    <a:pt x="153219" y="258454"/>
                  </a:lnTo>
                  <a:lnTo>
                    <a:pt x="159759" y="264527"/>
                  </a:lnTo>
                  <a:lnTo>
                    <a:pt x="163889" y="266001"/>
                  </a:lnTo>
                  <a:lnTo>
                    <a:pt x="168093" y="265725"/>
                  </a:lnTo>
                  <a:lnTo>
                    <a:pt x="174906" y="265464"/>
                  </a:lnTo>
                  <a:lnTo>
                    <a:pt x="181557" y="263594"/>
                  </a:lnTo>
                  <a:lnTo>
                    <a:pt x="187497" y="260269"/>
                  </a:lnTo>
                  <a:lnTo>
                    <a:pt x="193135" y="256715"/>
                  </a:lnTo>
                  <a:lnTo>
                    <a:pt x="195589" y="254628"/>
                  </a:lnTo>
                  <a:lnTo>
                    <a:pt x="180843" y="254628"/>
                  </a:lnTo>
                  <a:lnTo>
                    <a:pt x="178694" y="254354"/>
                  </a:lnTo>
                  <a:lnTo>
                    <a:pt x="176722" y="253300"/>
                  </a:lnTo>
                  <a:lnTo>
                    <a:pt x="175306" y="251669"/>
                  </a:lnTo>
                  <a:lnTo>
                    <a:pt x="173388" y="248377"/>
                  </a:lnTo>
                  <a:lnTo>
                    <a:pt x="170971" y="245398"/>
                  </a:lnTo>
                  <a:lnTo>
                    <a:pt x="168140" y="242838"/>
                  </a:lnTo>
                  <a:lnTo>
                    <a:pt x="166323" y="241648"/>
                  </a:lnTo>
                  <a:lnTo>
                    <a:pt x="164569" y="241173"/>
                  </a:lnTo>
                  <a:lnTo>
                    <a:pt x="161998" y="241173"/>
                  </a:lnTo>
                  <a:lnTo>
                    <a:pt x="159060" y="241048"/>
                  </a:lnTo>
                  <a:close/>
                </a:path>
                <a:path w="372744" h="266065">
                  <a:moveTo>
                    <a:pt x="204292" y="11605"/>
                  </a:moveTo>
                  <a:lnTo>
                    <a:pt x="175306" y="11605"/>
                  </a:lnTo>
                  <a:lnTo>
                    <a:pt x="177019" y="11736"/>
                  </a:lnTo>
                  <a:lnTo>
                    <a:pt x="178647" y="12400"/>
                  </a:lnTo>
                  <a:lnTo>
                    <a:pt x="179959" y="13501"/>
                  </a:lnTo>
                  <a:lnTo>
                    <a:pt x="180782" y="14537"/>
                  </a:lnTo>
                  <a:lnTo>
                    <a:pt x="181196" y="15836"/>
                  </a:lnTo>
                  <a:lnTo>
                    <a:pt x="181122" y="17154"/>
                  </a:lnTo>
                  <a:lnTo>
                    <a:pt x="180622" y="21205"/>
                  </a:lnTo>
                  <a:lnTo>
                    <a:pt x="179573" y="25171"/>
                  </a:lnTo>
                  <a:lnTo>
                    <a:pt x="178005" y="28944"/>
                  </a:lnTo>
                  <a:lnTo>
                    <a:pt x="169240" y="54466"/>
                  </a:lnTo>
                  <a:lnTo>
                    <a:pt x="116489" y="208992"/>
                  </a:lnTo>
                  <a:lnTo>
                    <a:pt x="115837" y="210703"/>
                  </a:lnTo>
                  <a:lnTo>
                    <a:pt x="114860" y="213038"/>
                  </a:lnTo>
                  <a:lnTo>
                    <a:pt x="114395" y="214078"/>
                  </a:lnTo>
                  <a:lnTo>
                    <a:pt x="100854" y="248941"/>
                  </a:lnTo>
                  <a:lnTo>
                    <a:pt x="99238" y="252320"/>
                  </a:lnTo>
                  <a:lnTo>
                    <a:pt x="98215" y="255947"/>
                  </a:lnTo>
                  <a:lnTo>
                    <a:pt x="97885" y="259129"/>
                  </a:lnTo>
                  <a:lnTo>
                    <a:pt x="97799" y="261656"/>
                  </a:lnTo>
                  <a:lnTo>
                    <a:pt x="98346" y="263088"/>
                  </a:lnTo>
                  <a:lnTo>
                    <a:pt x="99597" y="264292"/>
                  </a:lnTo>
                  <a:lnTo>
                    <a:pt x="101373" y="265350"/>
                  </a:lnTo>
                  <a:lnTo>
                    <a:pt x="103452" y="265789"/>
                  </a:lnTo>
                  <a:lnTo>
                    <a:pt x="105507" y="265540"/>
                  </a:lnTo>
                  <a:lnTo>
                    <a:pt x="108012" y="265540"/>
                  </a:lnTo>
                  <a:lnTo>
                    <a:pt x="116163" y="256247"/>
                  </a:lnTo>
                  <a:lnTo>
                    <a:pt x="119141" y="248941"/>
                  </a:lnTo>
                  <a:lnTo>
                    <a:pt x="122980" y="239983"/>
                  </a:lnTo>
                  <a:lnTo>
                    <a:pt x="128034" y="228550"/>
                  </a:lnTo>
                  <a:lnTo>
                    <a:pt x="134125" y="215049"/>
                  </a:lnTo>
                  <a:lnTo>
                    <a:pt x="138360" y="205465"/>
                  </a:lnTo>
                  <a:lnTo>
                    <a:pt x="142931" y="196038"/>
                  </a:lnTo>
                  <a:lnTo>
                    <a:pt x="147834" y="186776"/>
                  </a:lnTo>
                  <a:lnTo>
                    <a:pt x="153063" y="177689"/>
                  </a:lnTo>
                  <a:lnTo>
                    <a:pt x="155328" y="174499"/>
                  </a:lnTo>
                  <a:lnTo>
                    <a:pt x="147386" y="174499"/>
                  </a:lnTo>
                  <a:lnTo>
                    <a:pt x="151669" y="161142"/>
                  </a:lnTo>
                  <a:lnTo>
                    <a:pt x="156053" y="148404"/>
                  </a:lnTo>
                  <a:lnTo>
                    <a:pt x="160618" y="136091"/>
                  </a:lnTo>
                  <a:lnTo>
                    <a:pt x="170446" y="111370"/>
                  </a:lnTo>
                  <a:lnTo>
                    <a:pt x="175152" y="98506"/>
                  </a:lnTo>
                  <a:lnTo>
                    <a:pt x="179560" y="85442"/>
                  </a:lnTo>
                  <a:lnTo>
                    <a:pt x="183635" y="72268"/>
                  </a:lnTo>
                  <a:lnTo>
                    <a:pt x="186799" y="61865"/>
                  </a:lnTo>
                  <a:lnTo>
                    <a:pt x="189266" y="54236"/>
                  </a:lnTo>
                  <a:lnTo>
                    <a:pt x="202248" y="16784"/>
                  </a:lnTo>
                  <a:lnTo>
                    <a:pt x="204292" y="11605"/>
                  </a:lnTo>
                  <a:close/>
                </a:path>
                <a:path w="372744" h="266065">
                  <a:moveTo>
                    <a:pt x="108012" y="265540"/>
                  </a:moveTo>
                  <a:lnTo>
                    <a:pt x="105507" y="265540"/>
                  </a:lnTo>
                  <a:lnTo>
                    <a:pt x="107636" y="265645"/>
                  </a:lnTo>
                  <a:lnTo>
                    <a:pt x="108012" y="265540"/>
                  </a:lnTo>
                  <a:close/>
                </a:path>
                <a:path w="372744" h="266065">
                  <a:moveTo>
                    <a:pt x="114428" y="117164"/>
                  </a:moveTo>
                  <a:lnTo>
                    <a:pt x="54973" y="117164"/>
                  </a:lnTo>
                  <a:lnTo>
                    <a:pt x="52561" y="124285"/>
                  </a:lnTo>
                  <a:lnTo>
                    <a:pt x="49714" y="131852"/>
                  </a:lnTo>
                  <a:lnTo>
                    <a:pt x="46085" y="140791"/>
                  </a:lnTo>
                  <a:lnTo>
                    <a:pt x="46085" y="141346"/>
                  </a:lnTo>
                  <a:lnTo>
                    <a:pt x="17605" y="210059"/>
                  </a:lnTo>
                  <a:lnTo>
                    <a:pt x="2507" y="245484"/>
                  </a:lnTo>
                  <a:lnTo>
                    <a:pt x="0" y="257060"/>
                  </a:lnTo>
                  <a:lnTo>
                    <a:pt x="815" y="259221"/>
                  </a:lnTo>
                  <a:lnTo>
                    <a:pt x="2391" y="260777"/>
                  </a:lnTo>
                  <a:lnTo>
                    <a:pt x="4376" y="262310"/>
                  </a:lnTo>
                  <a:lnTo>
                    <a:pt x="6865" y="263052"/>
                  </a:lnTo>
                  <a:lnTo>
                    <a:pt x="9371" y="262858"/>
                  </a:lnTo>
                  <a:lnTo>
                    <a:pt x="12465" y="262810"/>
                  </a:lnTo>
                  <a:lnTo>
                    <a:pt x="32730" y="251668"/>
                  </a:lnTo>
                  <a:lnTo>
                    <a:pt x="39710" y="247039"/>
                  </a:lnTo>
                  <a:lnTo>
                    <a:pt x="46279" y="241826"/>
                  </a:lnTo>
                  <a:lnTo>
                    <a:pt x="46433" y="241681"/>
                  </a:lnTo>
                  <a:lnTo>
                    <a:pt x="28821" y="241681"/>
                  </a:lnTo>
                  <a:lnTo>
                    <a:pt x="26402" y="241357"/>
                  </a:lnTo>
                  <a:lnTo>
                    <a:pt x="25733" y="240612"/>
                  </a:lnTo>
                  <a:lnTo>
                    <a:pt x="25324" y="239671"/>
                  </a:lnTo>
                  <a:lnTo>
                    <a:pt x="25252" y="238643"/>
                  </a:lnTo>
                  <a:lnTo>
                    <a:pt x="31153" y="224474"/>
                  </a:lnTo>
                  <a:lnTo>
                    <a:pt x="36299" y="212414"/>
                  </a:lnTo>
                  <a:lnTo>
                    <a:pt x="40272" y="203422"/>
                  </a:lnTo>
                  <a:lnTo>
                    <a:pt x="43246" y="197062"/>
                  </a:lnTo>
                  <a:lnTo>
                    <a:pt x="74749" y="121002"/>
                  </a:lnTo>
                  <a:lnTo>
                    <a:pt x="78393" y="119830"/>
                  </a:lnTo>
                  <a:lnTo>
                    <a:pt x="82182" y="119161"/>
                  </a:lnTo>
                  <a:lnTo>
                    <a:pt x="86010" y="119013"/>
                  </a:lnTo>
                  <a:lnTo>
                    <a:pt x="102110" y="119013"/>
                  </a:lnTo>
                  <a:lnTo>
                    <a:pt x="108811" y="118736"/>
                  </a:lnTo>
                  <a:lnTo>
                    <a:pt x="113883" y="118227"/>
                  </a:lnTo>
                  <a:lnTo>
                    <a:pt x="114428" y="117164"/>
                  </a:lnTo>
                  <a:close/>
                </a:path>
                <a:path w="372744" h="266065">
                  <a:moveTo>
                    <a:pt x="242902" y="108204"/>
                  </a:moveTo>
                  <a:lnTo>
                    <a:pt x="223812" y="108204"/>
                  </a:lnTo>
                  <a:lnTo>
                    <a:pt x="226775" y="109564"/>
                  </a:lnTo>
                  <a:lnTo>
                    <a:pt x="228679" y="111986"/>
                  </a:lnTo>
                  <a:lnTo>
                    <a:pt x="231080" y="116330"/>
                  </a:lnTo>
                  <a:lnTo>
                    <a:pt x="232102" y="121295"/>
                  </a:lnTo>
                  <a:lnTo>
                    <a:pt x="231605" y="126300"/>
                  </a:lnTo>
                  <a:lnTo>
                    <a:pt x="230825" y="136928"/>
                  </a:lnTo>
                  <a:lnTo>
                    <a:pt x="219046" y="182591"/>
                  </a:lnTo>
                  <a:lnTo>
                    <a:pt x="204086" y="221927"/>
                  </a:lnTo>
                  <a:lnTo>
                    <a:pt x="183263" y="254628"/>
                  </a:lnTo>
                  <a:lnTo>
                    <a:pt x="195589" y="254628"/>
                  </a:lnTo>
                  <a:lnTo>
                    <a:pt x="221265" y="224474"/>
                  </a:lnTo>
                  <a:lnTo>
                    <a:pt x="239391" y="186776"/>
                  </a:lnTo>
                  <a:lnTo>
                    <a:pt x="249306" y="147858"/>
                  </a:lnTo>
                  <a:lnTo>
                    <a:pt x="250363" y="134411"/>
                  </a:lnTo>
                  <a:lnTo>
                    <a:pt x="249904" y="126227"/>
                  </a:lnTo>
                  <a:lnTo>
                    <a:pt x="248583" y="119303"/>
                  </a:lnTo>
                  <a:lnTo>
                    <a:pt x="246358" y="113423"/>
                  </a:lnTo>
                  <a:lnTo>
                    <a:pt x="243243" y="108657"/>
                  </a:lnTo>
                  <a:lnTo>
                    <a:pt x="242902" y="108204"/>
                  </a:lnTo>
                  <a:close/>
                </a:path>
                <a:path w="372744" h="266065">
                  <a:moveTo>
                    <a:pt x="73493" y="200946"/>
                  </a:moveTo>
                  <a:lnTo>
                    <a:pt x="66221" y="210059"/>
                  </a:lnTo>
                  <a:lnTo>
                    <a:pt x="58498" y="218787"/>
                  </a:lnTo>
                  <a:lnTo>
                    <a:pt x="50338" y="227114"/>
                  </a:lnTo>
                  <a:lnTo>
                    <a:pt x="41757" y="235023"/>
                  </a:lnTo>
                  <a:lnTo>
                    <a:pt x="38336" y="238643"/>
                  </a:lnTo>
                  <a:lnTo>
                    <a:pt x="33771" y="240992"/>
                  </a:lnTo>
                  <a:lnTo>
                    <a:pt x="28821" y="241681"/>
                  </a:lnTo>
                  <a:lnTo>
                    <a:pt x="46433" y="241681"/>
                  </a:lnTo>
                  <a:lnTo>
                    <a:pt x="72772" y="213038"/>
                  </a:lnTo>
                  <a:lnTo>
                    <a:pt x="79170" y="205015"/>
                  </a:lnTo>
                  <a:lnTo>
                    <a:pt x="77461" y="203422"/>
                  </a:lnTo>
                  <a:lnTo>
                    <a:pt x="75553" y="202054"/>
                  </a:lnTo>
                  <a:lnTo>
                    <a:pt x="73493" y="200946"/>
                  </a:lnTo>
                  <a:close/>
                </a:path>
                <a:path w="372744" h="266065">
                  <a:moveTo>
                    <a:pt x="164171" y="241065"/>
                  </a:moveTo>
                  <a:lnTo>
                    <a:pt x="161998" y="241173"/>
                  </a:lnTo>
                  <a:lnTo>
                    <a:pt x="164569" y="241173"/>
                  </a:lnTo>
                  <a:lnTo>
                    <a:pt x="164171" y="241065"/>
                  </a:lnTo>
                  <a:close/>
                </a:path>
                <a:path w="372744" h="266065">
                  <a:moveTo>
                    <a:pt x="226492" y="100103"/>
                  </a:moveTo>
                  <a:lnTo>
                    <a:pt x="191726" y="118587"/>
                  </a:lnTo>
                  <a:lnTo>
                    <a:pt x="155343" y="163633"/>
                  </a:lnTo>
                  <a:lnTo>
                    <a:pt x="152040" y="168442"/>
                  </a:lnTo>
                  <a:lnTo>
                    <a:pt x="147386" y="174499"/>
                  </a:lnTo>
                  <a:lnTo>
                    <a:pt x="155328" y="174499"/>
                  </a:lnTo>
                  <a:lnTo>
                    <a:pt x="162179" y="164846"/>
                  </a:lnTo>
                  <a:lnTo>
                    <a:pt x="171667" y="152276"/>
                  </a:lnTo>
                  <a:lnTo>
                    <a:pt x="196831" y="122753"/>
                  </a:lnTo>
                  <a:lnTo>
                    <a:pt x="220722" y="108334"/>
                  </a:lnTo>
                  <a:lnTo>
                    <a:pt x="223812" y="108204"/>
                  </a:lnTo>
                  <a:lnTo>
                    <a:pt x="242902" y="108204"/>
                  </a:lnTo>
                  <a:lnTo>
                    <a:pt x="239280" y="103398"/>
                  </a:lnTo>
                  <a:lnTo>
                    <a:pt x="233102" y="100243"/>
                  </a:lnTo>
                  <a:lnTo>
                    <a:pt x="226492" y="100103"/>
                  </a:lnTo>
                  <a:close/>
                </a:path>
                <a:path w="372744" h="266065">
                  <a:moveTo>
                    <a:pt x="88669" y="50349"/>
                  </a:moveTo>
                  <a:lnTo>
                    <a:pt x="77913" y="61263"/>
                  </a:lnTo>
                  <a:lnTo>
                    <a:pt x="74902" y="69665"/>
                  </a:lnTo>
                  <a:lnTo>
                    <a:pt x="71940" y="77469"/>
                  </a:lnTo>
                  <a:lnTo>
                    <a:pt x="69020" y="84684"/>
                  </a:lnTo>
                  <a:lnTo>
                    <a:pt x="66140" y="91317"/>
                  </a:lnTo>
                  <a:lnTo>
                    <a:pt x="64419" y="95063"/>
                  </a:lnTo>
                  <a:lnTo>
                    <a:pt x="62175" y="100243"/>
                  </a:lnTo>
                  <a:lnTo>
                    <a:pt x="59719" y="106298"/>
                  </a:lnTo>
                  <a:lnTo>
                    <a:pt x="55643" y="106619"/>
                  </a:lnTo>
                  <a:lnTo>
                    <a:pt x="48714" y="106957"/>
                  </a:lnTo>
                  <a:lnTo>
                    <a:pt x="26262" y="107685"/>
                  </a:lnTo>
                  <a:lnTo>
                    <a:pt x="24444" y="110726"/>
                  </a:lnTo>
                  <a:lnTo>
                    <a:pt x="23228" y="114085"/>
                  </a:lnTo>
                  <a:lnTo>
                    <a:pt x="22679" y="117580"/>
                  </a:lnTo>
                  <a:lnTo>
                    <a:pt x="25192" y="117580"/>
                  </a:lnTo>
                  <a:lnTo>
                    <a:pt x="37756" y="117164"/>
                  </a:lnTo>
                  <a:lnTo>
                    <a:pt x="114428" y="117164"/>
                  </a:lnTo>
                  <a:lnTo>
                    <a:pt x="115546" y="114983"/>
                  </a:lnTo>
                  <a:lnTo>
                    <a:pt x="116328" y="111456"/>
                  </a:lnTo>
                  <a:lnTo>
                    <a:pt x="116223" y="108101"/>
                  </a:lnTo>
                  <a:lnTo>
                    <a:pt x="86429" y="108101"/>
                  </a:lnTo>
                  <a:lnTo>
                    <a:pt x="84288" y="107778"/>
                  </a:lnTo>
                  <a:lnTo>
                    <a:pt x="80566" y="107130"/>
                  </a:lnTo>
                  <a:lnTo>
                    <a:pt x="81461" y="103985"/>
                  </a:lnTo>
                  <a:lnTo>
                    <a:pt x="82549" y="100897"/>
                  </a:lnTo>
                  <a:lnTo>
                    <a:pt x="91333" y="80247"/>
                  </a:lnTo>
                  <a:lnTo>
                    <a:pt x="96648" y="67141"/>
                  </a:lnTo>
                  <a:lnTo>
                    <a:pt x="99809" y="58552"/>
                  </a:lnTo>
                  <a:lnTo>
                    <a:pt x="100854" y="54466"/>
                  </a:lnTo>
                  <a:lnTo>
                    <a:pt x="100854" y="51322"/>
                  </a:lnTo>
                  <a:lnTo>
                    <a:pt x="97932" y="50703"/>
                  </a:lnTo>
                  <a:lnTo>
                    <a:pt x="94996" y="50397"/>
                  </a:lnTo>
                  <a:lnTo>
                    <a:pt x="91966" y="50397"/>
                  </a:lnTo>
                  <a:lnTo>
                    <a:pt x="88669" y="50349"/>
                  </a:lnTo>
                  <a:close/>
                </a:path>
                <a:path w="372744" h="266065">
                  <a:moveTo>
                    <a:pt x="116209" y="107732"/>
                  </a:moveTo>
                  <a:lnTo>
                    <a:pt x="97596" y="108101"/>
                  </a:lnTo>
                  <a:lnTo>
                    <a:pt x="116223" y="108101"/>
                  </a:lnTo>
                  <a:lnTo>
                    <a:pt x="116209" y="107732"/>
                  </a:lnTo>
                  <a:close/>
                </a:path>
                <a:path w="372744" h="266065">
                  <a:moveTo>
                    <a:pt x="94953" y="50393"/>
                  </a:moveTo>
                  <a:lnTo>
                    <a:pt x="91966" y="50397"/>
                  </a:lnTo>
                  <a:lnTo>
                    <a:pt x="94996" y="50397"/>
                  </a:lnTo>
                  <a:close/>
                </a:path>
                <a:path w="372744" h="266065">
                  <a:moveTo>
                    <a:pt x="208344" y="0"/>
                  </a:moveTo>
                  <a:lnTo>
                    <a:pt x="202248" y="0"/>
                  </a:lnTo>
                  <a:lnTo>
                    <a:pt x="197165" y="226"/>
                  </a:lnTo>
                  <a:lnTo>
                    <a:pt x="188876" y="913"/>
                  </a:lnTo>
                  <a:lnTo>
                    <a:pt x="177350" y="2067"/>
                  </a:lnTo>
                  <a:lnTo>
                    <a:pt x="162556" y="3698"/>
                  </a:lnTo>
                  <a:lnTo>
                    <a:pt x="161765" y="7767"/>
                  </a:lnTo>
                  <a:lnTo>
                    <a:pt x="166144" y="9589"/>
                  </a:lnTo>
                  <a:lnTo>
                    <a:pt x="170696" y="10968"/>
                  </a:lnTo>
                  <a:lnTo>
                    <a:pt x="175352" y="11882"/>
                  </a:lnTo>
                  <a:lnTo>
                    <a:pt x="175306" y="11605"/>
                  </a:lnTo>
                  <a:lnTo>
                    <a:pt x="204292" y="11605"/>
                  </a:lnTo>
                  <a:lnTo>
                    <a:pt x="207413" y="3698"/>
                  </a:lnTo>
                  <a:lnTo>
                    <a:pt x="208344" y="0"/>
                  </a:lnTo>
                  <a:close/>
                </a:path>
                <a:path w="372744" h="266065">
                  <a:moveTo>
                    <a:pt x="343499" y="101424"/>
                  </a:moveTo>
                  <a:lnTo>
                    <a:pt x="304294" y="130482"/>
                  </a:lnTo>
                  <a:lnTo>
                    <a:pt x="282463" y="164948"/>
                  </a:lnTo>
                  <a:lnTo>
                    <a:pt x="269953" y="199838"/>
                  </a:lnTo>
                  <a:lnTo>
                    <a:pt x="268255" y="207199"/>
                  </a:lnTo>
                  <a:lnTo>
                    <a:pt x="267319" y="214713"/>
                  </a:lnTo>
                  <a:lnTo>
                    <a:pt x="267278" y="227765"/>
                  </a:lnTo>
                  <a:lnTo>
                    <a:pt x="267352" y="231222"/>
                  </a:lnTo>
                  <a:lnTo>
                    <a:pt x="286892" y="265351"/>
                  </a:lnTo>
                  <a:lnTo>
                    <a:pt x="293871" y="265402"/>
                  </a:lnTo>
                  <a:lnTo>
                    <a:pt x="302113" y="264308"/>
                  </a:lnTo>
                  <a:lnTo>
                    <a:pt x="309930" y="261710"/>
                  </a:lnTo>
                  <a:lnTo>
                    <a:pt x="317115" y="257698"/>
                  </a:lnTo>
                  <a:lnTo>
                    <a:pt x="323465" y="252364"/>
                  </a:lnTo>
                  <a:lnTo>
                    <a:pt x="324281" y="251535"/>
                  </a:lnTo>
                  <a:lnTo>
                    <a:pt x="299939" y="251535"/>
                  </a:lnTo>
                  <a:lnTo>
                    <a:pt x="295800" y="249505"/>
                  </a:lnTo>
                  <a:lnTo>
                    <a:pt x="293266" y="245983"/>
                  </a:lnTo>
                  <a:lnTo>
                    <a:pt x="288872" y="239813"/>
                  </a:lnTo>
                  <a:lnTo>
                    <a:pt x="286727" y="232475"/>
                  </a:lnTo>
                  <a:lnTo>
                    <a:pt x="286750" y="231210"/>
                  </a:lnTo>
                  <a:lnTo>
                    <a:pt x="293452" y="189065"/>
                  </a:lnTo>
                  <a:lnTo>
                    <a:pt x="302331" y="187201"/>
                  </a:lnTo>
                  <a:lnTo>
                    <a:pt x="310355" y="185354"/>
                  </a:lnTo>
                  <a:lnTo>
                    <a:pt x="317524" y="183525"/>
                  </a:lnTo>
                  <a:lnTo>
                    <a:pt x="323838" y="181713"/>
                  </a:lnTo>
                  <a:lnTo>
                    <a:pt x="329148" y="180253"/>
                  </a:lnTo>
                  <a:lnTo>
                    <a:pt x="333778" y="178660"/>
                  </a:lnTo>
                  <a:lnTo>
                    <a:pt x="296801" y="178660"/>
                  </a:lnTo>
                  <a:lnTo>
                    <a:pt x="299591" y="170947"/>
                  </a:lnTo>
                  <a:lnTo>
                    <a:pt x="302805" y="163310"/>
                  </a:lnTo>
                  <a:lnTo>
                    <a:pt x="306322" y="155998"/>
                  </a:lnTo>
                  <a:lnTo>
                    <a:pt x="310249" y="148791"/>
                  </a:lnTo>
                  <a:lnTo>
                    <a:pt x="315365" y="139188"/>
                  </a:lnTo>
                  <a:lnTo>
                    <a:pt x="342877" y="108096"/>
                  </a:lnTo>
                  <a:lnTo>
                    <a:pt x="347475" y="107501"/>
                  </a:lnTo>
                  <a:lnTo>
                    <a:pt x="363435" y="107501"/>
                  </a:lnTo>
                  <a:lnTo>
                    <a:pt x="360939" y="104450"/>
                  </a:lnTo>
                  <a:lnTo>
                    <a:pt x="354865" y="101526"/>
                  </a:lnTo>
                  <a:lnTo>
                    <a:pt x="343499" y="101424"/>
                  </a:lnTo>
                  <a:close/>
                </a:path>
                <a:path w="372744" h="266065">
                  <a:moveTo>
                    <a:pt x="304294" y="251393"/>
                  </a:moveTo>
                  <a:lnTo>
                    <a:pt x="299939" y="251535"/>
                  </a:lnTo>
                  <a:lnTo>
                    <a:pt x="324281" y="251535"/>
                  </a:lnTo>
                  <a:lnTo>
                    <a:pt x="306917" y="251458"/>
                  </a:lnTo>
                  <a:lnTo>
                    <a:pt x="304294" y="251393"/>
                  </a:lnTo>
                  <a:close/>
                </a:path>
                <a:path w="372744" h="266065">
                  <a:moveTo>
                    <a:pt x="344172" y="209270"/>
                  </a:moveTo>
                  <a:lnTo>
                    <a:pt x="341928" y="215826"/>
                  </a:lnTo>
                  <a:lnTo>
                    <a:pt x="338797" y="222048"/>
                  </a:lnTo>
                  <a:lnTo>
                    <a:pt x="334866" y="227765"/>
                  </a:lnTo>
                  <a:lnTo>
                    <a:pt x="331695" y="232475"/>
                  </a:lnTo>
                  <a:lnTo>
                    <a:pt x="311832" y="249636"/>
                  </a:lnTo>
                  <a:lnTo>
                    <a:pt x="309512" y="250853"/>
                  </a:lnTo>
                  <a:lnTo>
                    <a:pt x="306917" y="251458"/>
                  </a:lnTo>
                  <a:lnTo>
                    <a:pt x="324356" y="251458"/>
                  </a:lnTo>
                  <a:lnTo>
                    <a:pt x="333825" y="241839"/>
                  </a:lnTo>
                  <a:lnTo>
                    <a:pt x="342055" y="231210"/>
                  </a:lnTo>
                  <a:lnTo>
                    <a:pt x="348157" y="220477"/>
                  </a:lnTo>
                  <a:lnTo>
                    <a:pt x="352129" y="209640"/>
                  </a:lnTo>
                  <a:lnTo>
                    <a:pt x="350385" y="209415"/>
                  </a:lnTo>
                  <a:lnTo>
                    <a:pt x="348630" y="209291"/>
                  </a:lnTo>
                  <a:lnTo>
                    <a:pt x="344172" y="209270"/>
                  </a:lnTo>
                  <a:close/>
                </a:path>
                <a:path w="372744" h="266065">
                  <a:moveTo>
                    <a:pt x="363435" y="107501"/>
                  </a:moveTo>
                  <a:lnTo>
                    <a:pt x="347475" y="107501"/>
                  </a:lnTo>
                  <a:lnTo>
                    <a:pt x="350358" y="107584"/>
                  </a:lnTo>
                  <a:lnTo>
                    <a:pt x="353054" y="108940"/>
                  </a:lnTo>
                  <a:lnTo>
                    <a:pt x="354827" y="111200"/>
                  </a:lnTo>
                  <a:lnTo>
                    <a:pt x="357053" y="113764"/>
                  </a:lnTo>
                  <a:lnTo>
                    <a:pt x="358232" y="117063"/>
                  </a:lnTo>
                  <a:lnTo>
                    <a:pt x="345707" y="152721"/>
                  </a:lnTo>
                  <a:lnTo>
                    <a:pt x="342710" y="156747"/>
                  </a:lnTo>
                  <a:lnTo>
                    <a:pt x="310034" y="176707"/>
                  </a:lnTo>
                  <a:lnTo>
                    <a:pt x="296801" y="178660"/>
                  </a:lnTo>
                  <a:lnTo>
                    <a:pt x="333778" y="178660"/>
                  </a:lnTo>
                  <a:lnTo>
                    <a:pt x="366647" y="150734"/>
                  </a:lnTo>
                  <a:lnTo>
                    <a:pt x="370217" y="144235"/>
                  </a:lnTo>
                  <a:lnTo>
                    <a:pt x="372072" y="137139"/>
                  </a:lnTo>
                  <a:lnTo>
                    <a:pt x="372185" y="129557"/>
                  </a:lnTo>
                  <a:lnTo>
                    <a:pt x="372424" y="122196"/>
                  </a:lnTo>
                  <a:lnTo>
                    <a:pt x="369865" y="115016"/>
                  </a:lnTo>
                  <a:lnTo>
                    <a:pt x="365019" y="109444"/>
                  </a:lnTo>
                  <a:lnTo>
                    <a:pt x="363435" y="107501"/>
                  </a:lnTo>
                  <a:close/>
                </a:path>
              </a:pathLst>
            </a:custGeom>
            <a:solidFill>
              <a:srgbClr val="FFFFFF"/>
            </a:solidFill>
          </p:spPr>
          <p:txBody>
            <a:bodyPr wrap="square" lIns="0" tIns="0" rIns="0" bIns="0" rtlCol="0"/>
            <a:lstStyle/>
            <a:p>
              <a:endParaRPr lang="en-GB" sz="1092"/>
            </a:p>
          </p:txBody>
        </p:sp>
      </p:grpSp>
      <p:sp>
        <p:nvSpPr>
          <p:cNvPr id="15" name="TextBox 14">
            <a:extLst>
              <a:ext uri="{FF2B5EF4-FFF2-40B4-BE49-F238E27FC236}">
                <a16:creationId xmlns:a16="http://schemas.microsoft.com/office/drawing/2014/main" id="{0917967D-AC26-4FDC-8D1E-0CDA7F601C42}"/>
              </a:ext>
            </a:extLst>
          </p:cNvPr>
          <p:cNvSpPr txBox="1"/>
          <p:nvPr/>
        </p:nvSpPr>
        <p:spPr>
          <a:xfrm>
            <a:off x="660750" y="5486091"/>
            <a:ext cx="4506485" cy="830997"/>
          </a:xfrm>
          <a:prstGeom prst="rect">
            <a:avLst/>
          </a:prstGeom>
          <a:noFill/>
          <a:effectLst/>
        </p:spPr>
        <p:txBody>
          <a:bodyPr wrap="square" rtlCol="0">
            <a:spAutoFit/>
          </a:bodyPr>
          <a:lstStyle/>
          <a:p>
            <a:pPr algn="just">
              <a:lnSpc>
                <a:spcPct val="100000"/>
              </a:lnSpc>
            </a:pPr>
            <a:r>
              <a:rPr lang="en-GB" sz="4800" b="1">
                <a:solidFill>
                  <a:schemeClr val="bg1"/>
                </a:solidFill>
                <a:cs typeface="Poppins SemiBold" panose="00000700000000000000" pitchFamily="2" charset="0"/>
              </a:rPr>
              <a:t>Congratulations</a:t>
            </a:r>
          </a:p>
        </p:txBody>
      </p:sp>
      <p:grpSp>
        <p:nvGrpSpPr>
          <p:cNvPr id="45" name="Group 44">
            <a:extLst>
              <a:ext uri="{FF2B5EF4-FFF2-40B4-BE49-F238E27FC236}">
                <a16:creationId xmlns:a16="http://schemas.microsoft.com/office/drawing/2014/main" id="{43B7DAE2-F1D3-42C2-B21C-B1B377B29E9C}"/>
              </a:ext>
            </a:extLst>
          </p:cNvPr>
          <p:cNvGrpSpPr/>
          <p:nvPr/>
        </p:nvGrpSpPr>
        <p:grpSpPr>
          <a:xfrm>
            <a:off x="6481464" y="588818"/>
            <a:ext cx="4572000" cy="1252291"/>
            <a:chOff x="6786790" y="3932870"/>
            <a:chExt cx="4572000" cy="1252291"/>
          </a:xfrm>
        </p:grpSpPr>
        <p:sp>
          <p:nvSpPr>
            <p:cNvPr id="18" name="TextBox 17">
              <a:extLst>
                <a:ext uri="{FF2B5EF4-FFF2-40B4-BE49-F238E27FC236}">
                  <a16:creationId xmlns:a16="http://schemas.microsoft.com/office/drawing/2014/main" id="{3E5D1346-8FBE-4391-94CC-60161CF85524}"/>
                </a:ext>
              </a:extLst>
            </p:cNvPr>
            <p:cNvSpPr txBox="1"/>
            <p:nvPr/>
          </p:nvSpPr>
          <p:spPr>
            <a:xfrm>
              <a:off x="6786790" y="3932870"/>
              <a:ext cx="4572000" cy="369332"/>
            </a:xfrm>
            <a:prstGeom prst="rect">
              <a:avLst/>
            </a:prstGeom>
            <a:noFill/>
          </p:spPr>
          <p:txBody>
            <a:bodyPr wrap="square" rtlCol="0">
              <a:spAutoFit/>
            </a:bodyPr>
            <a:lstStyle/>
            <a:p>
              <a:r>
                <a:rPr lang="en-GB" b="1">
                  <a:solidFill>
                    <a:schemeClr val="bg1"/>
                  </a:solidFill>
                  <a:cs typeface="Poppins Light" panose="00000400000000000000" pitchFamily="2" charset="0"/>
                </a:rPr>
                <a:t>The World’s Largest Global Training Provider </a:t>
              </a:r>
            </a:p>
          </p:txBody>
        </p:sp>
        <p:grpSp>
          <p:nvGrpSpPr>
            <p:cNvPr id="19" name="Group 18">
              <a:extLst>
                <a:ext uri="{FF2B5EF4-FFF2-40B4-BE49-F238E27FC236}">
                  <a16:creationId xmlns:a16="http://schemas.microsoft.com/office/drawing/2014/main" id="{0E15F76E-0B65-4C60-84FA-D812971EA2DD}"/>
                </a:ext>
              </a:extLst>
            </p:cNvPr>
            <p:cNvGrpSpPr/>
            <p:nvPr/>
          </p:nvGrpSpPr>
          <p:grpSpPr>
            <a:xfrm>
              <a:off x="6870605" y="4846607"/>
              <a:ext cx="3912779" cy="338554"/>
              <a:chOff x="727383" y="6151618"/>
              <a:chExt cx="3912779" cy="338554"/>
            </a:xfrm>
          </p:grpSpPr>
          <p:sp>
            <p:nvSpPr>
              <p:cNvPr id="20" name="TextBox 19">
                <a:extLst>
                  <a:ext uri="{FF2B5EF4-FFF2-40B4-BE49-F238E27FC236}">
                    <a16:creationId xmlns:a16="http://schemas.microsoft.com/office/drawing/2014/main" id="{5AB0AC92-CA2F-48A5-8FB5-A1521C3FEAA6}"/>
                  </a:ext>
                </a:extLst>
              </p:cNvPr>
              <p:cNvSpPr txBox="1"/>
              <p:nvPr/>
            </p:nvSpPr>
            <p:spPr>
              <a:xfrm>
                <a:off x="982562" y="6151618"/>
                <a:ext cx="3657600" cy="338554"/>
              </a:xfrm>
              <a:prstGeom prst="rect">
                <a:avLst/>
              </a:prstGeom>
              <a:noFill/>
            </p:spPr>
            <p:txBody>
              <a:bodyPr wrap="square" rtlCol="0">
                <a:spAutoFit/>
              </a:bodyPr>
              <a:lstStyle/>
              <a:p>
                <a:r>
                  <a:rPr lang="en-GB" sz="1600">
                    <a:solidFill>
                      <a:schemeClr val="bg1"/>
                    </a:solidFill>
                    <a:cs typeface="Poppins Light" panose="00000400000000000000" pitchFamily="2" charset="0"/>
                  </a:rPr>
                  <a:t>info@theknowledgeacademy.com</a:t>
                </a:r>
              </a:p>
            </p:txBody>
          </p:sp>
          <p:pic>
            <p:nvPicPr>
              <p:cNvPr id="21" name="Graphic 20" descr="World">
                <a:extLst>
                  <a:ext uri="{FF2B5EF4-FFF2-40B4-BE49-F238E27FC236}">
                    <a16:creationId xmlns:a16="http://schemas.microsoft.com/office/drawing/2014/main" id="{DDCA32DB-A190-4F43-97E4-EDC9B5E1D9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7383" y="6183735"/>
                <a:ext cx="274320" cy="274320"/>
              </a:xfrm>
              <a:prstGeom prst="rect">
                <a:avLst/>
              </a:prstGeom>
            </p:spPr>
          </p:pic>
        </p:grpSp>
        <p:grpSp>
          <p:nvGrpSpPr>
            <p:cNvPr id="22" name="Group 21">
              <a:extLst>
                <a:ext uri="{FF2B5EF4-FFF2-40B4-BE49-F238E27FC236}">
                  <a16:creationId xmlns:a16="http://schemas.microsoft.com/office/drawing/2014/main" id="{4E2F4014-7D08-409E-9904-3EEAE36ECF76}"/>
                </a:ext>
              </a:extLst>
            </p:cNvPr>
            <p:cNvGrpSpPr/>
            <p:nvPr/>
          </p:nvGrpSpPr>
          <p:grpSpPr>
            <a:xfrm>
              <a:off x="6880457" y="4389738"/>
              <a:ext cx="3197165" cy="338554"/>
              <a:chOff x="711477" y="5855737"/>
              <a:chExt cx="3197165" cy="338554"/>
            </a:xfrm>
          </p:grpSpPr>
          <p:sp>
            <p:nvSpPr>
              <p:cNvPr id="23" name="TextBox 22">
                <a:extLst>
                  <a:ext uri="{FF2B5EF4-FFF2-40B4-BE49-F238E27FC236}">
                    <a16:creationId xmlns:a16="http://schemas.microsoft.com/office/drawing/2014/main" id="{8578C4FB-BBB2-4161-AAE6-9508D7A9AFE9}"/>
                  </a:ext>
                </a:extLst>
              </p:cNvPr>
              <p:cNvSpPr txBox="1"/>
              <p:nvPr/>
            </p:nvSpPr>
            <p:spPr>
              <a:xfrm>
                <a:off x="982562" y="5855737"/>
                <a:ext cx="2926080" cy="338554"/>
              </a:xfrm>
              <a:prstGeom prst="rect">
                <a:avLst/>
              </a:prstGeom>
              <a:noFill/>
            </p:spPr>
            <p:txBody>
              <a:bodyPr wrap="square" rtlCol="0">
                <a:spAutoFit/>
              </a:bodyPr>
              <a:lstStyle/>
              <a:p>
                <a:r>
                  <a:rPr lang="en-GB" sz="1600">
                    <a:solidFill>
                      <a:schemeClr val="bg1"/>
                    </a:solidFill>
                    <a:cs typeface="Poppins Light" panose="00000400000000000000" pitchFamily="2" charset="0"/>
                  </a:rPr>
                  <a:t>theknowledgeacademy.com</a:t>
                </a:r>
              </a:p>
            </p:txBody>
          </p:sp>
          <p:pic>
            <p:nvPicPr>
              <p:cNvPr id="24" name="Graphic 23" descr="Envelope">
                <a:extLst>
                  <a:ext uri="{FF2B5EF4-FFF2-40B4-BE49-F238E27FC236}">
                    <a16:creationId xmlns:a16="http://schemas.microsoft.com/office/drawing/2014/main" id="{CDC69BFC-D85D-41E6-9ADC-39526E1630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477" y="5887854"/>
                <a:ext cx="274320" cy="274320"/>
              </a:xfrm>
              <a:prstGeom prst="rect">
                <a:avLst/>
              </a:prstGeom>
            </p:spPr>
          </p:pic>
        </p:grpSp>
      </p:grpSp>
      <p:grpSp>
        <p:nvGrpSpPr>
          <p:cNvPr id="42" name="Group 41">
            <a:extLst>
              <a:ext uri="{FF2B5EF4-FFF2-40B4-BE49-F238E27FC236}">
                <a16:creationId xmlns:a16="http://schemas.microsoft.com/office/drawing/2014/main" id="{9DC3A091-DCDE-4853-B0A1-42B97CC08355}"/>
              </a:ext>
            </a:extLst>
          </p:cNvPr>
          <p:cNvGrpSpPr/>
          <p:nvPr/>
        </p:nvGrpSpPr>
        <p:grpSpPr>
          <a:xfrm>
            <a:off x="6538373" y="2447069"/>
            <a:ext cx="3756805" cy="457200"/>
            <a:chOff x="432150" y="2106376"/>
            <a:chExt cx="3756805" cy="457200"/>
          </a:xfrm>
        </p:grpSpPr>
        <p:sp>
          <p:nvSpPr>
            <p:cNvPr id="16" name="TextBox 15">
              <a:extLst>
                <a:ext uri="{FF2B5EF4-FFF2-40B4-BE49-F238E27FC236}">
                  <a16:creationId xmlns:a16="http://schemas.microsoft.com/office/drawing/2014/main" id="{C63B6F3B-9D33-4871-B323-CB0E7E1BB445}"/>
                </a:ext>
              </a:extLst>
            </p:cNvPr>
            <p:cNvSpPr txBox="1"/>
            <p:nvPr/>
          </p:nvSpPr>
          <p:spPr>
            <a:xfrm>
              <a:off x="988555" y="2181088"/>
              <a:ext cx="3200400" cy="338554"/>
            </a:xfrm>
            <a:prstGeom prst="rect">
              <a:avLst/>
            </a:prstGeom>
            <a:noFill/>
            <a:effectLst/>
          </p:spPr>
          <p:txBody>
            <a:bodyPr wrap="square" rtlCol="0">
              <a:spAutoFit/>
            </a:bodyPr>
            <a:lstStyle/>
            <a:p>
              <a:pPr>
                <a:lnSpc>
                  <a:spcPct val="100000"/>
                </a:lnSpc>
              </a:pPr>
              <a:r>
                <a:rPr lang="en-GB" sz="1600">
                  <a:solidFill>
                    <a:schemeClr val="bg1"/>
                  </a:solidFill>
                  <a:cs typeface="Poppins Light" panose="00000400000000000000" pitchFamily="2" charset="0"/>
                </a:rPr>
                <a:t>/The.Knowledge.Academy.Ltd</a:t>
              </a:r>
            </a:p>
          </p:txBody>
        </p:sp>
        <p:pic>
          <p:nvPicPr>
            <p:cNvPr id="25" name="Picture 24">
              <a:extLst>
                <a:ext uri="{FF2B5EF4-FFF2-40B4-BE49-F238E27FC236}">
                  <a16:creationId xmlns:a16="http://schemas.microsoft.com/office/drawing/2014/main" id="{89E43A6A-A88F-4483-B35B-30E39AAF8F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150" y="2106376"/>
              <a:ext cx="457200" cy="457200"/>
            </a:xfrm>
            <a:prstGeom prst="rect">
              <a:avLst/>
            </a:prstGeom>
          </p:spPr>
        </p:pic>
      </p:grpSp>
      <p:grpSp>
        <p:nvGrpSpPr>
          <p:cNvPr id="41" name="Group 40">
            <a:extLst>
              <a:ext uri="{FF2B5EF4-FFF2-40B4-BE49-F238E27FC236}">
                <a16:creationId xmlns:a16="http://schemas.microsoft.com/office/drawing/2014/main" id="{25C13CC8-E672-43E7-922D-9F66437F0840}"/>
              </a:ext>
            </a:extLst>
          </p:cNvPr>
          <p:cNvGrpSpPr/>
          <p:nvPr/>
        </p:nvGrpSpPr>
        <p:grpSpPr>
          <a:xfrm>
            <a:off x="6538373" y="3417660"/>
            <a:ext cx="3756805" cy="457200"/>
            <a:chOff x="432150" y="2797053"/>
            <a:chExt cx="3756805" cy="457200"/>
          </a:xfrm>
        </p:grpSpPr>
        <p:sp>
          <p:nvSpPr>
            <p:cNvPr id="11" name="TextBox 10">
              <a:extLst>
                <a:ext uri="{FF2B5EF4-FFF2-40B4-BE49-F238E27FC236}">
                  <a16:creationId xmlns:a16="http://schemas.microsoft.com/office/drawing/2014/main" id="{07087C64-2580-46C2-B940-569589573936}"/>
                </a:ext>
              </a:extLst>
            </p:cNvPr>
            <p:cNvSpPr txBox="1"/>
            <p:nvPr/>
          </p:nvSpPr>
          <p:spPr>
            <a:xfrm>
              <a:off x="988555" y="2871765"/>
              <a:ext cx="3200400" cy="338554"/>
            </a:xfrm>
            <a:prstGeom prst="rect">
              <a:avLst/>
            </a:prstGeom>
            <a:noFill/>
            <a:effectLst/>
          </p:spPr>
          <p:txBody>
            <a:bodyPr wrap="square" rtlCol="0">
              <a:spAutoFit/>
            </a:bodyPr>
            <a:lstStyle/>
            <a:p>
              <a:pPr>
                <a:lnSpc>
                  <a:spcPct val="100000"/>
                </a:lnSpc>
              </a:pPr>
              <a:r>
                <a:rPr lang="en-GB" sz="1600">
                  <a:solidFill>
                    <a:schemeClr val="bg1"/>
                  </a:solidFill>
                  <a:cs typeface="Poppins Light" panose="00000400000000000000" pitchFamily="2" charset="0"/>
                </a:rPr>
                <a:t>/TKA_Training</a:t>
              </a:r>
            </a:p>
          </p:txBody>
        </p:sp>
        <p:pic>
          <p:nvPicPr>
            <p:cNvPr id="29" name="Picture 28">
              <a:extLst>
                <a:ext uri="{FF2B5EF4-FFF2-40B4-BE49-F238E27FC236}">
                  <a16:creationId xmlns:a16="http://schemas.microsoft.com/office/drawing/2014/main" id="{8AC041CC-F394-49B9-AB88-33511936A7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150" y="2797053"/>
              <a:ext cx="457200" cy="457200"/>
            </a:xfrm>
            <a:prstGeom prst="rect">
              <a:avLst/>
            </a:prstGeom>
          </p:spPr>
        </p:pic>
      </p:grpSp>
      <p:grpSp>
        <p:nvGrpSpPr>
          <p:cNvPr id="40" name="Group 39">
            <a:extLst>
              <a:ext uri="{FF2B5EF4-FFF2-40B4-BE49-F238E27FC236}">
                <a16:creationId xmlns:a16="http://schemas.microsoft.com/office/drawing/2014/main" id="{B9F3F4A6-1681-4A4F-B48C-3DC2214E6345}"/>
              </a:ext>
            </a:extLst>
          </p:cNvPr>
          <p:cNvGrpSpPr/>
          <p:nvPr/>
        </p:nvGrpSpPr>
        <p:grpSpPr>
          <a:xfrm>
            <a:off x="6538372" y="4388251"/>
            <a:ext cx="3756806" cy="457200"/>
            <a:chOff x="432149" y="3425558"/>
            <a:chExt cx="3756806" cy="457200"/>
          </a:xfrm>
        </p:grpSpPr>
        <p:sp>
          <p:nvSpPr>
            <p:cNvPr id="12" name="TextBox 11">
              <a:extLst>
                <a:ext uri="{FF2B5EF4-FFF2-40B4-BE49-F238E27FC236}">
                  <a16:creationId xmlns:a16="http://schemas.microsoft.com/office/drawing/2014/main" id="{2931B1C7-2BE8-47A0-8545-1A516DEB18FD}"/>
                </a:ext>
              </a:extLst>
            </p:cNvPr>
            <p:cNvSpPr txBox="1"/>
            <p:nvPr/>
          </p:nvSpPr>
          <p:spPr>
            <a:xfrm>
              <a:off x="988555" y="3500270"/>
              <a:ext cx="3200400" cy="338554"/>
            </a:xfrm>
            <a:prstGeom prst="rect">
              <a:avLst/>
            </a:prstGeom>
            <a:noFill/>
            <a:effectLst/>
          </p:spPr>
          <p:txBody>
            <a:bodyPr wrap="square" rtlCol="0">
              <a:spAutoFit/>
            </a:bodyPr>
            <a:lstStyle/>
            <a:p>
              <a:pPr>
                <a:lnSpc>
                  <a:spcPct val="100000"/>
                </a:lnSpc>
              </a:pPr>
              <a:r>
                <a:rPr lang="en-GB" sz="1600">
                  <a:solidFill>
                    <a:schemeClr val="bg1"/>
                  </a:solidFill>
                  <a:cs typeface="Poppins Light" panose="00000400000000000000" pitchFamily="2" charset="0"/>
                </a:rPr>
                <a:t>/the-knowledge-academy</a:t>
              </a:r>
            </a:p>
          </p:txBody>
        </p:sp>
        <p:grpSp>
          <p:nvGrpSpPr>
            <p:cNvPr id="35" name="Group 34">
              <a:extLst>
                <a:ext uri="{FF2B5EF4-FFF2-40B4-BE49-F238E27FC236}">
                  <a16:creationId xmlns:a16="http://schemas.microsoft.com/office/drawing/2014/main" id="{0EDE9F2D-EA9A-4DEB-AFC0-11ED9A882C77}"/>
                </a:ext>
              </a:extLst>
            </p:cNvPr>
            <p:cNvGrpSpPr/>
            <p:nvPr/>
          </p:nvGrpSpPr>
          <p:grpSpPr>
            <a:xfrm>
              <a:off x="432149" y="3425558"/>
              <a:ext cx="457200" cy="457200"/>
              <a:chOff x="5466241" y="1706314"/>
              <a:chExt cx="914400" cy="914400"/>
            </a:xfrm>
          </p:grpSpPr>
          <p:sp>
            <p:nvSpPr>
              <p:cNvPr id="34" name="Rectangle 33">
                <a:extLst>
                  <a:ext uri="{FF2B5EF4-FFF2-40B4-BE49-F238E27FC236}">
                    <a16:creationId xmlns:a16="http://schemas.microsoft.com/office/drawing/2014/main" id="{86F00927-1439-459C-A8A9-6FD1A67F736F}"/>
                  </a:ext>
                </a:extLst>
              </p:cNvPr>
              <p:cNvSpPr/>
              <p:nvPr/>
            </p:nvSpPr>
            <p:spPr>
              <a:xfrm>
                <a:off x="5517757" y="1795534"/>
                <a:ext cx="765117" cy="735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618BB0D0-9628-4403-B281-D547F6446B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6241" y="1706314"/>
                <a:ext cx="914400" cy="914400"/>
              </a:xfrm>
              <a:prstGeom prst="rect">
                <a:avLst/>
              </a:prstGeom>
            </p:spPr>
          </p:pic>
        </p:grpSp>
      </p:grpSp>
      <p:grpSp>
        <p:nvGrpSpPr>
          <p:cNvPr id="43" name="Group 42">
            <a:extLst>
              <a:ext uri="{FF2B5EF4-FFF2-40B4-BE49-F238E27FC236}">
                <a16:creationId xmlns:a16="http://schemas.microsoft.com/office/drawing/2014/main" id="{89CBD27B-BFFC-4D9A-A685-29635A590281}"/>
              </a:ext>
            </a:extLst>
          </p:cNvPr>
          <p:cNvGrpSpPr/>
          <p:nvPr/>
        </p:nvGrpSpPr>
        <p:grpSpPr>
          <a:xfrm>
            <a:off x="6573982" y="5358841"/>
            <a:ext cx="3812636" cy="457200"/>
            <a:chOff x="467759" y="4760570"/>
            <a:chExt cx="3812636" cy="457200"/>
          </a:xfrm>
        </p:grpSpPr>
        <p:sp>
          <p:nvSpPr>
            <p:cNvPr id="36" name="Rectangle 35">
              <a:extLst>
                <a:ext uri="{FF2B5EF4-FFF2-40B4-BE49-F238E27FC236}">
                  <a16:creationId xmlns:a16="http://schemas.microsoft.com/office/drawing/2014/main" id="{9E50A3B9-9371-4773-9E61-33B6E95CDA79}"/>
                </a:ext>
              </a:extLst>
            </p:cNvPr>
            <p:cNvSpPr/>
            <p:nvPr/>
          </p:nvSpPr>
          <p:spPr>
            <a:xfrm>
              <a:off x="584758" y="4858784"/>
              <a:ext cx="223202" cy="190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E2A56BE-55FC-4688-8883-5ECE9C45BFAA}"/>
                </a:ext>
              </a:extLst>
            </p:cNvPr>
            <p:cNvSpPr txBox="1"/>
            <p:nvPr/>
          </p:nvSpPr>
          <p:spPr>
            <a:xfrm>
              <a:off x="988555" y="4835282"/>
              <a:ext cx="3291840" cy="338554"/>
            </a:xfrm>
            <a:prstGeom prst="rect">
              <a:avLst/>
            </a:prstGeom>
            <a:noFill/>
            <a:effectLst/>
          </p:spPr>
          <p:txBody>
            <a:bodyPr wrap="square" rtlCol="0">
              <a:spAutoFit/>
            </a:bodyPr>
            <a:lstStyle/>
            <a:p>
              <a:pPr>
                <a:lnSpc>
                  <a:spcPct val="100000"/>
                </a:lnSpc>
              </a:pPr>
              <a:r>
                <a:rPr lang="en-GB" sz="1600">
                  <a:solidFill>
                    <a:schemeClr val="bg1"/>
                  </a:solidFill>
                  <a:cs typeface="Poppins Light" panose="00000400000000000000" pitchFamily="2" charset="0"/>
                </a:rPr>
                <a:t>/TheKnowledgeAcademy</a:t>
              </a:r>
            </a:p>
          </p:txBody>
        </p:sp>
        <p:pic>
          <p:nvPicPr>
            <p:cNvPr id="31" name="Picture 30">
              <a:extLst>
                <a:ext uri="{FF2B5EF4-FFF2-40B4-BE49-F238E27FC236}">
                  <a16:creationId xmlns:a16="http://schemas.microsoft.com/office/drawing/2014/main" id="{ABDA70CC-237C-451F-93E4-9444A9B93E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7759" y="4760570"/>
              <a:ext cx="457200" cy="457200"/>
            </a:xfrm>
            <a:prstGeom prst="rect">
              <a:avLst/>
            </a:prstGeom>
          </p:spPr>
        </p:pic>
      </p:grpSp>
      <p:pic>
        <p:nvPicPr>
          <p:cNvPr id="10" name="Picture 9">
            <a:extLst>
              <a:ext uri="{FF2B5EF4-FFF2-40B4-BE49-F238E27FC236}">
                <a16:creationId xmlns:a16="http://schemas.microsoft.com/office/drawing/2014/main" id="{476F59D5-04D6-4CA4-8C71-8334B3B1B33E}"/>
              </a:ext>
            </a:extLst>
          </p:cNvPr>
          <p:cNvPicPr>
            <a:picLocks noChangeAspect="1"/>
          </p:cNvPicPr>
          <p:nvPr/>
        </p:nvPicPr>
        <p:blipFill rotWithShape="1">
          <a:blip r:embed="rId12">
            <a:extLst>
              <a:ext uri="{28A0092B-C50C-407E-A947-70E740481C1C}">
                <a14:useLocalDpi xmlns:a14="http://schemas.microsoft.com/office/drawing/2010/main" val="0"/>
              </a:ext>
            </a:extLst>
          </a:blip>
          <a:srcRect l="24623" t="5877" r="1073" b="6842"/>
          <a:stretch/>
        </p:blipFill>
        <p:spPr>
          <a:xfrm>
            <a:off x="1061299" y="1214963"/>
            <a:ext cx="3615861" cy="4271128"/>
          </a:xfrm>
          <a:prstGeom prst="rect">
            <a:avLst/>
          </a:prstGeom>
        </p:spPr>
      </p:pic>
    </p:spTree>
    <p:extLst>
      <p:ext uri="{BB962C8B-B14F-4D97-AF65-F5344CB8AC3E}">
        <p14:creationId xmlns:p14="http://schemas.microsoft.com/office/powerpoint/2010/main" val="34493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53" presetClass="entr" presetSubtype="528"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p:cTn id="10" dur="500" fill="hold"/>
                                        <p:tgtEl>
                                          <p:spTgt spid="41"/>
                                        </p:tgtEl>
                                        <p:attrNameLst>
                                          <p:attrName>ppt_w</p:attrName>
                                        </p:attrNameLst>
                                      </p:cBhvr>
                                      <p:tavLst>
                                        <p:tav tm="0">
                                          <p:val>
                                            <p:fltVal val="0"/>
                                          </p:val>
                                        </p:tav>
                                        <p:tav tm="100000">
                                          <p:val>
                                            <p:strVal val="#ppt_w"/>
                                          </p:val>
                                        </p:tav>
                                      </p:tavLst>
                                    </p:anim>
                                    <p:anim calcmode="lin" valueType="num">
                                      <p:cBhvr>
                                        <p:cTn id="11" dur="500" fill="hold"/>
                                        <p:tgtEl>
                                          <p:spTgt spid="41"/>
                                        </p:tgtEl>
                                        <p:attrNameLst>
                                          <p:attrName>ppt_h</p:attrName>
                                        </p:attrNameLst>
                                      </p:cBhvr>
                                      <p:tavLst>
                                        <p:tav tm="0">
                                          <p:val>
                                            <p:fltVal val="0"/>
                                          </p:val>
                                        </p:tav>
                                        <p:tav tm="100000">
                                          <p:val>
                                            <p:strVal val="#ppt_h"/>
                                          </p:val>
                                        </p:tav>
                                      </p:tavLst>
                                    </p:anim>
                                    <p:animEffect transition="in" filter="fade">
                                      <p:cBhvr>
                                        <p:cTn id="12" dur="500"/>
                                        <p:tgtEl>
                                          <p:spTgt spid="41"/>
                                        </p:tgtEl>
                                      </p:cBhvr>
                                    </p:animEffect>
                                    <p:anim calcmode="lin" valueType="num">
                                      <p:cBhvr>
                                        <p:cTn id="13" dur="500" fill="hold"/>
                                        <p:tgtEl>
                                          <p:spTgt spid="41"/>
                                        </p:tgtEl>
                                        <p:attrNameLst>
                                          <p:attrName>ppt_x</p:attrName>
                                        </p:attrNameLst>
                                      </p:cBhvr>
                                      <p:tavLst>
                                        <p:tav tm="0">
                                          <p:val>
                                            <p:fltVal val="0.5"/>
                                          </p:val>
                                        </p:tav>
                                        <p:tav tm="100000">
                                          <p:val>
                                            <p:strVal val="#ppt_x"/>
                                          </p:val>
                                        </p:tav>
                                      </p:tavLst>
                                    </p:anim>
                                    <p:anim calcmode="lin" valueType="num">
                                      <p:cBhvr>
                                        <p:cTn id="14" dur="500" fill="hold"/>
                                        <p:tgtEl>
                                          <p:spTgt spid="41"/>
                                        </p:tgtEl>
                                        <p:attrNameLst>
                                          <p:attrName>ppt_y</p:attrName>
                                        </p:attrNameLst>
                                      </p:cBhvr>
                                      <p:tavLst>
                                        <p:tav tm="0">
                                          <p:val>
                                            <p:fltVal val="0.5"/>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anim calcmode="lin" valueType="num">
                                      <p:cBhvr>
                                        <p:cTn id="20" dur="500" fill="hold"/>
                                        <p:tgtEl>
                                          <p:spTgt spid="42"/>
                                        </p:tgtEl>
                                        <p:attrNameLst>
                                          <p:attrName>ppt_x</p:attrName>
                                        </p:attrNameLst>
                                      </p:cBhvr>
                                      <p:tavLst>
                                        <p:tav tm="0">
                                          <p:val>
                                            <p:fltVal val="0.5"/>
                                          </p:val>
                                        </p:tav>
                                        <p:tav tm="100000">
                                          <p:val>
                                            <p:strVal val="#ppt_x"/>
                                          </p:val>
                                        </p:tav>
                                      </p:tavLst>
                                    </p:anim>
                                    <p:anim calcmode="lin" valueType="num">
                                      <p:cBhvr>
                                        <p:cTn id="21" dur="500" fill="hold"/>
                                        <p:tgtEl>
                                          <p:spTgt spid="42"/>
                                        </p:tgtEl>
                                        <p:attrNameLst>
                                          <p:attrName>ppt_y</p:attrName>
                                        </p:attrNameLst>
                                      </p:cBhvr>
                                      <p:tavLst>
                                        <p:tav tm="0">
                                          <p:val>
                                            <p:fltVal val="0.5"/>
                                          </p:val>
                                        </p:tav>
                                        <p:tav tm="100000">
                                          <p:val>
                                            <p:strVal val="#ppt_y"/>
                                          </p:val>
                                        </p:tav>
                                      </p:tavLst>
                                    </p:anim>
                                  </p:childTnLst>
                                </p:cTn>
                              </p:par>
                              <p:par>
                                <p:cTn id="22" presetID="53" presetClass="entr" presetSubtype="528"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anim calcmode="lin" valueType="num">
                                      <p:cBhvr>
                                        <p:cTn id="27" dur="500" fill="hold"/>
                                        <p:tgtEl>
                                          <p:spTgt spid="40"/>
                                        </p:tgtEl>
                                        <p:attrNameLst>
                                          <p:attrName>ppt_x</p:attrName>
                                        </p:attrNameLst>
                                      </p:cBhvr>
                                      <p:tavLst>
                                        <p:tav tm="0">
                                          <p:val>
                                            <p:fltVal val="0.5"/>
                                          </p:val>
                                        </p:tav>
                                        <p:tav tm="100000">
                                          <p:val>
                                            <p:strVal val="#ppt_x"/>
                                          </p:val>
                                        </p:tav>
                                      </p:tavLst>
                                    </p:anim>
                                    <p:anim calcmode="lin" valueType="num">
                                      <p:cBhvr>
                                        <p:cTn id="28" dur="500" fill="hold"/>
                                        <p:tgtEl>
                                          <p:spTgt spid="40"/>
                                        </p:tgtEl>
                                        <p:attrNameLst>
                                          <p:attrName>ppt_y</p:attrName>
                                        </p:attrNameLst>
                                      </p:cBhvr>
                                      <p:tavLst>
                                        <p:tav tm="0">
                                          <p:val>
                                            <p:fltVal val="0.5"/>
                                          </p:val>
                                        </p:tav>
                                        <p:tav tm="100000">
                                          <p:val>
                                            <p:strVal val="#ppt_y"/>
                                          </p:val>
                                        </p:tav>
                                      </p:tavLst>
                                    </p:anim>
                                  </p:childTnLst>
                                </p:cTn>
                              </p:par>
                              <p:par>
                                <p:cTn id="29" presetID="53" presetClass="entr" presetSubtype="528"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500" fill="hold"/>
                                        <p:tgtEl>
                                          <p:spTgt spid="43"/>
                                        </p:tgtEl>
                                        <p:attrNameLst>
                                          <p:attrName>ppt_w</p:attrName>
                                        </p:attrNameLst>
                                      </p:cBhvr>
                                      <p:tavLst>
                                        <p:tav tm="0">
                                          <p:val>
                                            <p:fltVal val="0"/>
                                          </p:val>
                                        </p:tav>
                                        <p:tav tm="100000">
                                          <p:val>
                                            <p:strVal val="#ppt_w"/>
                                          </p:val>
                                        </p:tav>
                                      </p:tavLst>
                                    </p:anim>
                                    <p:anim calcmode="lin" valueType="num">
                                      <p:cBhvr>
                                        <p:cTn id="32" dur="500" fill="hold"/>
                                        <p:tgtEl>
                                          <p:spTgt spid="43"/>
                                        </p:tgtEl>
                                        <p:attrNameLst>
                                          <p:attrName>ppt_h</p:attrName>
                                        </p:attrNameLst>
                                      </p:cBhvr>
                                      <p:tavLst>
                                        <p:tav tm="0">
                                          <p:val>
                                            <p:fltVal val="0"/>
                                          </p:val>
                                        </p:tav>
                                        <p:tav tm="100000">
                                          <p:val>
                                            <p:strVal val="#ppt_h"/>
                                          </p:val>
                                        </p:tav>
                                      </p:tavLst>
                                    </p:anim>
                                    <p:animEffect transition="in" filter="fade">
                                      <p:cBhvr>
                                        <p:cTn id="33" dur="500"/>
                                        <p:tgtEl>
                                          <p:spTgt spid="43"/>
                                        </p:tgtEl>
                                      </p:cBhvr>
                                    </p:animEffect>
                                    <p:anim calcmode="lin" valueType="num">
                                      <p:cBhvr>
                                        <p:cTn id="34" dur="500" fill="hold"/>
                                        <p:tgtEl>
                                          <p:spTgt spid="43"/>
                                        </p:tgtEl>
                                        <p:attrNameLst>
                                          <p:attrName>ppt_x</p:attrName>
                                        </p:attrNameLst>
                                      </p:cBhvr>
                                      <p:tavLst>
                                        <p:tav tm="0">
                                          <p:val>
                                            <p:fltVal val="0.5"/>
                                          </p:val>
                                        </p:tav>
                                        <p:tav tm="100000">
                                          <p:val>
                                            <p:strVal val="#ppt_x"/>
                                          </p:val>
                                        </p:tav>
                                      </p:tavLst>
                                    </p:anim>
                                    <p:anim calcmode="lin" valueType="num">
                                      <p:cBhvr>
                                        <p:cTn id="35"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737CE5-9776-405B-B8BB-FA85EBB2AF7B}"/>
              </a:ext>
            </a:extLst>
          </p:cNvPr>
          <p:cNvGrpSpPr/>
          <p:nvPr/>
        </p:nvGrpSpPr>
        <p:grpSpPr>
          <a:xfrm>
            <a:off x="479162" y="1582712"/>
            <a:ext cx="10150738" cy="3767318"/>
            <a:chOff x="479162" y="1582712"/>
            <a:chExt cx="10150738" cy="3767318"/>
          </a:xfrm>
        </p:grpSpPr>
        <p:sp>
          <p:nvSpPr>
            <p:cNvPr id="54" name="Google Shape;223;p18">
              <a:extLst>
                <a:ext uri="{FF2B5EF4-FFF2-40B4-BE49-F238E27FC236}">
                  <a16:creationId xmlns:a16="http://schemas.microsoft.com/office/drawing/2014/main" id="{6577C274-60B9-49AF-A112-D4BA0F0F3840}"/>
                </a:ext>
              </a:extLst>
            </p:cNvPr>
            <p:cNvSpPr txBox="1"/>
            <p:nvPr/>
          </p:nvSpPr>
          <p:spPr>
            <a:xfrm>
              <a:off x="3786187" y="2648862"/>
              <a:ext cx="6843713" cy="2701168"/>
            </a:xfrm>
            <a:prstGeom prst="rect">
              <a:avLst/>
            </a:prstGeom>
            <a:noFill/>
            <a:ln>
              <a:noFill/>
            </a:ln>
          </p:spPr>
          <p:txBody>
            <a:bodyPr spcFirstLastPara="1" wrap="square" lIns="91425" tIns="91425" rIns="91425" bIns="91425" anchor="ctr" anchorCtr="0">
              <a:noAutofit/>
            </a:bodyPr>
            <a:lstStyle/>
            <a:p>
              <a:pPr marL="171450" lvl="0" indent="-171450">
                <a:buFont typeface="Wingdings" panose="05000000000000000000" pitchFamily="2" charset="2"/>
                <a:buChar char="ü"/>
              </a:pPr>
              <a:r>
                <a:rPr lang="en-GB" dirty="0">
                  <a:ea typeface="Roboto"/>
                  <a:cs typeface="Roboto"/>
                  <a:sym typeface="Roboto"/>
                </a:rPr>
                <a:t> Visualisation is a powerful technique that can help you overcome your fear of public speaking.</a:t>
              </a:r>
            </a:p>
            <a:p>
              <a:pPr marL="171450" lvl="0" indent="-171450">
                <a:buFont typeface="Wingdings" panose="05000000000000000000" pitchFamily="2" charset="2"/>
                <a:buChar char="ü"/>
              </a:pPr>
              <a:endParaRPr lang="en-GB" dirty="0">
                <a:ea typeface="Roboto"/>
                <a:cs typeface="Roboto"/>
                <a:sym typeface="Roboto"/>
              </a:endParaRPr>
            </a:p>
            <a:p>
              <a:pPr marL="171450" lvl="0" indent="-171450">
                <a:buFont typeface="Wingdings" panose="05000000000000000000" pitchFamily="2" charset="2"/>
                <a:buChar char="ü"/>
              </a:pPr>
              <a:r>
                <a:rPr lang="en-GB" dirty="0">
                  <a:ea typeface="Roboto"/>
                  <a:cs typeface="Roboto"/>
                  <a:sym typeface="Roboto"/>
                </a:rPr>
                <a:t> Take a few moments before your speech or presentation to close your eyes and imagine yourself delivering a successful speech or presentation.</a:t>
              </a:r>
            </a:p>
            <a:p>
              <a:pPr marL="171450" lvl="0" indent="-171450">
                <a:buFont typeface="Wingdings" panose="05000000000000000000" pitchFamily="2" charset="2"/>
                <a:buChar char="ü"/>
              </a:pPr>
              <a:endParaRPr lang="en-GB" dirty="0">
                <a:ea typeface="Roboto"/>
                <a:cs typeface="Roboto"/>
                <a:sym typeface="Roboto"/>
              </a:endParaRPr>
            </a:p>
            <a:p>
              <a:pPr marL="171450" lvl="0" indent="-171450">
                <a:buFont typeface="Wingdings" panose="05000000000000000000" pitchFamily="2" charset="2"/>
                <a:buChar char="ü"/>
              </a:pPr>
              <a:r>
                <a:rPr lang="en-GB" dirty="0">
                  <a:ea typeface="Roboto"/>
                  <a:cs typeface="Roboto"/>
                  <a:sym typeface="Roboto"/>
                </a:rPr>
                <a:t> Visualise yourself feeling confident, relaxed, and engaging with your audience.</a:t>
              </a:r>
            </a:p>
          </p:txBody>
        </p:sp>
        <p:grpSp>
          <p:nvGrpSpPr>
            <p:cNvPr id="2" name="Group 1">
              <a:extLst>
                <a:ext uri="{FF2B5EF4-FFF2-40B4-BE49-F238E27FC236}">
                  <a16:creationId xmlns:a16="http://schemas.microsoft.com/office/drawing/2014/main" id="{81EC9895-66E9-4913-BBC5-0AC010DFC844}"/>
                </a:ext>
              </a:extLst>
            </p:cNvPr>
            <p:cNvGrpSpPr/>
            <p:nvPr/>
          </p:nvGrpSpPr>
          <p:grpSpPr>
            <a:xfrm>
              <a:off x="479162" y="1582712"/>
              <a:ext cx="6758765" cy="3307026"/>
              <a:chOff x="479162" y="1582712"/>
              <a:chExt cx="6758765" cy="3307026"/>
            </a:xfrm>
          </p:grpSpPr>
          <p:sp>
            <p:nvSpPr>
              <p:cNvPr id="52" name="Google Shape;222;p18">
                <a:extLst>
                  <a:ext uri="{FF2B5EF4-FFF2-40B4-BE49-F238E27FC236}">
                    <a16:creationId xmlns:a16="http://schemas.microsoft.com/office/drawing/2014/main" id="{96955220-6FB7-4911-9AE7-083BEB1D7FF4}"/>
                  </a:ext>
                </a:extLst>
              </p:cNvPr>
              <p:cNvSpPr/>
              <p:nvPr/>
            </p:nvSpPr>
            <p:spPr>
              <a:xfrm>
                <a:off x="2269927" y="2043004"/>
                <a:ext cx="4968000" cy="471900"/>
              </a:xfrm>
              <a:prstGeom prst="roundRect">
                <a:avLst>
                  <a:gd name="adj" fmla="val 50000"/>
                </a:avLst>
              </a:prstGeom>
              <a:solidFill>
                <a:srgbClr val="44318D"/>
              </a:solidFill>
              <a:ln>
                <a:noFill/>
              </a:ln>
            </p:spPr>
            <p:txBody>
              <a:bodyPr spcFirstLastPara="1" wrap="square" lIns="91425" tIns="91425" rIns="548625" bIns="91425" anchor="ctr" anchorCtr="0">
                <a:noAutofit/>
              </a:bodyPr>
              <a:lstStyle/>
              <a:p>
                <a:pPr lvl="0" algn="r">
                  <a:buClr>
                    <a:schemeClr val="dk1"/>
                  </a:buClr>
                  <a:buSzPts val="1100"/>
                </a:pPr>
                <a:r>
                  <a:rPr lang="en-GB" sz="1700" b="1" dirty="0">
                    <a:solidFill>
                      <a:srgbClr val="FFFFFF"/>
                    </a:solidFill>
                    <a:latin typeface="Fira Sans Extra Condensed Medium"/>
                    <a:ea typeface="Fira Sans Extra Condensed Medium"/>
                    <a:cs typeface="Fira Sans Extra Condensed Medium"/>
                    <a:sym typeface="Fira Sans Extra Condensed Medium"/>
                  </a:rPr>
                  <a:t>Visualise Success</a:t>
                </a:r>
              </a:p>
            </p:txBody>
          </p:sp>
          <p:grpSp>
            <p:nvGrpSpPr>
              <p:cNvPr id="87" name="Google Shape;245;p18">
                <a:extLst>
                  <a:ext uri="{FF2B5EF4-FFF2-40B4-BE49-F238E27FC236}">
                    <a16:creationId xmlns:a16="http://schemas.microsoft.com/office/drawing/2014/main" id="{1D3CD9AF-EEB1-45BA-A686-AD683B695BE4}"/>
                  </a:ext>
                </a:extLst>
              </p:cNvPr>
              <p:cNvGrpSpPr/>
              <p:nvPr/>
            </p:nvGrpSpPr>
            <p:grpSpPr>
              <a:xfrm>
                <a:off x="479162" y="1582712"/>
                <a:ext cx="3307026" cy="3307026"/>
                <a:chOff x="3229375" y="1413975"/>
                <a:chExt cx="2685300" cy="2685300"/>
              </a:xfrm>
            </p:grpSpPr>
            <p:sp>
              <p:nvSpPr>
                <p:cNvPr id="90" name="Google Shape;246;p18">
                  <a:extLst>
                    <a:ext uri="{FF2B5EF4-FFF2-40B4-BE49-F238E27FC236}">
                      <a16:creationId xmlns:a16="http://schemas.microsoft.com/office/drawing/2014/main" id="{64619985-D270-4835-979D-5CAB9C839DC5}"/>
                    </a:ext>
                  </a:extLst>
                </p:cNvPr>
                <p:cNvSpPr/>
                <p:nvPr/>
              </p:nvSpPr>
              <p:spPr>
                <a:xfrm>
                  <a:off x="3229375" y="1413975"/>
                  <a:ext cx="2685300" cy="2685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sp>
              <p:nvSpPr>
                <p:cNvPr id="91" name="Google Shape;247;p18">
                  <a:extLst>
                    <a:ext uri="{FF2B5EF4-FFF2-40B4-BE49-F238E27FC236}">
                      <a16:creationId xmlns:a16="http://schemas.microsoft.com/office/drawing/2014/main" id="{FCA2417F-6684-478D-9C67-32866079BADF}"/>
                    </a:ext>
                  </a:extLst>
                </p:cNvPr>
                <p:cNvSpPr/>
                <p:nvPr/>
              </p:nvSpPr>
              <p:spPr>
                <a:xfrm>
                  <a:off x="3479913" y="1664525"/>
                  <a:ext cx="2184300" cy="2184300"/>
                </a:xfrm>
                <a:prstGeom prst="ellipse">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GB"/>
                </a:p>
              </p:txBody>
            </p:sp>
            <p:sp>
              <p:nvSpPr>
                <p:cNvPr id="92" name="Google Shape;248;p18">
                  <a:extLst>
                    <a:ext uri="{FF2B5EF4-FFF2-40B4-BE49-F238E27FC236}">
                      <a16:creationId xmlns:a16="http://schemas.microsoft.com/office/drawing/2014/main" id="{6F9F61AC-2FA2-4F12-8449-7E3F8B636037}"/>
                    </a:ext>
                  </a:extLst>
                </p:cNvPr>
                <p:cNvSpPr/>
                <p:nvPr/>
              </p:nvSpPr>
              <p:spPr>
                <a:xfrm>
                  <a:off x="3666663" y="1851275"/>
                  <a:ext cx="1810800" cy="1810800"/>
                </a:xfrm>
                <a:prstGeom prst="ellipse">
                  <a:avLst/>
                </a:prstGeom>
                <a:solidFill>
                  <a:srgbClr val="44318D"/>
                </a:solidFill>
                <a:ln>
                  <a:noFill/>
                </a:ln>
              </p:spPr>
              <p:txBody>
                <a:bodyPr spcFirstLastPara="1" wrap="square" lIns="91425" tIns="457200" rIns="91425" bIns="91425" anchor="ctr" anchorCtr="0">
                  <a:noAutofit/>
                </a:bodyPr>
                <a:lstStyle/>
                <a:p>
                  <a:pPr marL="0" lvl="0" indent="0" algn="ctr" rtl="0">
                    <a:spcBef>
                      <a:spcPts val="0"/>
                    </a:spcBef>
                    <a:spcAft>
                      <a:spcPts val="0"/>
                    </a:spcAft>
                    <a:buClr>
                      <a:schemeClr val="dk1"/>
                    </a:buClr>
                    <a:buSzPts val="1100"/>
                    <a:buFont typeface="Arial"/>
                    <a:buNone/>
                  </a:pPr>
                  <a:endParaRPr lang="en-GB" sz="1200">
                    <a:solidFill>
                      <a:srgbClr val="FFFFFF"/>
                    </a:solidFill>
                    <a:latin typeface="Roboto"/>
                    <a:ea typeface="Roboto"/>
                    <a:cs typeface="Roboto"/>
                    <a:sym typeface="Roboto"/>
                  </a:endParaRPr>
                </a:p>
              </p:txBody>
            </p:sp>
          </p:grpSp>
          <p:pic>
            <p:nvPicPr>
              <p:cNvPr id="7" name="Graphic 6" descr="Lightbulb and gear">
                <a:extLst>
                  <a:ext uri="{FF2B5EF4-FFF2-40B4-BE49-F238E27FC236}">
                    <a16:creationId xmlns:a16="http://schemas.microsoft.com/office/drawing/2014/main" id="{146C7944-3FCB-4CC8-AD2B-9C0157AA8A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07953" y="2533339"/>
                <a:ext cx="1405772" cy="1405772"/>
              </a:xfrm>
              <a:prstGeom prst="rect">
                <a:avLst/>
              </a:prstGeom>
            </p:spPr>
          </p:pic>
          <p:sp>
            <p:nvSpPr>
              <p:cNvPr id="14" name="Google Shape;224;p18">
                <a:extLst>
                  <a:ext uri="{FF2B5EF4-FFF2-40B4-BE49-F238E27FC236}">
                    <a16:creationId xmlns:a16="http://schemas.microsoft.com/office/drawing/2014/main" id="{9160FD5E-BA78-44D1-ADE1-58A894200478}"/>
                  </a:ext>
                </a:extLst>
              </p:cNvPr>
              <p:cNvSpPr/>
              <p:nvPr/>
            </p:nvSpPr>
            <p:spPr>
              <a:xfrm>
                <a:off x="6697921" y="2088754"/>
                <a:ext cx="489352" cy="3804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t>2</a:t>
                </a:r>
              </a:p>
            </p:txBody>
          </p:sp>
        </p:grpSp>
      </p:grpSp>
      <p:sp>
        <p:nvSpPr>
          <p:cNvPr id="16" name="TextBox 15">
            <a:extLst>
              <a:ext uri="{FF2B5EF4-FFF2-40B4-BE49-F238E27FC236}">
                <a16:creationId xmlns:a16="http://schemas.microsoft.com/office/drawing/2014/main" id="{62C47CCB-F89C-4CCA-9CE2-DC6C8C8A69F5}"/>
              </a:ext>
            </a:extLst>
          </p:cNvPr>
          <p:cNvSpPr txBox="1"/>
          <p:nvPr/>
        </p:nvSpPr>
        <p:spPr>
          <a:xfrm>
            <a:off x="8117984" y="6181858"/>
            <a:ext cx="3983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a:ln>
                  <a:noFill/>
                </a:ln>
                <a:solidFill>
                  <a:srgbClr val="44318D"/>
                </a:solidFill>
                <a:effectLst/>
                <a:uLnTx/>
                <a:uFillTx/>
                <a:latin typeface="Garamond" panose="02020404030301010803" pitchFamily="18" charset="0"/>
                <a:ea typeface="+mn-ea"/>
                <a:cs typeface="+mn-cs"/>
              </a:rPr>
              <a:t>the</a:t>
            </a:r>
            <a:r>
              <a:rPr kumimoji="0" lang="en-GB" sz="3200" b="0" i="0" u="none" strike="noStrike" kern="1200" cap="none" spc="0" normalizeH="0" baseline="0">
                <a:ln>
                  <a:noFill/>
                </a:ln>
                <a:solidFill>
                  <a:srgbClr val="44318D"/>
                </a:solidFill>
                <a:effectLst/>
                <a:uLnTx/>
                <a:uFillTx/>
                <a:latin typeface="Garamond" panose="02020404030301010803" pitchFamily="18" charset="0"/>
                <a:ea typeface="+mn-ea"/>
                <a:cs typeface="+mn-cs"/>
              </a:rPr>
              <a:t>knowledge</a:t>
            </a:r>
            <a:r>
              <a:rPr kumimoji="0" lang="en-GB" sz="3200" b="1" i="0" u="none" strike="noStrike" kern="1200" cap="none" spc="0" normalizeH="0" baseline="0">
                <a:ln>
                  <a:noFill/>
                </a:ln>
                <a:solidFill>
                  <a:srgbClr val="44318D"/>
                </a:solidFill>
                <a:effectLst/>
                <a:uLnTx/>
                <a:uFillTx/>
                <a:latin typeface="Garamond" panose="02020404030301010803" pitchFamily="18" charset="0"/>
                <a:ea typeface="+mn-ea"/>
                <a:cs typeface="+mn-cs"/>
              </a:rPr>
              <a:t>academy</a:t>
            </a:r>
            <a:endParaRPr kumimoji="0" lang="en-GB" sz="3600" b="1" i="0" u="none" strike="noStrike" kern="1200" cap="none" spc="0" normalizeH="0" baseline="0">
              <a:ln>
                <a:noFill/>
              </a:ln>
              <a:solidFill>
                <a:srgbClr val="44318D"/>
              </a:solidFill>
              <a:effectLst/>
              <a:uLnTx/>
              <a:uFillTx/>
              <a:latin typeface="Garamond" panose="02020404030301010803" pitchFamily="18" charset="0"/>
              <a:ea typeface="+mn-ea"/>
              <a:cs typeface="+mn-cs"/>
            </a:endParaRPr>
          </a:p>
        </p:txBody>
      </p:sp>
      <p:sp>
        <p:nvSpPr>
          <p:cNvPr id="5" name="TextBox 4">
            <a:extLst>
              <a:ext uri="{FF2B5EF4-FFF2-40B4-BE49-F238E27FC236}">
                <a16:creationId xmlns:a16="http://schemas.microsoft.com/office/drawing/2014/main" id="{569BACEA-E417-4FE3-838A-84E0BF3C499A}"/>
              </a:ext>
            </a:extLst>
          </p:cNvPr>
          <p:cNvSpPr txBox="1"/>
          <p:nvPr/>
        </p:nvSpPr>
        <p:spPr>
          <a:xfrm>
            <a:off x="605307" y="526691"/>
            <a:ext cx="6632620"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3600" b="1" spc="-100">
                <a:solidFill>
                  <a:srgbClr val="000000"/>
                </a:solidFill>
                <a:cs typeface="Poppins SemiBold" panose="00000700000000000000" pitchFamily="2" charset="0"/>
              </a:rPr>
              <a:t>Facing the Fear of Public Speaking</a:t>
            </a:r>
          </a:p>
        </p:txBody>
      </p:sp>
      <p:pic>
        <p:nvPicPr>
          <p:cNvPr id="27" name="Picture 26">
            <a:extLst>
              <a:ext uri="{FF2B5EF4-FFF2-40B4-BE49-F238E27FC236}">
                <a16:creationId xmlns:a16="http://schemas.microsoft.com/office/drawing/2014/main" id="{B41A8108-BD07-4BB0-BB62-943362C9EA62}"/>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rot="10800000">
            <a:off x="10317853" y="181994"/>
            <a:ext cx="1756699" cy="1607778"/>
          </a:xfrm>
          <a:prstGeom prst="rect">
            <a:avLst/>
          </a:prstGeom>
        </p:spPr>
      </p:pic>
      <p:pic>
        <p:nvPicPr>
          <p:cNvPr id="17" name="Picture 16">
            <a:extLst>
              <a:ext uri="{FF2B5EF4-FFF2-40B4-BE49-F238E27FC236}">
                <a16:creationId xmlns:a16="http://schemas.microsoft.com/office/drawing/2014/main" id="{B8AFA220-945A-42BB-B9BD-2A3A947DC4B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2" t="70845" r="76539" b="2456"/>
          <a:stretch/>
        </p:blipFill>
        <p:spPr>
          <a:xfrm>
            <a:off x="131096" y="5104263"/>
            <a:ext cx="1756699" cy="1607778"/>
          </a:xfrm>
          <a:prstGeom prst="rect">
            <a:avLst/>
          </a:prstGeom>
        </p:spPr>
      </p:pic>
    </p:spTree>
    <p:extLst>
      <p:ext uri="{BB962C8B-B14F-4D97-AF65-F5344CB8AC3E}">
        <p14:creationId xmlns:p14="http://schemas.microsoft.com/office/powerpoint/2010/main" val="50362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6276</Words>
  <Application>Microsoft Office PowerPoint</Application>
  <PresentationFormat>Widescreen</PresentationFormat>
  <Paragraphs>763</Paragraphs>
  <Slides>83</Slides>
  <Notes>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83</vt:i4>
      </vt:variant>
    </vt:vector>
  </HeadingPairs>
  <TitlesOfParts>
    <vt:vector size="99" baseType="lpstr">
      <vt:lpstr>Arial</vt:lpstr>
      <vt:lpstr>Calibri</vt:lpstr>
      <vt:lpstr>Calibri Light</vt:lpstr>
      <vt:lpstr>Fira Sans Extra Condensed Medium</vt:lpstr>
      <vt:lpstr>Garamond</vt:lpstr>
      <vt:lpstr>Helvetica Neue Medium</vt:lpstr>
      <vt:lpstr>Lato Light</vt:lpstr>
      <vt:lpstr>League Spartan</vt:lpstr>
      <vt:lpstr>Muli Regular</vt:lpstr>
      <vt:lpstr>Poppins</vt:lpstr>
      <vt:lpstr>Poppins Light</vt:lpstr>
      <vt:lpstr>Poppins SemiBold</vt:lpstr>
      <vt:lpstr>Roboto</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Shubam Swan</dc:creator>
  <cp:lastModifiedBy>Tamanna Bhandari</cp:lastModifiedBy>
  <cp:revision>212</cp:revision>
  <dcterms:created xsi:type="dcterms:W3CDTF">2023-05-25T04:11:01Z</dcterms:created>
  <dcterms:modified xsi:type="dcterms:W3CDTF">2024-10-22T11:24:10Z</dcterms:modified>
</cp:coreProperties>
</file>